
<file path=[Content_Types].xml><?xml version="1.0" encoding="utf-8"?>
<Types xmlns="http://schemas.openxmlformats.org/package/2006/content-types">
  <Override PartName="/_rels/.rels" ContentType="application/vnd.openxmlformats-package.relationships+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_rels/notesSlide75.xml.rels" ContentType="application/vnd.openxmlformats-package.relationships+xml"/>
  <Override PartName="/ppt/notesSlides/_rels/notesSlide62.xml.rels" ContentType="application/vnd.openxmlformats-package.relationships+xml"/>
  <Override PartName="/ppt/notesSlides/_rels/notesSlide56.xml.rels" ContentType="application/vnd.openxmlformats-package.relationships+xml"/>
  <Override PartName="/ppt/notesSlides/_rels/notesSlide55.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52.xml.rels" ContentType="application/vnd.openxmlformats-package.relationships+xml"/>
  <Override PartName="/ppt/notesSlides/_rels/notesSlide50.xml.rels" ContentType="application/vnd.openxmlformats-package.relationships+xml"/>
  <Override PartName="/ppt/notesSlides/_rels/notesSlide49.xml.rels" ContentType="application/vnd.openxmlformats-package.relationships+xml"/>
  <Override PartName="/ppt/notesSlides/_rels/notesSlide47.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39.xml.rels" ContentType="application/vnd.openxmlformats-package.relationships+xml"/>
  <Override PartName="/ppt/notesSlides/_rels/notesSlide36.xml.rels" ContentType="application/vnd.openxmlformats-package.relationships+xml"/>
  <Override PartName="/ppt/notesSlides/_rels/notesSlide76.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67.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8.xml.rels" ContentType="application/vnd.openxmlformats-package.relationships+xml"/>
  <Override PartName="/ppt/notesSlides/_rels/notesSlide74.xml.rels" ContentType="application/vnd.openxmlformats-package.relationships+xml"/>
  <Override PartName="/ppt/notesSlides/_rels/notesSlide26.xml.rels" ContentType="application/vnd.openxmlformats-package.relationships+xml"/>
  <Override PartName="/ppt/notesSlides/_rels/notesSlide51.xml.rels" ContentType="application/vnd.openxmlformats-package.relationships+xml"/>
  <Override PartName="/ppt/notesSlides/_rels/notesSlide40.xml.rels" ContentType="application/vnd.openxmlformats-package.relationships+xml"/>
  <Override PartName="/ppt/notesSlides/_rels/notesSlide4.xml.rels" ContentType="application/vnd.openxmlformats-package.relationships+xml"/>
  <Override PartName="/ppt/notesSlides/_rels/notesSlide41.xml.rels" ContentType="application/vnd.openxmlformats-package.relationships+xml"/>
  <Override PartName="/ppt/notesSlides/_rels/notesSlide5.xml.rels" ContentType="application/vnd.openxmlformats-package.relationships+xml"/>
  <Override PartName="/ppt/notesSlides/_rels/notesSlide42.xml.rels" ContentType="application/vnd.openxmlformats-package.relationships+xml"/>
  <Override PartName="/ppt/notesSlides/_rels/notesSlide6.xml.rels" ContentType="application/vnd.openxmlformats-package.relationships+xml"/>
  <Override PartName="/ppt/notesSlides/_rels/notesSlide43.xml.rels" ContentType="application/vnd.openxmlformats-package.relationships+xml"/>
  <Override PartName="/ppt/notesSlides/_rels/notesSlide7.xml.rels" ContentType="application/vnd.openxmlformats-package.relationships+xml"/>
  <Override PartName="/ppt/notesSlides/_rels/notesSlide33.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35.xml.rels" ContentType="application/vnd.openxmlformats-package.relationships+xml"/>
  <Override PartName="/ppt/notesSlides/_rels/notesSlide9.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20.xml.rels" ContentType="application/vnd.openxmlformats-package.relationships+xml"/>
  <Override PartName="/ppt/notesSlides/_rels/notesSlide34.xml.rels" ContentType="application/vnd.openxmlformats-package.relationships+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74.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50.xml" ContentType="application/vnd.openxmlformats-officedocument.presentationml.notesSlide+xml"/>
  <Override PartName="/ppt/notesSlides/notesSlide17.xml" ContentType="application/vnd.openxmlformats-officedocument.presentationml.notesSlide+xml"/>
  <Override PartName="/ppt/notesSlides/notesSlide10.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47.xml" ContentType="application/vnd.openxmlformats-officedocument.presentationml.notesSlide+xml"/>
  <Override PartName="/ppt/notesSlides/notesSlide4.xml" ContentType="application/vnd.openxmlformats-officedocument.presentationml.notesSlide+xml"/>
  <Override PartName="/ppt/notesSlides/notesSlide75.xml" ContentType="application/vnd.openxmlformats-officedocument.presentationml.notesSlide+xml"/>
  <Override PartName="/ppt/notesSlides/notesSlide20.xml" ContentType="application/vnd.openxmlformats-officedocument.presentationml.notesSlide+xml"/>
  <Override PartName="/ppt/notesSlides/notesSlide67.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76.xml" ContentType="application/vnd.openxmlformats-officedocument.presentationml.notesSlide+xml"/>
  <Override PartName="/ppt/notesSlides/notesSlide21.xml" ContentType="application/vnd.openxmlformats-officedocument.presentationml.notesSlide+xml"/>
  <Override PartName="/ppt/notesSlides/notesSlide13.xml" ContentType="application/vnd.openxmlformats-officedocument.presentationml.notesSlide+xml"/>
  <Override PartName="/ppt/notesSlides/notesSlide49.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7.xml" ContentType="application/vnd.openxmlformats-officedocument.presentationml.notesSlide+xml"/>
  <Override PartName="/ppt/notesSlides/notesSlide51.xml" ContentType="application/vnd.openxmlformats-officedocument.presentationml.notesSlide+xml"/>
  <Override PartName="/ppt/notesSlides/notesSlide18.xml" ContentType="application/vnd.openxmlformats-officedocument.presentationml.notesSlide+xml"/>
  <Override PartName="/ppt/notesSlides/notesSlide33.xml" ContentType="application/vnd.openxmlformats-officedocument.presentationml.notesSlide+xml"/>
  <Override PartName="/ppt/notesSlides/notesSlide52.xml" ContentType="application/vnd.openxmlformats-officedocument.presentationml.notesSlide+xml"/>
  <Override PartName="/ppt/notesSlides/notesSlide19.xml" ContentType="application/vnd.openxmlformats-officedocument.presentationml.notesSlide+xml"/>
  <Override PartName="/ppt/notesSlides/notesSlide34.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27.xml" ContentType="application/vnd.openxmlformats-officedocument.presentationml.notesSlide+xml"/>
  <Override PartName="/ppt/notesSlides/notesSlide31.xml" ContentType="application/vnd.openxmlformats-officedocument.presentationml.notesSlide+xml"/>
  <Override PartName="/ppt/notesSlides/notesSlide35.xml" ContentType="application/vnd.openxmlformats-officedocument.presentationml.notes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77.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96.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92.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420.png" ContentType="image/png"/>
  <Override PartName="/ppt/media/image411.png" ContentType="image/png"/>
  <Override PartName="/ppt/media/image410.png" ContentType="image/png"/>
  <Override PartName="/ppt/media/image179.png" ContentType="image/png"/>
  <Override PartName="/ppt/media/image239.png" ContentType="image/png"/>
  <Override PartName="/ppt/media/image178.png" ContentType="image/png"/>
  <Override PartName="/ppt/media/image238.png" ContentType="image/png"/>
  <Override PartName="/ppt/media/image177.png" ContentType="image/png"/>
  <Override PartName="/ppt/media/image237.png" ContentType="image/png"/>
  <Override PartName="/ppt/media/image176.png" ContentType="image/png"/>
  <Override PartName="/ppt/media/image236.png" ContentType="image/png"/>
  <Override PartName="/ppt/media/image175.png" ContentType="image/png"/>
  <Override PartName="/ppt/media/image235.png" ContentType="image/png"/>
  <Override PartName="/ppt/media/image174.png" ContentType="image/png"/>
  <Override PartName="/ppt/media/image234.png" ContentType="image/png"/>
  <Override PartName="/ppt/media/image173.png" ContentType="image/png"/>
  <Override PartName="/ppt/media/image233.png" ContentType="image/png"/>
  <Override PartName="/ppt/media/image172.png" ContentType="image/png"/>
  <Override PartName="/ppt/media/image232.png" ContentType="image/png"/>
  <Override PartName="/ppt/media/image171.png" ContentType="image/png"/>
  <Override PartName="/ppt/media/image231.png" ContentType="image/png"/>
  <Override PartName="/ppt/media/image170.png" ContentType="image/png"/>
  <Override PartName="/ppt/media/image230.png" ContentType="image/png"/>
  <Override PartName="/ppt/media/image169.png" ContentType="image/png"/>
  <Override PartName="/ppt/media/image229.png" ContentType="image/png"/>
  <Override PartName="/ppt/media/image168.png" ContentType="image/png"/>
  <Override PartName="/ppt/media/image228.png" ContentType="image/png"/>
  <Override PartName="/ppt/media/image167.png" ContentType="image/png"/>
  <Override PartName="/ppt/media/image227.png" ContentType="image/png"/>
  <Override PartName="/ppt/media/image166.png" ContentType="image/png"/>
  <Override PartName="/ppt/media/image226.png" ContentType="image/png"/>
  <Override PartName="/ppt/media/image165.png" ContentType="image/png"/>
  <Override PartName="/ppt/media/image164.png" ContentType="image/png"/>
  <Override PartName="/ppt/media/image224.png" ContentType="image/png"/>
  <Override PartName="/ppt/media/image163.png" ContentType="image/png"/>
  <Override PartName="/ppt/media/image223.png" ContentType="image/png"/>
  <Override PartName="/ppt/media/image162.png" ContentType="image/png"/>
  <Override PartName="/ppt/media/image222.png" ContentType="image/png"/>
  <Override PartName="/ppt/media/image161.png" ContentType="image/png"/>
  <Override PartName="/ppt/media/image221.png" ContentType="image/png"/>
  <Override PartName="/ppt/media/image160.png" ContentType="image/png"/>
  <Override PartName="/ppt/media/image220.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150.png" ContentType="image/png"/>
  <Override PartName="/ppt/media/image210.png" ContentType="image/png"/>
  <Override PartName="/ppt/media/image208.png" ContentType="image/png"/>
  <Override PartName="/ppt/media/image207.png" ContentType="image/png"/>
  <Override PartName="/ppt/media/image206.png" ContentType="image/png"/>
  <Override PartName="/ppt/media/image205.png" ContentType="image/png"/>
  <Override PartName="/ppt/media/image204.png" ContentType="image/png"/>
  <Override PartName="/ppt/media/image203.png" ContentType="image/png"/>
  <Override PartName="/ppt/media/image202.png" ContentType="image/png"/>
  <Override PartName="/ppt/media/image201.png" ContentType="image/png"/>
  <Override PartName="/ppt/media/image140.png" ContentType="image/png"/>
  <Override PartName="/ppt/media/image200.png" ContentType="image/png"/>
  <Override PartName="/ppt/media/image130.png" ContentType="image/png"/>
  <Override PartName="/ppt/media/image299.png" ContentType="image/png"/>
  <Override PartName="/ppt/media/image154.png" ContentType="image/png"/>
  <Override PartName="/ppt/media/image293.png" ContentType="image/png"/>
  <Override PartName="/ppt/media/image120.png" ContentType="image/png"/>
  <Override PartName="/ppt/media/image153.png" ContentType="image/png"/>
  <Override PartName="/ppt/media/image292.png" ContentType="image/png"/>
  <Override PartName="/ppt/media/image289.png" ContentType="image/png"/>
  <Override PartName="/ppt/media/image148.png" ContentType="image/png"/>
  <Override PartName="/ppt/media/image287.png" ContentType="image/png"/>
  <Override PartName="/ppt/media/image147.png" ContentType="image/png"/>
  <Override PartName="/ppt/media/image286.png" ContentType="image/png"/>
  <Override PartName="/ppt/media/image146.png" ContentType="image/png"/>
  <Override PartName="/ppt/media/image285.png" ContentType="image/png"/>
  <Override PartName="/ppt/media/image145.png" ContentType="image/png"/>
  <Override PartName="/ppt/media/image284.png" ContentType="image/png"/>
  <Override PartName="/ppt/media/image144.png" ContentType="image/png"/>
  <Override PartName="/ppt/media/image283.png" ContentType="image/png"/>
  <Override PartName="/ppt/media/image110.png" ContentType="image/png"/>
  <Override PartName="/ppt/media/image143.png" ContentType="image/png"/>
  <Override PartName="/ppt/media/image282.png" ContentType="image/png"/>
  <Override PartName="/ppt/media/image279.png" ContentType="image/png"/>
  <Override PartName="/ppt/media/image138.png" ContentType="image/png"/>
  <Override PartName="/ppt/media/image277.png" ContentType="image/png"/>
  <Override PartName="/ppt/media/image137.png" ContentType="image/png"/>
  <Override PartName="/ppt/media/image276.png" ContentType="image/png"/>
  <Override PartName="/ppt/media/image99.png" ContentType="image/png"/>
  <Override PartName="/ppt/media/image136.png" ContentType="image/png"/>
  <Override PartName="/ppt/media/image275.png" ContentType="image/png"/>
  <Override PartName="/ppt/media/image98.png" ContentType="image/png"/>
  <Override PartName="/ppt/media/image135.png" ContentType="image/png"/>
  <Override PartName="/ppt/media/image274.png" ContentType="image/png"/>
  <Override PartName="/ppt/media/image9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6.png" ContentType="image/png"/>
  <Override PartName="/ppt/media/image35.png" ContentType="image/png"/>
  <Override PartName="/ppt/media/image425.png" ContentType="image/png"/>
  <Override PartName="/ppt/media/image34.png" ContentType="image/png"/>
  <Override PartName="/ppt/media/image424.png" ContentType="image/png"/>
  <Override PartName="/ppt/media/image33.png" ContentType="image/png"/>
  <Override PartName="/ppt/media/image423.png" ContentType="image/png"/>
  <Override PartName="/ppt/media/image32.png" ContentType="image/png"/>
  <Override PartName="/ppt/media/image422.png" ContentType="image/png"/>
  <Override PartName="/ppt/media/image31.png" ContentType="image/png"/>
  <Override PartName="/ppt/media/image421.png" ContentType="image/png"/>
  <Override PartName="/ppt/media/image30.png" ContentType="image/png"/>
  <Override PartName="/ppt/media/image89.png" ContentType="image/png"/>
  <Override PartName="/ppt/media/image29.png" ContentType="image/png"/>
  <Override PartName="/ppt/media/image28.png" ContentType="image/png"/>
  <Override PartName="/ppt/media/image118.png" ContentType="image/png"/>
  <Override PartName="/ppt/media/image381.png" ContentType="image/png"/>
  <Override PartName="/ppt/media/image257.png" ContentType="image/png"/>
  <Override PartName="/ppt/media/image27.png" ContentType="image/png"/>
  <Override PartName="/ppt/media/image379.png" ContentType="image/png"/>
  <Override PartName="/ppt/media/image117.png" ContentType="image/png"/>
  <Override PartName="/ppt/media/image380.png" ContentType="image/png"/>
  <Override PartName="/ppt/media/image256.png" ContentType="image/png"/>
  <Override PartName="/ppt/media/image26.png" ContentType="image/png"/>
  <Override PartName="/ppt/media/image378.png" ContentType="image/png"/>
  <Override PartName="/ppt/media/image116.png" ContentType="image/png"/>
  <Override PartName="/ppt/media/image255.png" ContentType="image/png"/>
  <Override PartName="/ppt/media/image25.png" ContentType="image/png"/>
  <Override PartName="/ppt/media/image377.png" ContentType="image/png"/>
  <Override PartName="/ppt/media/image115.png" ContentType="image/png"/>
  <Override PartName="/ppt/media/image254.png" ContentType="image/png"/>
  <Override PartName="/ppt/media/image24.png" ContentType="image/png"/>
  <Override PartName="/ppt/media/image376.png" ContentType="image/png"/>
  <Override PartName="/ppt/media/image59.png" ContentType="image/png"/>
  <Override PartName="/ppt/media/image416.png" ContentType="image/png"/>
  <Override PartName="/ppt/media/image194.png" ContentType="image/png"/>
  <Override PartName="/ppt/media/image10.png" ContentType="image/png"/>
  <Override PartName="/ppt/media/image362.png" ContentType="image/png"/>
  <Override PartName="/ppt/media/image69.png" ContentType="image/png"/>
  <Override PartName="/ppt/media/image42.png" ContentType="image/png"/>
  <Override PartName="/ppt/media/image309.png" ContentType="image/png"/>
  <Override PartName="/ppt/media/image415.png" ContentType="image/png"/>
  <Override PartName="/ppt/media/image193.png" ContentType="image/png"/>
  <Override PartName="/ppt/media/image114.png" ContentType="image/png"/>
  <Override PartName="/ppt/media/image253.png" ContentType="image/png"/>
  <Override PartName="/ppt/media/image23.png" ContentType="image/png"/>
  <Override PartName="/ppt/media/image375.png" ContentType="image/png"/>
  <Override PartName="/ppt/media/image58.png" ContentType="image/png"/>
  <Override PartName="/ppt/media/image427.png" ContentType="image/png"/>
  <Override PartName="/ppt/media/image36.png" ContentType="image/png"/>
  <Override PartName="/ppt/media/image294.png" ContentType="image/png"/>
  <Override PartName="/ppt/media/image155.png" ContentType="image/png"/>
  <Override PartName="/ppt/media/image56.png" ContentType="image/png"/>
  <Override PartName="/ppt/media/image413.png" ContentType="image/png"/>
  <Override PartName="/ppt/media/image191.png" ContentType="image/png"/>
  <Override PartName="/ppt/media/image112.png" ContentType="image/png"/>
  <Override PartName="/ppt/media/image251.png" ContentType="image/png"/>
  <Override PartName="/ppt/media/image21.png" ContentType="image/png"/>
  <Override PartName="/ppt/media/image373.png" ContentType="image/png"/>
  <Override PartName="/ppt/media/image37.png" ContentType="image/png"/>
  <Override PartName="/ppt/media/image295.png" ContentType="image/png"/>
  <Override PartName="/ppt/media/image156.png" ContentType="image/png"/>
  <Override PartName="/ppt/media/image1.png" ContentType="image/png"/>
  <Override PartName="/ppt/media/image216.png" ContentType="image/png"/>
  <Override PartName="/ppt/media/image57.png" ContentType="image/png"/>
  <Override PartName="/ppt/media/image414.png" ContentType="image/png"/>
  <Override PartName="/ppt/media/image192.png" ContentType="image/png"/>
  <Override PartName="/ppt/media/image113.png" ContentType="image/png"/>
  <Override PartName="/ppt/media/image252.png" ContentType="image/png"/>
  <Override PartName="/ppt/media/image22.png" ContentType="image/png"/>
  <Override PartName="/ppt/media/image374.png" ContentType="image/png"/>
  <Override PartName="/ppt/media/image38.png" ContentType="image/png"/>
  <Override PartName="/ppt/media/image384.png" ContentType="image/png"/>
  <Override PartName="/ppt/media/image296.png" ContentType="image/png"/>
  <Override PartName="/ppt/media/image157.png" ContentType="image/png"/>
  <Override PartName="/ppt/media/image2.png" ContentType="image/png"/>
  <Override PartName="/ppt/media/image217.png" ContentType="image/png"/>
  <Override PartName="/ppt/media/image53.png" ContentType="image/png"/>
  <Override PartName="/ppt/media/image39.png" ContentType="image/png"/>
  <Override PartName="/ppt/media/image385.png" ContentType="image/png"/>
  <Override PartName="/ppt/media/image297.png" ContentType="image/png"/>
  <Override PartName="/ppt/media/image158.png" ContentType="image/png"/>
  <Override PartName="/ppt/media/image3.png" ContentType="image/png"/>
  <Override PartName="/ppt/media/image218.png" ContentType="image/png"/>
  <Override PartName="/ppt/media/image383.png" ContentType="image/png"/>
  <Override PartName="/ppt/media/image259.png" ContentType="image/png"/>
  <Override PartName="/ppt/media/image54.png" ContentType="image/png"/>
  <Override PartName="/ppt/media/image102.png" ContentType="image/png"/>
  <Override PartName="/ppt/media/image241.png" ContentType="image/png"/>
  <Override PartName="/ppt/media/image417.png" ContentType="image/png"/>
  <Override PartName="/ppt/media/image195.png" ContentType="image/png"/>
  <Override PartName="/ppt/media/image11.png" ContentType="image/png"/>
  <Override PartName="/ppt/media/image363.png" ContentType="image/png"/>
  <Override PartName="/ppt/media/image103.png" ContentType="image/png"/>
  <Override PartName="/ppt/media/image242.png" ContentType="image/png"/>
  <Override PartName="/ppt/media/image418.png" ContentType="image/png"/>
  <Override PartName="/ppt/media/image196.png" ContentType="image/png"/>
  <Override PartName="/ppt/media/image12.png" ContentType="image/png"/>
  <Override PartName="/ppt/media/image364.png" ContentType="image/png"/>
  <Override PartName="/ppt/media/image104.png" ContentType="image/png"/>
  <Override PartName="/ppt/media/image243.png" ContentType="image/png"/>
  <Override PartName="/ppt/media/image419.png" ContentType="image/png"/>
  <Override PartName="/ppt/media/image197.png" ContentType="image/png"/>
  <Override PartName="/ppt/media/image13.png" ContentType="image/png"/>
  <Override PartName="/ppt/media/image365.png" ContentType="image/png"/>
  <Override PartName="/ppt/media/image105.png" ContentType="image/png"/>
  <Override PartName="/ppt/media/image244.png" ContentType="image/png"/>
  <Override PartName="/ppt/media/image198.png" ContentType="image/png"/>
  <Override PartName="/ppt/media/image14.png" ContentType="image/png"/>
  <Override PartName="/ppt/media/image366.png" ContentType="image/png"/>
  <Override PartName="/ppt/media/image106.png" ContentType="image/png"/>
  <Override PartName="/ppt/media/image245.png" ContentType="image/png"/>
  <Override PartName="/ppt/media/image199.png" ContentType="image/png"/>
  <Override PartName="/ppt/media/image15.png" ContentType="image/png"/>
  <Override PartName="/ppt/media/image367.png" ContentType="image/png"/>
  <Override PartName="/ppt/media/image107.png" ContentType="image/png"/>
  <Override PartName="/ppt/media/image246.png" ContentType="image/png"/>
  <Override PartName="/ppt/media/image16.png" ContentType="image/png"/>
  <Override PartName="/ppt/media/image368.png" ContentType="image/png"/>
  <Override PartName="/ppt/media/image6.png" ContentType="image/png"/>
  <Override PartName="/ppt/media/image331.png" ContentType="image/png"/>
  <Override PartName="/ppt/media/image409.png" ContentType="image/png"/>
  <Override PartName="/ppt/media/image187.png" ContentType="image/png"/>
  <Override PartName="/ppt/media/image108.png" ContentType="image/png"/>
  <Override PartName="/ppt/media/image247.png" ContentType="image/png"/>
  <Override PartName="/ppt/media/image17.png" ContentType="image/png"/>
  <Override PartName="/ppt/media/image369.png" ContentType="image/png"/>
  <Override PartName="/ppt/media/image7.png" ContentType="image/png"/>
  <Override PartName="/ppt/media/image332.png" ContentType="image/png"/>
  <Override PartName="/ppt/media/image188.png" ContentType="image/png"/>
  <Override PartName="/ppt/media/image109.png" ContentType="image/png"/>
  <Override PartName="/ppt/media/image248.png" ContentType="image/png"/>
  <Override PartName="/ppt/media/image18.png" ContentType="image/png"/>
  <Override PartName="/ppt/media/image8.png" ContentType="image/png"/>
  <Override PartName="/ppt/media/image93.png" ContentType="image/png"/>
  <Override PartName="/ppt/media/image333.png" ContentType="image/png"/>
  <Override PartName="/ppt/media/image189.png" ContentType="image/png"/>
  <Override PartName="/ppt/media/image249.png" ContentType="image/png"/>
  <Override PartName="/ppt/media/image19.png" ContentType="image/png"/>
  <Override PartName="/ppt/media/image9.png" ContentType="image/png"/>
  <Override PartName="/ppt/media/image94.png" ContentType="image/png"/>
  <Override PartName="/ppt/media/image334.png" ContentType="image/png"/>
  <Override PartName="/ppt/media/image298.png" ContentType="image/png"/>
  <Override PartName="/ppt/media/image159.png" ContentType="image/png"/>
  <Override PartName="/ppt/media/image4.png" ContentType="image/png"/>
  <Override PartName="/ppt/media/image219.png" ContentType="image/png"/>
  <Override PartName="/ppt/media/image330.png" ContentType="image/png"/>
  <Override PartName="/ppt/media/image5.png" ContentType="image/png"/>
  <Override PartName="/ppt/media/image55.png" ContentType="image/png"/>
  <Override PartName="/ppt/media/image412.png" ContentType="image/png"/>
  <Override PartName="/ppt/media/image190.png" ContentType="image/png"/>
  <Override PartName="/ppt/media/image111.png" ContentType="image/png"/>
  <Override PartName="/ppt/media/image250.png" ContentType="image/png"/>
  <Override PartName="/ppt/media/image20.png" ContentType="image/png"/>
  <Override PartName="/ppt/media/image372.png" ContentType="image/png"/>
  <Override PartName="/ppt/media/image79.png" ContentType="image/png"/>
  <Override PartName="/ppt/media/image52.png" ContentType="image/png"/>
  <Override PartName="/ppt/media/image319.png" ContentType="image/png"/>
  <Override PartName="/ppt/media/image47.png" ContentType="image/png"/>
  <Override PartName="/ppt/media/image48.png" ContentType="image/png"/>
  <Override PartName="/ppt/media/image394.png" ContentType="image/png"/>
  <Override PartName="/ppt/media/image49.png" ContentType="image/png"/>
  <Override PartName="/ppt/media/image395.png" ContentType="image/png"/>
  <Override PartName="/ppt/media/image258.png" ContentType="image/png"/>
  <Override PartName="/ppt/media/image382.png" ContentType="image/png"/>
  <Override PartName="/ppt/media/image119.png" ContentType="image/png"/>
  <Override PartName="/ppt/media/image300.png" ContentType="image/png"/>
  <Override PartName="/ppt/media/image301.png" ContentType="image/png"/>
  <Override PartName="/ppt/media/image329.png" ContentType="image/png"/>
  <Override PartName="/ppt/media/image62.png" ContentType="image/png"/>
  <Override PartName="/ppt/media/image302.png" ContentType="image/png"/>
  <Override PartName="/ppt/media/image63.png" ContentType="image/png"/>
  <Override PartName="/ppt/media/image303.png" ContentType="image/png"/>
  <Override PartName="/ppt/media/image64.png" ContentType="image/png"/>
  <Override PartName="/ppt/media/image65.png" ContentType="image/png"/>
  <Override PartName="/ppt/media/image305.png" ContentType="image/png"/>
  <Override PartName="/ppt/media/image66.png" ContentType="image/png"/>
  <Override PartName="/ppt/media/image306.png" ContentType="image/png"/>
  <Override PartName="/ppt/media/image67.png" ContentType="image/png"/>
  <Override PartName="/ppt/media/image40.png" ContentType="image/png"/>
  <Override PartName="/ppt/media/image307.png" ContentType="image/png"/>
  <Override PartName="/ppt/media/image68.png" ContentType="image/png"/>
  <Override PartName="/ppt/media/image41.png" ContentType="image/png"/>
  <Override PartName="/ppt/media/image308.png" ContentType="image/png"/>
  <Override PartName="/ppt/media/image278.png" ContentType="image/png"/>
  <Override PartName="/ppt/media/image139.png" ContentType="image/png"/>
  <Override PartName="/ppt/media/image337.png" ContentType="image/png"/>
  <Override PartName="/ppt/media/image70.png" ContentType="image/png"/>
  <Override PartName="/ppt/media/image310.png" ContentType="image/png"/>
  <Override PartName="/ppt/media/image338.png" ContentType="image/png"/>
  <Override PartName="/ppt/media/image71.png" ContentType="image/png"/>
  <Override PartName="/ppt/media/image311.png" ContentType="image/png"/>
  <Override PartName="/ppt/media/image339.png" ContentType="image/png"/>
  <Override PartName="/ppt/media/image72.png" ContentType="image/png"/>
  <Override PartName="/ppt/media/image312.png" ContentType="image/png"/>
  <Override PartName="/ppt/media/image73.png" ContentType="image/png"/>
  <Override PartName="/ppt/media/image313.png" ContentType="image/png"/>
  <Override PartName="/ppt/media/image74.png" ContentType="image/png"/>
  <Override PartName="/ppt/media/image314.png" ContentType="image/png"/>
  <Override PartName="/ppt/media/image75.png" ContentType="image/png"/>
  <Override PartName="/ppt/media/image315.png" ContentType="image/png"/>
  <Override PartName="/ppt/media/image76.png" ContentType="image/png"/>
  <Override PartName="/ppt/media/image316.png" ContentType="image/png"/>
  <Override PartName="/ppt/media/image77.png" ContentType="image/png"/>
  <Override PartName="/ppt/media/image50.png" ContentType="image/png"/>
  <Override PartName="/ppt/media/image317.png" ContentType="image/png"/>
  <Override PartName="/ppt/media/image78.png" ContentType="image/png"/>
  <Override PartName="/ppt/media/image51.png" ContentType="image/png"/>
  <Override PartName="/ppt/media/image318.png" ContentType="image/png"/>
  <Override PartName="/ppt/media/image288.png" ContentType="image/png"/>
  <Override PartName="/ppt/media/image149.png" ContentType="image/png"/>
  <Override PartName="/ppt/media/image209.png" ContentType="image/png"/>
  <Override PartName="/ppt/media/image320.png" ContentType="image/png"/>
  <Override PartName="/ppt/media/image321.png" ContentType="image/png"/>
  <Override PartName="/ppt/media/image322.png" ContentType="image/png"/>
  <Override PartName="/ppt/media/image83.png" ContentType="image/png"/>
  <Override PartName="/ppt/media/image323.png" ContentType="image/png"/>
  <Override PartName="/ppt/media/image84.png" ContentType="image/png"/>
  <Override PartName="/ppt/media/image324.png" ContentType="image/png"/>
  <Override PartName="/ppt/media/image85.png" ContentType="image/png"/>
  <Override PartName="/ppt/media/image325.png" ContentType="image/png"/>
  <Override PartName="/ppt/media/image86.png" ContentType="image/png"/>
  <Override PartName="/ppt/media/image326.png" ContentType="image/png"/>
  <Override PartName="/ppt/media/image87.png" ContentType="image/png"/>
  <Override PartName="/ppt/media/image60.png" ContentType="image/png"/>
  <Override PartName="/ppt/media/image327.png" ContentType="image/png"/>
  <Override PartName="/ppt/media/image88.png" ContentType="image/png"/>
  <Override PartName="/ppt/media/image61.png" ContentType="image/png"/>
  <Override PartName="/ppt/media/image328.png" ContentType="image/png"/>
  <Override PartName="/ppt/media/image100.png" ContentType="image/png"/>
  <Override PartName="/ppt/media/image133.png" ContentType="image/png"/>
  <Override PartName="/ppt/media/image272.png" ContentType="image/png"/>
  <Override PartName="/ppt/media/image95.png" ContentType="image/png"/>
  <Override PartName="/ppt/media/image335.png" ContentType="image/png"/>
  <Override PartName="/ppt/media/image240.png" ContentType="image/png"/>
  <Override PartName="/ppt/media/image101.png" ContentType="image/png"/>
  <Override PartName="/ppt/media/image134.png" ContentType="image/png"/>
  <Override PartName="/ppt/media/image273.png" ContentType="image/png"/>
  <Override PartName="/ppt/media/image96.png" ContentType="image/png"/>
  <Override PartName="/ppt/media/image336.png" ContentType="image/png"/>
  <Override PartName="/ppt/media/image121.png" ContentType="image/png"/>
  <Override PartName="/ppt/media/image260.png" ContentType="image/png"/>
  <Override PartName="/ppt/media/image122.png" ContentType="image/png"/>
  <Override PartName="/ppt/media/image261.png" ContentType="image/png"/>
  <Override PartName="/ppt/media/image123.png" ContentType="image/png"/>
  <Override PartName="/ppt/media/image262.png" ContentType="image/png"/>
  <Override PartName="/ppt/media/image124.png" ContentType="image/png"/>
  <Override PartName="/ppt/media/image263.png" ContentType="image/png"/>
  <Override PartName="/ppt/media/image125.png" ContentType="image/png"/>
  <Override PartName="/ppt/media/image264.png" ContentType="image/png"/>
  <Override PartName="/ppt/media/image126.png" ContentType="image/png"/>
  <Override PartName="/ppt/media/image265.png" ContentType="image/png"/>
  <Override PartName="/ppt/media/image127.png" ContentType="image/png"/>
  <Override PartName="/ppt/media/image390.png" ContentType="image/png"/>
  <Override PartName="/ppt/media/image266.png" ContentType="image/png"/>
  <Override PartName="/ppt/media/image128.png" ContentType="image/png"/>
  <Override PartName="/ppt/media/image391.png" ContentType="image/png"/>
  <Override PartName="/ppt/media/image267.png" ContentType="image/png"/>
  <Override PartName="/ppt/media/image392.png" ContentType="image/png"/>
  <Override PartName="/ppt/media/image129.png" ContentType="image/png"/>
  <Override PartName="/ppt/media/image268.png" ContentType="image/png"/>
  <Override PartName="/ppt/media/image393.png" ContentType="image/png"/>
  <Override PartName="/ppt/media/image269.png" ContentType="image/png"/>
  <Override PartName="/ppt/media/image131.png" ContentType="image/png"/>
  <Override PartName="/ppt/media/image270.png" ContentType="image/png"/>
  <Override PartName="/ppt/media/image132.png" ContentType="image/png"/>
  <Override PartName="/ppt/media/image271.png" ContentType="image/png"/>
  <Override PartName="/ppt/media/image141.png" ContentType="image/png"/>
  <Override PartName="/ppt/media/image280.png" ContentType="image/png"/>
  <Override PartName="/ppt/media/image142.png" ContentType="image/png"/>
  <Override PartName="/ppt/media/image281.png" ContentType="image/png"/>
  <Override PartName="/ppt/media/image151.png" ContentType="image/png"/>
  <Override PartName="/ppt/media/image290.png" ContentType="image/png"/>
  <Override PartName="/ppt/media/image152.png" ContentType="image/png"/>
  <Override PartName="/ppt/media/image291.png" ContentType="image/png"/>
  <Override PartName="/ppt/media/image304.jpeg" ContentType="image/jpeg"/>
  <Override PartName="/ppt/media/image340.png" ContentType="image/png"/>
  <Override PartName="/ppt/media/image400.png" ContentType="image/png"/>
  <Override PartName="/ppt/media/image341.png" ContentType="image/png"/>
  <Override PartName="/ppt/media/image401.png" ContentType="image/png"/>
  <Override PartName="/ppt/media/image342.jpeg" ContentType="image/jpeg"/>
  <Override PartName="/ppt/media/image343.png" ContentType="image/png"/>
  <Override PartName="/ppt/media/image181.png" ContentType="image/png"/>
  <Override PartName="/ppt/media/image403.png" ContentType="image/png"/>
  <Override PartName="/ppt/media/image344.png" ContentType="image/png"/>
  <Override PartName="/ppt/media/image182.png" ContentType="image/png"/>
  <Override PartName="/ppt/media/image404.png" ContentType="image/png"/>
  <Override PartName="/ppt/media/image345.png" ContentType="image/png"/>
  <Override PartName="/ppt/media/image183.png" ContentType="image/png"/>
  <Override PartName="/ppt/media/image405.png" ContentType="image/png"/>
  <Override PartName="/ppt/media/image346.png" ContentType="image/png"/>
  <Override PartName="/ppt/media/image184.png" ContentType="image/png"/>
  <Override PartName="/ppt/media/image406.png" ContentType="image/png"/>
  <Override PartName="/ppt/media/image80.png" ContentType="image/png"/>
  <Override PartName="/ppt/media/image347.png" ContentType="image/png"/>
  <Override PartName="/ppt/media/image185.png" ContentType="image/png"/>
  <Override PartName="/ppt/media/image407.png" ContentType="image/png"/>
  <Override PartName="/ppt/media/image81.png" ContentType="image/png"/>
  <Override PartName="/ppt/media/image348.png" ContentType="image/png"/>
  <Override PartName="/ppt/media/image186.png" ContentType="image/png"/>
  <Override PartName="/ppt/media/image408.png" ContentType="image/png"/>
  <Override PartName="/ppt/media/image82.png" ContentType="image/png"/>
  <Override PartName="/ppt/media/image349.png" ContentType="image/png"/>
  <Override PartName="/ppt/media/image350.png" ContentType="image/png"/>
  <Override PartName="/ppt/media/image215.png" ContentType="image/png"/>
  <Override PartName="/ppt/media/image351.jpeg" ContentType="image/jpeg"/>
  <Override PartName="/ppt/media/image225.png" ContentType="image/png"/>
  <Override PartName="/ppt/media/image352.jpeg" ContentType="image/jpeg"/>
  <Override PartName="/ppt/media/image353.png" ContentType="image/png"/>
  <Override PartName="/ppt/media/image354.png" ContentType="image/png"/>
  <Override PartName="/ppt/media/image355.png" ContentType="image/png"/>
  <Override PartName="/ppt/media/image356.png" ContentType="image/png"/>
  <Override PartName="/ppt/media/image90.png" ContentType="image/png"/>
  <Override PartName="/ppt/media/image357.png" ContentType="image/png"/>
  <Override PartName="/ppt/media/image91.png" ContentType="image/png"/>
  <Override PartName="/ppt/media/image358.png" ContentType="image/png"/>
  <Override PartName="/ppt/media/image92.png" ContentType="image/png"/>
  <Override PartName="/ppt/media/image359.png" ContentType="image/png"/>
  <Override PartName="/ppt/media/image360.png" ContentType="image/png"/>
  <Override PartName="/ppt/media/image361.png" ContentType="image/png"/>
  <Override PartName="/ppt/media/image370.png" ContentType="image/png"/>
  <Override PartName="/ppt/media/image371.png" ContentType="image/png"/>
  <Override PartName="/ppt/media/image386.png" ContentType="image/png"/>
  <Override PartName="/ppt/media/image387.png" ContentType="image/png"/>
  <Override PartName="/ppt/media/image388.png" ContentType="image/png"/>
  <Override PartName="/ppt/media/image389.png" ContentType="image/png"/>
  <Override PartName="/ppt/media/image396.png" ContentType="image/png"/>
  <Override PartName="/ppt/media/image397.png" ContentType="image/png"/>
  <Override PartName="/ppt/media/image398.png" ContentType="image/png"/>
  <Override PartName="/ppt/media/image399.png" ContentType="image/png"/>
  <Override PartName="/ppt/media/image180.png" ContentType="image/png"/>
  <Override PartName="/ppt/media/image402.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310"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311"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312"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313" name="PlaceHolder 5"/>
          <p:cNvSpPr>
            <a:spLocks noGrp="1"/>
          </p:cNvSpPr>
          <p:nvPr>
            <p:ph type="sldNum"/>
          </p:nvPr>
        </p:nvSpPr>
        <p:spPr>
          <a:xfrm>
            <a:off x="4399200" y="9555480"/>
            <a:ext cx="3372840" cy="502560"/>
          </a:xfrm>
          <a:prstGeom prst="rect">
            <a:avLst/>
          </a:prstGeom>
        </p:spPr>
        <p:txBody>
          <a:bodyPr lIns="0" rIns="0" tIns="0" bIns="0" anchor="b"/>
          <a:p>
            <a:pPr algn="r"/>
            <a:fld id="{66A95EC2-069E-4806-B040-AA378B2A140E}"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hyperlink" Target="https://www.redhat.com/cms/managed-files/mi-finanz-informatik-business-rules-process-management-jboss-brms-case-study-f5617cw-201701-v2-en.pdf" TargetMode="External"/><Relationship Id="rId2" Type="http://schemas.openxmlformats.org/officeDocument/2006/relationships/slide" Target="../slides/slide49.xml"/><Relationship Id="rId3"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hyperlink" Target="https://www.redhat.com/cms/managed-files/mi-finanz-informatik-business-rules-process-management-jboss-brms-case-study-f5617cw-201701-v2-en.pdf" TargetMode="External"/><Relationship Id="rId2" Type="http://schemas.openxmlformats.org/officeDocument/2006/relationships/slide" Target="../slides/slide50.xml"/><Relationship Id="rId3"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hyperlink" Target="https://www.redhat.com/cms/managed-files/mi-finanz-informatik-business-rules-process-management-jboss-brms-case-study-f5617cw-201701-v2-en.pdf" TargetMode="External"/><Relationship Id="rId2" Type="http://schemas.openxmlformats.org/officeDocument/2006/relationships/slide" Target="../slides/slide51.xml"/><Relationship Id="rId3"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hyperlink" Target="https://www.redhat.com/cms/managed-files/mi-finanz-informatik-business-rules-process-management-jboss-brms-case-study-f5617cw-201701-v2-en.pdf" TargetMode="External"/><Relationship Id="rId2" Type="http://schemas.openxmlformats.org/officeDocument/2006/relationships/slide" Target="../slides/slide52.xml"/><Relationship Id="rId3"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hyperlink" Target="https://www.redhat.com/en/files/resources/en-rhjb-rsa-improves-agility-brms-9455997.pdf" TargetMode="External"/><Relationship Id="rId2" Type="http://schemas.openxmlformats.org/officeDocument/2006/relationships/slide" Target="../slides/slide62.xml"/><Relationship Id="rId3"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7" name="PlaceHolder 1"/>
          <p:cNvSpPr>
            <a:spLocks noGrp="1"/>
          </p:cNvSpPr>
          <p:nvPr>
            <p:ph type="body"/>
          </p:nvPr>
        </p:nvSpPr>
        <p:spPr>
          <a:xfrm>
            <a:off x="685800" y="4343400"/>
            <a:ext cx="5486040" cy="4114440"/>
          </a:xfrm>
          <a:prstGeom prst="rect">
            <a:avLst/>
          </a:prstGeom>
        </p:spPr>
        <p:txBody>
          <a:bodyPr tIns="91440" bIns="91440"/>
          <a:p>
            <a:pPr marL="457200" indent="-228240" algn="just">
              <a:lnSpc>
                <a:spcPct val="100000"/>
              </a:lnSpc>
            </a:pPr>
            <a:r>
              <a:rPr b="0" lang="en-US" sz="1400" spc="-1" strike="noStrike">
                <a:solidFill>
                  <a:srgbClr val="000000"/>
                </a:solidFill>
                <a:uFill>
                  <a:solidFill>
                    <a:srgbClr val="ffffff"/>
                  </a:solidFill>
                </a:uFill>
                <a:latin typeface="Arial"/>
              </a:rPr>
              <a:t>These sort of structures are very important for organizations as they have to deal increasingly with complex scenarios.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These scenarios are composed of a large number of individual simple decisions, which work together to provide a complex evaluation of the full picture.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This complex evaluation starts with simple assessments used to determine the nature of our environment that we will call inferences.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These inferences might be crossed with other pieces of data or more inferences until a complex view of the domain can be achieved, understood, and actions can be taken</a:t>
            </a:r>
            <a:endParaRPr b="0" lang="en-US" sz="20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The challenges we can address by defining our business rules is to allow our organization</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400" spc="-1" strike="noStrike">
                <a:solidFill>
                  <a:srgbClr val="000000"/>
                </a:solidFill>
                <a:uFill>
                  <a:solidFill>
                    <a:srgbClr val="ffffff"/>
                  </a:solidFill>
                </a:uFill>
                <a:latin typeface="Arial"/>
              </a:rPr>
              <a:t>Flexibility over application logic</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400" spc="-1" strike="noStrike">
                <a:solidFill>
                  <a:srgbClr val="000000"/>
                </a:solidFill>
                <a:uFill>
                  <a:solidFill>
                    <a:srgbClr val="ffffff"/>
                  </a:solidFill>
                </a:uFill>
                <a:latin typeface="Arial"/>
              </a:rPr>
              <a:t>Agility to react changing events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400" spc="-1" strike="noStrike">
                <a:solidFill>
                  <a:srgbClr val="000000"/>
                </a:solidFill>
                <a:uFill>
                  <a:solidFill>
                    <a:srgbClr val="ffffff"/>
                  </a:solidFill>
                </a:uFill>
                <a:latin typeface="Arial"/>
              </a:rPr>
              <a:t>Ability to Innovate</a:t>
            </a:r>
            <a:endParaRPr b="0" lang="en-US" sz="20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9" name="PlaceHolder 1"/>
          <p:cNvSpPr>
            <a:spLocks noGrp="1"/>
          </p:cNvSpPr>
          <p:nvPr>
            <p:ph type="body"/>
          </p:nvPr>
        </p:nvSpPr>
        <p:spPr>
          <a:xfrm>
            <a:off x="685800" y="4343400"/>
            <a:ext cx="5486040" cy="4114440"/>
          </a:xfrm>
          <a:prstGeom prst="rect">
            <a:avLst/>
          </a:prstGeom>
        </p:spPr>
        <p:txBody>
          <a:bodyPr tIns="91440" bIns="91440"/>
          <a:p>
            <a:pPr marL="216000" indent="-216000" algn="just">
              <a:lnSpc>
                <a:spcPct val="100000"/>
              </a:lnSpc>
            </a:pPr>
            <a:r>
              <a:rPr b="1" lang="en-US" sz="1100" spc="-1" strike="noStrike">
                <a:solidFill>
                  <a:srgbClr val="000000"/>
                </a:solidFill>
                <a:uFill>
                  <a:solidFill>
                    <a:srgbClr val="ffffff"/>
                  </a:solidFill>
                </a:uFill>
                <a:latin typeface="Arial"/>
              </a:rPr>
              <a:t>Why do we use rules?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100" spc="-1" strike="noStrike">
                <a:solidFill>
                  <a:srgbClr val="000000"/>
                </a:solidFill>
                <a:uFill>
                  <a:solidFill>
                    <a:srgbClr val="ffffff"/>
                  </a:solidFill>
                </a:uFill>
                <a:latin typeface="Arial"/>
              </a:rPr>
              <a:t>At this point, you might be still a bit puzzled about why rules are something useful. If we think of it, in terms of one rule or a few, we might consider it better to do it directly on the imperative code like Java, for example.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100" spc="-1" strike="noStrike">
                <a:solidFill>
                  <a:srgbClr val="000000"/>
                </a:solidFill>
                <a:uFill>
                  <a:solidFill>
                    <a:srgbClr val="ffffff"/>
                  </a:solidFill>
                </a:uFill>
                <a:latin typeface="Arial"/>
              </a:rPr>
              <a:t>However, the main strength behind business rules doesn't come from one rule or a small group of rules, it comes from a large, ever-changing group of rules that define a system so complex that it would require extensive work to maintain it if we did it with regular code. </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100" spc="-1" strike="noStrike">
                <a:solidFill>
                  <a:srgbClr val="000000"/>
                </a:solidFill>
                <a:uFill>
                  <a:solidFill>
                    <a:srgbClr val="ffffff"/>
                  </a:solidFill>
                </a:uFill>
                <a:latin typeface="Arial"/>
              </a:rPr>
              <a:t>Many rules can work together to define complex systems as the growth of the business rules code base happens organically. </a:t>
            </a:r>
            <a:endParaRPr b="0" lang="en-US" sz="2000" spc="-1" strike="noStrike">
              <a:solidFill>
                <a:srgbClr val="000000"/>
              </a:solidFill>
              <a:uFill>
                <a:solidFill>
                  <a:srgbClr val="ffffff"/>
                </a:solidFill>
              </a:uFill>
              <a:latin typeface="Arial"/>
            </a:endParaRPr>
          </a:p>
          <a:p>
            <a:pPr marL="457200" indent="-228240" algn="just">
              <a:lnSpc>
                <a:spcPct val="100000"/>
              </a:lnSpc>
            </a:pP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Whether we need to implement new requirements, modify existing ones, replace parameters, or change the structure of our system behaviour in new unexpected ways, the only thing we will need to do with the rules is implement new rules that now apply and remove the ones that don't apply anymore. This is possible as business rules work on the following principles:</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They're independent</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can be easily updated</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Each rule controls minimal amount of information needed</a:t>
            </a:r>
            <a:endParaRPr b="0" lang="en-US" sz="2000" spc="-1" strike="noStrike">
              <a:solidFill>
                <a:srgbClr val="000000"/>
              </a:solidFill>
              <a:uFill>
                <a:solidFill>
                  <a:srgbClr val="ffffff"/>
                </a:solidFill>
              </a:uFill>
              <a:latin typeface="Arial"/>
            </a:endParaRPr>
          </a:p>
          <a:p>
            <a:pPr marL="457200" indent="-22824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allow more people of different backgrounds to collaborate</a:t>
            </a:r>
            <a:endParaRPr b="0" lang="en-US" sz="20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PlaceHolder 1"/>
          <p:cNvSpPr>
            <a:spLocks noGrp="1"/>
          </p:cNvSpPr>
          <p:nvPr>
            <p:ph type="body"/>
          </p:nvPr>
        </p:nvSpPr>
        <p:spPr>
          <a:xfrm>
            <a:off x="685800" y="4343400"/>
            <a:ext cx="5486040" cy="4114440"/>
          </a:xfrm>
          <a:prstGeom prst="rect">
            <a:avLst/>
          </a:prstGeom>
        </p:spPr>
        <p:txBody>
          <a:bodyPr tIns="91440" bIns="91440"/>
          <a:p>
            <a:pPr marL="216000" indent="-216000" algn="just">
              <a:lnSpc>
                <a:spcPct val="100000"/>
              </a:lnSpc>
            </a:pPr>
            <a:r>
              <a:rPr b="1" lang="en-US" sz="1400" spc="-1" strike="noStrike">
                <a:solidFill>
                  <a:srgbClr val="000000"/>
                </a:solidFill>
                <a:uFill>
                  <a:solidFill>
                    <a:srgbClr val="ffffff"/>
                  </a:solidFill>
                </a:uFill>
                <a:latin typeface="Arial"/>
              </a:rPr>
              <a:t>When should we use rules?</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Nonetheless there are some projects that would benefit the most on introducing business rules to their technological stack. These projects have one or more of the following characteristics:</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define a very complex scenario that is difficult to fully define even for business experts</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don't have a known or well-defined algorithmic solution</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have volatile requirements and need to be updated very often</a:t>
            </a:r>
            <a:endParaRPr b="0" lang="en-US" sz="2000" spc="-1" strike="noStrike">
              <a:solidFill>
                <a:srgbClr val="000000"/>
              </a:solidFill>
              <a:uFill>
                <a:solidFill>
                  <a:srgbClr val="ffffff"/>
                </a:solidFill>
              </a:uFill>
              <a:latin typeface="Arial"/>
            </a:endParaRPr>
          </a:p>
          <a:p>
            <a:pPr marL="216000" indent="-216000" algn="just">
              <a:lnSpc>
                <a:spcPct val="100000"/>
              </a:lnSpc>
            </a:pPr>
            <a:r>
              <a:rPr b="0" lang="en-US" sz="1400" spc="-1" strike="noStrike">
                <a:solidFill>
                  <a:srgbClr val="000000"/>
                </a:solidFill>
                <a:uFill>
                  <a:solidFill>
                    <a:srgbClr val="ffffff"/>
                  </a:solidFill>
                </a:uFill>
                <a:latin typeface="Arial"/>
              </a:rPr>
              <a:t>•     </a:t>
            </a:r>
            <a:r>
              <a:rPr b="0" lang="en-US" sz="1400" spc="-1" strike="noStrike">
                <a:solidFill>
                  <a:srgbClr val="000000"/>
                </a:solidFill>
                <a:uFill>
                  <a:solidFill>
                    <a:srgbClr val="ffffff"/>
                  </a:solidFill>
                </a:uFill>
                <a:latin typeface="Arial"/>
              </a:rPr>
              <a:t>They need to make decisions fast, usually based on partial amounts of data</a:t>
            </a:r>
            <a:endParaRPr b="0" lang="en-US" sz="2000" spc="-1" strike="noStrike">
              <a:solidFill>
                <a:srgbClr val="000000"/>
              </a:solidFill>
              <a:uFill>
                <a:solidFill>
                  <a:srgbClr val="ffffff"/>
                </a:solidFill>
              </a:u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1" name="PlaceHolder 1"/>
          <p:cNvSpPr>
            <a:spLocks noGrp="1"/>
          </p:cNvSpPr>
          <p:nvPr>
            <p:ph type="body"/>
          </p:nvPr>
        </p:nvSpPr>
        <p:spPr>
          <a:xfrm>
            <a:off x="685800" y="4343400"/>
            <a:ext cx="5486040" cy="4114440"/>
          </a:xfrm>
          <a:prstGeom prst="rect">
            <a:avLst/>
          </a:prstGeom>
        </p:spPr>
        <p:txBody>
          <a:bodyPr tIns="91440" bIns="91440"/>
          <a:p>
            <a:pPr marL="457200" indent="-69480">
              <a:lnSpc>
                <a:spcPct val="115000"/>
              </a:lnSpc>
            </a:pPr>
            <a:r>
              <a:rPr b="0" lang="en-US" sz="1400" spc="-1" strike="noStrike">
                <a:solidFill>
                  <a:srgbClr val="000000"/>
                </a:solidFill>
                <a:uFill>
                  <a:solidFill>
                    <a:srgbClr val="ffffff"/>
                  </a:solidFill>
                </a:uFill>
                <a:latin typeface="Proxima Nova"/>
                <a:ea typeface="Proxima Nova"/>
              </a:rPr>
              <a:t>In artificial intelligence, an expert system is a computer system that emulates the decision-making ability of a human expert. They are designed to solve complex problems by reasoning about knowledge, represented mainly as if–then rules rather than through conventional procedural code. The first expert systems were created in the 1970s and then proliferated in the 1980s.Expert systems were among the first truly successful forms of artificial intelligence (AI) software.</a:t>
            </a:r>
            <a:endParaRPr b="0" lang="en-US" sz="2000" spc="-1" strike="noStrike">
              <a:solidFill>
                <a:srgbClr val="000000"/>
              </a:solidFill>
              <a:uFill>
                <a:solidFill>
                  <a:srgbClr val="ffffff"/>
                </a:solidFill>
              </a:uFill>
              <a:latin typeface="Arial"/>
            </a:endParaRPr>
          </a:p>
          <a:p>
            <a:pPr marL="457200" indent="-69480">
              <a:lnSpc>
                <a:spcPct val="115000"/>
              </a:lnSpc>
            </a:pPr>
            <a:endParaRPr b="0" lang="en-US" sz="2000" spc="-1" strike="noStrike">
              <a:solidFill>
                <a:srgbClr val="000000"/>
              </a:solidFill>
              <a:uFill>
                <a:solidFill>
                  <a:srgbClr val="ffffff"/>
                </a:solidFill>
              </a:uFill>
              <a:latin typeface="Arial"/>
            </a:endParaRPr>
          </a:p>
          <a:p>
            <a:pPr marL="457200" indent="-69480">
              <a:lnSpc>
                <a:spcPct val="115000"/>
              </a:lnSpc>
            </a:pPr>
            <a:r>
              <a:rPr b="0" lang="en-US" sz="1400" spc="-1" strike="noStrike">
                <a:solidFill>
                  <a:srgbClr val="000000"/>
                </a:solidFill>
                <a:uFill>
                  <a:solidFill>
                    <a:srgbClr val="ffffff"/>
                  </a:solidFill>
                </a:uFill>
                <a:latin typeface="Proxima Nova"/>
                <a:ea typeface="Proxima Nova"/>
              </a:rPr>
              <a:t>An expert system is divided into two subsystems: the </a:t>
            </a:r>
            <a:r>
              <a:rPr b="1" i="1" lang="en-US" sz="1400" spc="-1" strike="noStrike">
                <a:solidFill>
                  <a:srgbClr val="000000"/>
                </a:solidFill>
                <a:uFill>
                  <a:solidFill>
                    <a:srgbClr val="ffffff"/>
                  </a:solidFill>
                </a:uFill>
                <a:latin typeface="Proxima Nova"/>
                <a:ea typeface="Proxima Nova"/>
              </a:rPr>
              <a:t>inference engine</a:t>
            </a:r>
            <a:r>
              <a:rPr b="0" lang="en-US" sz="1400" spc="-1" strike="noStrike">
                <a:solidFill>
                  <a:srgbClr val="000000"/>
                </a:solidFill>
                <a:uFill>
                  <a:solidFill>
                    <a:srgbClr val="ffffff"/>
                  </a:solidFill>
                </a:uFill>
                <a:latin typeface="Proxima Nova"/>
                <a:ea typeface="Proxima Nova"/>
              </a:rPr>
              <a:t> and the </a:t>
            </a:r>
            <a:r>
              <a:rPr b="1" i="1" lang="en-US" sz="1400" spc="-1" strike="noStrike">
                <a:solidFill>
                  <a:srgbClr val="000000"/>
                </a:solidFill>
                <a:uFill>
                  <a:solidFill>
                    <a:srgbClr val="ffffff"/>
                  </a:solidFill>
                </a:uFill>
                <a:latin typeface="Proxima Nova"/>
                <a:ea typeface="Proxima Nova"/>
              </a:rPr>
              <a:t>knowledge base</a:t>
            </a:r>
            <a:r>
              <a:rPr b="0" lang="en-US" sz="1400" spc="-1" strike="noStrike">
                <a:solidFill>
                  <a:srgbClr val="000000"/>
                </a:solidFill>
                <a:uFill>
                  <a:solidFill>
                    <a:srgbClr val="ffffff"/>
                  </a:solidFill>
                </a:uFill>
                <a:latin typeface="Proxima Nova"/>
                <a:ea typeface="Proxima Nova"/>
              </a:rPr>
              <a:t>. </a:t>
            </a:r>
            <a:endParaRPr b="0" lang="en-US" sz="2000" spc="-1" strike="noStrike">
              <a:solidFill>
                <a:srgbClr val="000000"/>
              </a:solidFill>
              <a:uFill>
                <a:solidFill>
                  <a:srgbClr val="ffffff"/>
                </a:solidFill>
              </a:uFill>
              <a:latin typeface="Arial"/>
            </a:endParaRPr>
          </a:p>
          <a:p>
            <a:pPr marL="457200" indent="-228240">
              <a:lnSpc>
                <a:spcPct val="115000"/>
              </a:lnSpc>
            </a:pPr>
            <a:r>
              <a:rPr b="0" lang="en-US" sz="1400" spc="-1" strike="noStrike">
                <a:solidFill>
                  <a:srgbClr val="000000"/>
                </a:solidFill>
                <a:uFill>
                  <a:solidFill>
                    <a:srgbClr val="ffffff"/>
                  </a:solidFill>
                </a:uFill>
                <a:latin typeface="Proxima Nova"/>
                <a:ea typeface="Proxima Nova"/>
              </a:rPr>
              <a:t>The knowledge base represents facts and rules. </a:t>
            </a:r>
            <a:endParaRPr b="0" lang="en-US" sz="2000" spc="-1" strike="noStrike">
              <a:solidFill>
                <a:srgbClr val="000000"/>
              </a:solidFill>
              <a:uFill>
                <a:solidFill>
                  <a:srgbClr val="ffffff"/>
                </a:solidFill>
              </a:uFill>
              <a:latin typeface="Arial"/>
            </a:endParaRPr>
          </a:p>
          <a:p>
            <a:pPr marL="457200" indent="-228240">
              <a:lnSpc>
                <a:spcPct val="115000"/>
              </a:lnSpc>
            </a:pPr>
            <a:r>
              <a:rPr b="0" lang="en-US" sz="1400" spc="-1" strike="noStrike">
                <a:solidFill>
                  <a:srgbClr val="000000"/>
                </a:solidFill>
                <a:uFill>
                  <a:solidFill>
                    <a:srgbClr val="ffffff"/>
                  </a:solidFill>
                </a:uFill>
                <a:latin typeface="Proxima Nova"/>
                <a:ea typeface="Proxima Nova"/>
              </a:rPr>
              <a:t>The inference engine applies the rules to the known facts to deduce new facts. </a:t>
            </a:r>
            <a:endParaRPr b="0" lang="en-US" sz="2000" spc="-1" strike="noStrike">
              <a:solidFill>
                <a:srgbClr val="000000"/>
              </a:solidFill>
              <a:uFill>
                <a:solidFill>
                  <a:srgbClr val="ffffff"/>
                </a:solidFill>
              </a:uFill>
              <a:latin typeface="Arial"/>
            </a:endParaRPr>
          </a:p>
          <a:p>
            <a:pPr marL="457200" indent="-69480">
              <a:lnSpc>
                <a:spcPct val="115000"/>
              </a:lnSpc>
            </a:pPr>
            <a:endParaRPr b="0" lang="en-US" sz="2000" spc="-1" strike="noStrike">
              <a:solidFill>
                <a:srgbClr val="000000"/>
              </a:solidFill>
              <a:uFill>
                <a:solidFill>
                  <a:srgbClr val="ffffff"/>
                </a:solidFill>
              </a:uFill>
              <a:latin typeface="Arial"/>
            </a:endParaRPr>
          </a:p>
          <a:p>
            <a:pPr marL="457200" indent="-6948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2"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Rule engines allow you to say "</a:t>
            </a:r>
            <a:r>
              <a:rPr b="1" lang="en-US" sz="1400" spc="-1" strike="noStrike">
                <a:solidFill>
                  <a:srgbClr val="000000"/>
                </a:solidFill>
                <a:uFill>
                  <a:solidFill>
                    <a:srgbClr val="ffffff"/>
                  </a:solidFill>
                </a:uFill>
                <a:latin typeface="Proxima Nova"/>
                <a:ea typeface="Proxima Nova"/>
              </a:rPr>
              <a:t>What to do</a:t>
            </a:r>
            <a:r>
              <a:rPr b="0" lang="en-US" sz="1400" spc="-1" strike="noStrike">
                <a:solidFill>
                  <a:srgbClr val="000000"/>
                </a:solidFill>
                <a:uFill>
                  <a:solidFill>
                    <a:srgbClr val="ffffff"/>
                  </a:solidFill>
                </a:uFill>
                <a:latin typeface="Proxima Nova"/>
                <a:ea typeface="Proxima Nova"/>
              </a:rPr>
              <a:t>" depending on a context (</a:t>
            </a:r>
            <a:r>
              <a:rPr b="1" lang="en-US" sz="1400" spc="-1" strike="noStrike">
                <a:solidFill>
                  <a:srgbClr val="000000"/>
                </a:solidFill>
                <a:uFill>
                  <a:solidFill>
                    <a:srgbClr val="ffffff"/>
                  </a:solidFill>
                </a:uFill>
                <a:latin typeface="Proxima Nova"/>
                <a:ea typeface="Proxima Nova"/>
              </a:rPr>
              <a:t>Facts</a:t>
            </a:r>
            <a:r>
              <a:rPr b="0" lang="en-US" sz="1400" spc="-1" strike="noStrike">
                <a:solidFill>
                  <a:srgbClr val="000000"/>
                </a:solidFill>
                <a:uFill>
                  <a:solidFill>
                    <a:srgbClr val="ffffff"/>
                  </a:solidFill>
                </a:uFill>
                <a:latin typeface="Proxima Nova"/>
                <a:ea typeface="Proxima Nova"/>
              </a:rPr>
              <a:t>), not "</a:t>
            </a:r>
            <a:r>
              <a:rPr b="1" lang="en-US" sz="1400" spc="-1" strike="noStrike">
                <a:solidFill>
                  <a:srgbClr val="000000"/>
                </a:solidFill>
                <a:uFill>
                  <a:solidFill>
                    <a:srgbClr val="ffffff"/>
                  </a:solidFill>
                </a:uFill>
                <a:latin typeface="Proxima Nova"/>
                <a:ea typeface="Proxima Nova"/>
              </a:rPr>
              <a:t>How to do it</a:t>
            </a:r>
            <a:r>
              <a:rPr b="0" lang="en-US" sz="1400" spc="-1" strike="noStrike">
                <a:solidFill>
                  <a:srgbClr val="000000"/>
                </a:solidFill>
                <a:uFill>
                  <a:solidFill>
                    <a:srgbClr val="ffffff"/>
                  </a:solidFill>
                </a:uFill>
                <a:latin typeface="Proxima Nova"/>
                <a:ea typeface="Proxima Nova"/>
              </a:rPr>
              <a:t>".</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Usually captured in natural language first</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Rules are expressed this way:</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IF </a:t>
            </a:r>
            <a:r>
              <a:rPr b="0" lang="en-US" sz="1400" spc="-1" strike="noStrike">
                <a:solidFill>
                  <a:srgbClr val="ff0000"/>
                </a:solidFill>
                <a:uFill>
                  <a:solidFill>
                    <a:srgbClr val="ffffff"/>
                  </a:solidFill>
                </a:uFill>
                <a:latin typeface="Proxima Nova"/>
                <a:ea typeface="Proxima Nova"/>
              </a:rPr>
              <a:t>&lt;CONDITIONS&gt;</a:t>
            </a:r>
            <a:r>
              <a:rPr b="0" lang="en-US" sz="1400" spc="-1" strike="noStrike">
                <a:solidFill>
                  <a:srgbClr val="000000"/>
                </a:solidFill>
                <a:uFill>
                  <a:solidFill>
                    <a:srgbClr val="ffffff"/>
                  </a:solidFill>
                </a:uFill>
                <a:latin typeface="Proxima Nova"/>
                <a:ea typeface="Proxima Nova"/>
              </a:rPr>
              <a:t> THEN </a:t>
            </a:r>
            <a:r>
              <a:rPr b="0" lang="en-US" sz="1400" spc="-1" strike="noStrike">
                <a:solidFill>
                  <a:srgbClr val="ff0000"/>
                </a:solidFill>
                <a:uFill>
                  <a:solidFill>
                    <a:srgbClr val="ffffff"/>
                  </a:solidFill>
                </a:uFill>
                <a:latin typeface="Proxima Nova"/>
                <a:ea typeface="Proxima Nova"/>
              </a:rPr>
              <a:t>&lt;ACTIONS&gt;</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Well suited to describe any kind of logic</a:t>
            </a:r>
            <a:endParaRPr b="0" lang="en-US" sz="2000" spc="-1" strike="noStrike">
              <a:solidFill>
                <a:srgbClr val="000000"/>
              </a:solidFill>
              <a:uFill>
                <a:solidFill>
                  <a:srgbClr val="ffffff"/>
                </a:solidFill>
              </a:uFill>
              <a:latin typeface="Arial"/>
            </a:endParaRPr>
          </a:p>
          <a:p>
            <a:pPr>
              <a:lnSpc>
                <a:spcPct val="115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Representation of entities of a domain</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Entities are modeled in Java with classes and attributes</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Analogy with Java: Fact Model is for a class as well as Fact is for an object</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For instance a fact is: a Driver of 22 years, with monthly income in 1000, and married status</a:t>
            </a:r>
            <a:endParaRPr b="0" lang="en-US" sz="2000" spc="-1" strike="noStrike">
              <a:solidFill>
                <a:srgbClr val="000000"/>
              </a:solidFill>
              <a:uFill>
                <a:solidFill>
                  <a:srgbClr val="ffffff"/>
                </a:solidFill>
              </a:uFill>
              <a:latin typeface="Arial"/>
            </a:endParaRPr>
          </a:p>
          <a:p>
            <a:pPr>
              <a:lnSpc>
                <a:spcPct val="115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4"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 rule engine is a software component that processes rules (knowledge) against data (facts) -&gt; </a:t>
            </a:r>
            <a:r>
              <a:rPr b="1" lang="en-US" sz="1400" spc="-1" strike="noStrike">
                <a:solidFill>
                  <a:srgbClr val="000000"/>
                </a:solidFill>
                <a:uFill>
                  <a:solidFill>
                    <a:srgbClr val="ffffff"/>
                  </a:solidFill>
                </a:uFill>
                <a:latin typeface="Proxima Nova"/>
                <a:ea typeface="Proxima Nova"/>
              </a:rPr>
              <a:t>It matches facts with rules</a:t>
            </a:r>
            <a:endParaRPr b="0" lang="en-US" sz="2000" spc="-1" strike="noStrike">
              <a:solidFill>
                <a:srgbClr val="000000"/>
              </a:solidFill>
              <a:uFill>
                <a:solidFill>
                  <a:srgbClr val="ffffff"/>
                </a:solidFill>
              </a:uFill>
              <a:latin typeface="Arial"/>
            </a:endParaRPr>
          </a:p>
          <a:p>
            <a:pPr marL="4572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BRMS provides following benefits:</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Logic and Data Separation</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Reusable</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Centralized</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Declarative</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Speed and scalability</a:t>
            </a:r>
            <a:endParaRPr b="0" lang="en-US" sz="2000" spc="-1" strike="noStrike">
              <a:solidFill>
                <a:srgbClr val="000000"/>
              </a:solidFill>
              <a:uFill>
                <a:solidFill>
                  <a:srgbClr val="ffffff"/>
                </a:solidFill>
              </a:uFill>
              <a:latin typeface="Arial"/>
            </a:endParaRPr>
          </a:p>
          <a:p>
            <a:pPr lvl="1" marL="914400" indent="-22824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Tooling for analysis</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Here we can see some characteristics of the Rules Engine.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00" spc="-1" strike="noStrike">
                <a:solidFill>
                  <a:srgbClr val="000000"/>
                </a:solidFill>
                <a:uFill>
                  <a:solidFill>
                    <a:srgbClr val="ffffff"/>
                  </a:solidFill>
                </a:uFill>
                <a:latin typeface="Arial"/>
              </a:rPr>
              <a:t>The most important ones to go away with are</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reasons over multiple rules and facts at the same time. Unlike code is does not do so in a sequential manner. Despite that it is extremely fast due to the way to it combines and reasons over conditions for multiple rules in single step.</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It not only relies on inserted by the environment context it can infer you facts expanding the intelligence of the system</a:t>
            </a:r>
            <a:endParaRPr b="0" lang="en-US" sz="20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The high-level architecture of JBoss BRMS Suite is: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Char char="-"/>
            </a:pPr>
            <a:r>
              <a:rPr b="0" lang="en-US" sz="1100" spc="-1" strike="noStrike">
                <a:solidFill>
                  <a:srgbClr val="000000"/>
                </a:solidFill>
                <a:uFill>
                  <a:solidFill>
                    <a:srgbClr val="ffffff"/>
                  </a:solidFill>
                </a:uFill>
                <a:latin typeface="Arial"/>
              </a:rPr>
              <a:t>Top left: the design and authoring environment: Business Central. Technology based on Uberfire, Errai, Git and Maven</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Char char="-"/>
            </a:pPr>
            <a:r>
              <a:rPr b="0" lang="en-US" sz="1100" spc="-1" strike="noStrike">
                <a:solidFill>
                  <a:srgbClr val="000000"/>
                </a:solidFill>
                <a:uFill>
                  <a:solidFill>
                    <a:srgbClr val="ffffff"/>
                  </a:solidFill>
                </a:uFill>
                <a:latin typeface="Arial"/>
              </a:rPr>
              <a:t>Top middle: The runtime engine: Intelligent Decision Server for BPM Suite (jBPM), Decision Server. (which can run Planner as well).</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Char char="-"/>
            </a:pPr>
            <a:r>
              <a:rPr b="0" lang="en-US" sz="1100" spc="-1" strike="noStrike">
                <a:solidFill>
                  <a:srgbClr val="000000"/>
                </a:solidFill>
                <a:uFill>
                  <a:solidFill>
                    <a:srgbClr val="ffffff"/>
                  </a:solidFill>
                </a:uFill>
                <a:latin typeface="Arial"/>
              </a:rPr>
              <a:t>Integration with external systems on the right.</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Char char="-"/>
            </a:pPr>
            <a:r>
              <a:rPr b="0" lang="en-US" sz="1100" spc="-1" strike="noStrike">
                <a:solidFill>
                  <a:srgbClr val="000000"/>
                </a:solidFill>
                <a:uFill>
                  <a:solidFill>
                    <a:srgbClr val="ffffff"/>
                  </a:solidFill>
                </a:uFill>
                <a:latin typeface="Arial"/>
              </a:rPr>
              <a:t>The data that comes out of the process automation (listeners on the process runtime into the BAM database).  This data can then used to improve the process in the design-time environment.</a:t>
            </a:r>
            <a:endParaRPr b="0" lang="en-US" sz="2000" spc="-1" strike="noStrike">
              <a:solidFill>
                <a:srgbClr val="000000"/>
              </a:solidFill>
              <a:uFill>
                <a:solidFill>
                  <a:srgbClr val="ffffff"/>
                </a:solidFill>
              </a:u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7"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15000"/>
              </a:lnSpc>
            </a:pPr>
            <a:r>
              <a:rPr b="0" lang="en-US" sz="1200" spc="-1" strike="noStrike">
                <a:solidFill>
                  <a:srgbClr val="000000"/>
                </a:solidFill>
                <a:uFill>
                  <a:solidFill>
                    <a:srgbClr val="ffffff"/>
                  </a:solidFill>
                </a:uFill>
                <a:latin typeface="Proxima Nova"/>
                <a:ea typeface="Proxima Nova"/>
              </a:rPr>
              <a:t>Embedded the rule project within your application </a:t>
            </a:r>
            <a:r>
              <a:rPr b="1" lang="en-US" sz="1200" spc="-1" strike="noStrike">
                <a:solidFill>
                  <a:srgbClr val="000000"/>
                </a:solidFill>
                <a:uFill>
                  <a:solidFill>
                    <a:srgbClr val="ffffff"/>
                  </a:solidFill>
                </a:uFill>
                <a:latin typeface="Proxima Nova"/>
                <a:ea typeface="Proxima Nova"/>
              </a:rPr>
              <a:t>BUT NOT The Rule Artifacts</a:t>
            </a:r>
            <a:endParaRPr b="0" lang="en-US" sz="20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Rule administrator builds a rule project, this is also downloadable as jar file.</a:t>
            </a:r>
            <a:endParaRPr b="0" lang="en-US" sz="20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Application is made aware of Rules downloadable</a:t>
            </a:r>
            <a:endParaRPr b="0" lang="en-US" sz="20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KieScanner will pick it up on the configured interval and load the new version into the Client application.</a:t>
            </a:r>
            <a:endParaRPr b="0" lang="en-US" sz="20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Included into the Client app.</a:t>
            </a:r>
            <a:endParaRPr b="0" lang="en-US" sz="2000" spc="-1" strike="noStrike">
              <a:solidFill>
                <a:srgbClr val="000000"/>
              </a:solidFill>
              <a:uFill>
                <a:solidFill>
                  <a:srgbClr val="ffffff"/>
                </a:solidFill>
              </a:uFill>
              <a:latin typeface="Arial"/>
            </a:endParaRPr>
          </a:p>
          <a:p>
            <a:pPr>
              <a:lnSpc>
                <a:spcPct val="115000"/>
              </a:lnSpc>
            </a:pPr>
            <a:endParaRPr b="0" lang="en-US" sz="2000" spc="-1" strike="noStrike">
              <a:solidFill>
                <a:srgbClr val="000000"/>
              </a:solidFill>
              <a:uFill>
                <a:solidFill>
                  <a:srgbClr val="ffffff"/>
                </a:solidFill>
              </a:uFill>
              <a:latin typeface="Arial"/>
            </a:endParaRPr>
          </a:p>
          <a:p>
            <a:pPr>
              <a:lnSpc>
                <a:spcPct val="115000"/>
              </a:lnSpc>
            </a:pPr>
            <a:r>
              <a:rPr b="1" lang="en-US" sz="1200" spc="-1" strike="noStrike">
                <a:solidFill>
                  <a:srgbClr val="000000"/>
                </a:solidFill>
                <a:uFill>
                  <a:solidFill>
                    <a:srgbClr val="ffffff"/>
                  </a:solidFill>
                </a:uFill>
                <a:latin typeface="Proxima Nova"/>
                <a:ea typeface="Proxima Nova"/>
              </a:rPr>
              <a:t>PROS: SPEED SPEED SPEED</a:t>
            </a:r>
            <a:endParaRPr b="0" lang="en-US" sz="2000" spc="-1" strike="noStrike">
              <a:solidFill>
                <a:srgbClr val="000000"/>
              </a:solidFill>
              <a:uFill>
                <a:solidFill>
                  <a:srgbClr val="ffffff"/>
                </a:solidFill>
              </a:uFill>
              <a:latin typeface="Arial"/>
            </a:endParaRPr>
          </a:p>
          <a:p>
            <a:pPr>
              <a:lnSpc>
                <a:spcPct val="115000"/>
              </a:lnSpc>
            </a:pPr>
            <a:r>
              <a:rPr b="1" lang="en-US" sz="1200" spc="-1" strike="noStrike">
                <a:solidFill>
                  <a:srgbClr val="000000"/>
                </a:solidFill>
                <a:uFill>
                  <a:solidFill>
                    <a:srgbClr val="ffffff"/>
                  </a:solidFill>
                </a:uFill>
                <a:latin typeface="Proxima Nova"/>
                <a:ea typeface="Proxima Nova"/>
              </a:rPr>
              <a:t>Bring your Rule to your data not the other way around</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15000"/>
              </a:lnSpc>
            </a:pPr>
            <a:r>
              <a:rPr b="0" lang="en-US" sz="1200" spc="-1" strike="noStrike">
                <a:solidFill>
                  <a:srgbClr val="000000"/>
                </a:solidFill>
                <a:uFill>
                  <a:solidFill>
                    <a:srgbClr val="ffffff"/>
                  </a:solidFill>
                </a:uFill>
                <a:latin typeface="Proxima Nova"/>
                <a:ea typeface="Proxima Nova"/>
              </a:rPr>
              <a:t>Provides an unified platform to execute Rules </a:t>
            </a:r>
            <a:endParaRPr b="0" lang="en-US" sz="20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Rules can then be instantiated and executed through REST, JMS, or Java interfaces. </a:t>
            </a:r>
            <a:endParaRPr b="0" lang="en-US" sz="20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The real time decision server manages containers that can run independently of each other.</a:t>
            </a:r>
            <a:endParaRPr b="0" lang="en-US" sz="20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 </a:t>
            </a:r>
            <a:r>
              <a:rPr b="0" lang="en-US" sz="1200" spc="-1" strike="noStrike">
                <a:solidFill>
                  <a:srgbClr val="000000"/>
                </a:solidFill>
                <a:uFill>
                  <a:solidFill>
                    <a:srgbClr val="ffffff"/>
                  </a:solidFill>
                </a:uFill>
                <a:latin typeface="Proxima Nova"/>
                <a:ea typeface="Proxima Nova"/>
              </a:rPr>
              <a:t>A rule administrator can create a container and select a rule project that will run in that container.  </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9"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1" lang="en-US" sz="1200" spc="-1" strike="noStrike">
                <a:solidFill>
                  <a:srgbClr val="000000"/>
                </a:solidFill>
                <a:uFill>
                  <a:solidFill>
                    <a:srgbClr val="ffffff"/>
                  </a:solidFill>
                </a:uFill>
                <a:latin typeface="Arial"/>
              </a:rPr>
              <a:t>Many use cases which require us to review facts not only in a single point in time BUT over a period of time whilst the event takes place and to correlate it with other events also happening.</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Examples in Insurance vertical</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Fraud detection</a:t>
            </a: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Risk assessment</a:t>
            </a: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BAM</a:t>
            </a: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Pricing</a:t>
            </a:r>
            <a:endParaRPr b="0" lang="en-US" sz="2000" spc="-1" strike="noStrike">
              <a:solidFill>
                <a:srgbClr val="000000"/>
              </a:solidFill>
              <a:uFill>
                <a:solidFill>
                  <a:srgbClr val="ffffff"/>
                </a:solidFill>
              </a:uFill>
              <a:latin typeface="Arial"/>
            </a:endParaRPr>
          </a:p>
          <a:p>
            <a:pPr marL="457200" indent="-304560">
              <a:lnSpc>
                <a:spcPct val="100000"/>
              </a:lnSpc>
              <a:buClr>
                <a:srgbClr val="000000"/>
              </a:buClr>
              <a:buFont typeface="Arial"/>
              <a:buChar char="●"/>
            </a:pPr>
            <a:r>
              <a:rPr b="0" lang="en-US" sz="1200" spc="-1" strike="noStrike">
                <a:solidFill>
                  <a:srgbClr val="000000"/>
                </a:solidFill>
                <a:uFill>
                  <a:solidFill>
                    <a:srgbClr val="ffffff"/>
                  </a:solidFill>
                </a:uFill>
                <a:latin typeface="Arial"/>
              </a:rPr>
              <a:t>Rating</a:t>
            </a:r>
            <a:endParaRPr b="0" lang="en-US" sz="2000" spc="-1" strike="noStrike">
              <a:solidFill>
                <a:srgbClr val="000000"/>
              </a:solidFill>
              <a:uFill>
                <a:solidFill>
                  <a:srgbClr val="ffffff"/>
                </a:solidFill>
              </a:u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Synergies with Statistic Science</a:t>
            </a:r>
            <a:endParaRPr b="0" lang="en-US" sz="2000" spc="-1" strike="noStrike">
              <a:solidFill>
                <a:srgbClr val="000000"/>
              </a:solidFill>
              <a:uFill>
                <a:solidFill>
                  <a:srgbClr val="ffffff"/>
                </a:solidFill>
              </a:u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1"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Synergies with Statistic Science</a:t>
            </a:r>
            <a:endParaRPr b="0" lang="en-US" sz="2000" spc="-1" strike="noStrike">
              <a:solidFill>
                <a:srgbClr val="000000"/>
              </a:solidFill>
              <a:uFill>
                <a:solidFill>
                  <a:srgbClr val="ffffff"/>
                </a:solidFill>
              </a:u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Synergies with Statistic Science</a:t>
            </a:r>
            <a:endParaRPr b="0" lang="en-US" sz="2000" spc="-1" strike="noStrike">
              <a:solidFill>
                <a:srgbClr val="000000"/>
              </a:solidFill>
              <a:uFill>
                <a:solidFill>
                  <a:srgbClr val="ffffff"/>
                </a:solidFill>
              </a:u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3"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1" lang="en-US" sz="1200" spc="-1" strike="noStrike">
                <a:solidFill>
                  <a:srgbClr val="000000"/>
                </a:solidFill>
                <a:uFill>
                  <a:solidFill>
                    <a:srgbClr val="ffffff"/>
                  </a:solidFill>
                </a:uFill>
                <a:latin typeface="Arial"/>
              </a:rPr>
              <a:t>rule </a:t>
            </a:r>
            <a:r>
              <a:rPr b="0" lang="en-US" sz="1200" spc="-1" strike="noStrike">
                <a:solidFill>
                  <a:srgbClr val="000000"/>
                </a:solidFill>
                <a:uFill>
                  <a:solidFill>
                    <a:srgbClr val="ffffff"/>
                  </a:solidFill>
                </a:uFill>
                <a:latin typeface="Arial"/>
              </a:rPr>
              <a:t>"</a:t>
            </a:r>
            <a:r>
              <a:rPr b="0" lang="en-US" sz="1200" spc="-1" strike="noStrike">
                <a:solidFill>
                  <a:srgbClr val="0000ff"/>
                </a:solidFill>
                <a:uFill>
                  <a:solidFill>
                    <a:srgbClr val="ffffff"/>
                  </a:solidFill>
                </a:uFill>
                <a:latin typeface="Arial"/>
              </a:rPr>
              <a:t>Average Order Value over 12 hours</a:t>
            </a:r>
            <a:r>
              <a:rPr b="0" lang="en-US" sz="1200" spc="-1" strike="noStrike">
                <a:solidFill>
                  <a:srgbClr val="000000"/>
                </a:solidFill>
                <a:uFill>
                  <a:solidFill>
                    <a:srgbClr val="ffffff"/>
                  </a:solidFill>
                </a:uFill>
                <a:latin typeface="Arial"/>
              </a:rPr>
              <a:t>"</a:t>
            </a: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when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000000"/>
                </a:solidFill>
                <a:uFill>
                  <a:solidFill>
                    <a:srgbClr val="ffffff"/>
                  </a:solidFill>
                </a:uFill>
                <a:latin typeface="Arial"/>
              </a:rPr>
              <a:t>   </a:t>
            </a:r>
            <a:r>
              <a:rPr b="0" lang="en-US" sz="1200" spc="-1" strike="noStrike">
                <a:solidFill>
                  <a:srgbClr val="000000"/>
                </a:solidFill>
                <a:uFill>
                  <a:solidFill>
                    <a:srgbClr val="ffffff"/>
                  </a:solidFill>
                </a:uFill>
                <a:latin typeface="Arial"/>
              </a:rPr>
              <a:t>c : Customer()</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000000"/>
                </a:solidFill>
                <a:uFill>
                  <a:solidFill>
                    <a:srgbClr val="ffffff"/>
                  </a:solidFill>
                </a:uFill>
                <a:latin typeface="Arial"/>
              </a:rPr>
              <a:t>   </a:t>
            </a:r>
            <a:r>
              <a:rPr b="0" lang="en-US" sz="1200" spc="-1" strike="noStrike">
                <a:solidFill>
                  <a:srgbClr val="000000"/>
                </a:solidFill>
                <a:uFill>
                  <a:solidFill>
                    <a:srgbClr val="ffffff"/>
                  </a:solidFill>
                </a:uFill>
                <a:latin typeface="Arial"/>
              </a:rPr>
              <a:t>a : Number() from accumulate (BuyOrder( customer == c, p : price ) over window:time( 12h ),average( p ) )</a:t>
            </a: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then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38761d"/>
                </a:solidFill>
                <a:uFill>
                  <a:solidFill>
                    <a:srgbClr val="ffffff"/>
                  </a:solidFill>
                </a:uFill>
                <a:latin typeface="Arial"/>
              </a:rPr>
              <a:t>// do something</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rule </a:t>
            </a:r>
            <a:r>
              <a:rPr b="0" lang="en-US" sz="1200" spc="-1" strike="noStrike">
                <a:solidFill>
                  <a:srgbClr val="000000"/>
                </a:solidFill>
                <a:uFill>
                  <a:solidFill>
                    <a:srgbClr val="ffffff"/>
                  </a:solidFill>
                </a:uFill>
                <a:latin typeface="Arial"/>
              </a:rPr>
              <a:t>"</a:t>
            </a:r>
            <a:r>
              <a:rPr b="0" lang="en-US" sz="1200" spc="-1" strike="noStrike">
                <a:solidFill>
                  <a:srgbClr val="0000ff"/>
                </a:solidFill>
                <a:uFill>
                  <a:solidFill>
                    <a:srgbClr val="ffffff"/>
                  </a:solidFill>
                </a:uFill>
                <a:latin typeface="Arial"/>
              </a:rPr>
              <a:t>Average price of the last three recorded trades</a:t>
            </a:r>
            <a:r>
              <a:rPr b="0" lang="en-US" sz="1200" spc="-1" strike="noStrike">
                <a:solidFill>
                  <a:srgbClr val="000000"/>
                </a:solidFill>
                <a:uFill>
                  <a:solidFill>
                    <a:srgbClr val="ffffff"/>
                  </a:solidFill>
                </a:uFill>
                <a:latin typeface="Arial"/>
              </a:rPr>
              <a:t>"</a:t>
            </a: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when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000000"/>
                </a:solidFill>
                <a:uFill>
                  <a:solidFill>
                    <a:srgbClr val="ffffff"/>
                  </a:solidFill>
                </a:uFill>
                <a:latin typeface="Arial"/>
              </a:rPr>
              <a:t>avgPrice: Number( ) from accumulate(StockTrade( ticker == "RHT", p: price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000000"/>
                </a:solidFill>
                <a:uFill>
                  <a:solidFill>
                    <a:srgbClr val="ffffff"/>
                  </a:solidFill>
                </a:uFill>
                <a:latin typeface="Arial"/>
              </a:rPr>
              <a:t>over window:length(3), average( p ) )</a:t>
            </a:r>
            <a:endParaRPr b="0" lang="en-US" sz="2000" spc="-1" strike="noStrike">
              <a:solidFill>
                <a:srgbClr val="000000"/>
              </a:solidFill>
              <a:uFill>
                <a:solidFill>
                  <a:srgbClr val="ffffff"/>
                </a:solidFill>
              </a:uFill>
              <a:latin typeface="Arial"/>
            </a:endParaRPr>
          </a:p>
          <a:p>
            <a:pPr marL="216000" indent="-216000">
              <a:lnSpc>
                <a:spcPct val="100000"/>
              </a:lnSpc>
            </a:pPr>
            <a:r>
              <a:rPr b="1" lang="en-US" sz="1200" spc="-1" strike="noStrike">
                <a:solidFill>
                  <a:srgbClr val="000000"/>
                </a:solidFill>
                <a:uFill>
                  <a:solidFill>
                    <a:srgbClr val="ffffff"/>
                  </a:solidFill>
                </a:uFill>
                <a:latin typeface="Arial"/>
              </a:rPr>
              <a:t>then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200" spc="-1" strike="noStrike">
                <a:solidFill>
                  <a:srgbClr val="38761d"/>
                </a:solidFill>
                <a:uFill>
                  <a:solidFill>
                    <a:srgbClr val="ffffff"/>
                  </a:solidFill>
                </a:uFill>
                <a:latin typeface="Arial"/>
              </a:rPr>
              <a:t>// do something</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4"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Synergies with Statistic Science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BRMS Rules are a declarative way to define complex business logic outside of procedural functionality (apps). → This in its own is extremely complex to achieve in application when partnered with the flexibility it exhibits to change that business logic with minimal/none at all change to surounding functionality.</a:t>
            </a:r>
            <a:endParaRPr b="0" lang="en-US" sz="2000" spc="-1" strike="noStrike">
              <a:solidFill>
                <a:srgbClr val="000000"/>
              </a:solidFill>
              <a:uFill>
                <a:solidFill>
                  <a:srgbClr val="ffffff"/>
                </a:solidFill>
              </a:uFill>
              <a:latin typeface="Arial"/>
            </a:endParaRPr>
          </a:p>
          <a:p>
            <a:pPr marL="457200" indent="-31716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Synergies with Statistical Science</a:t>
            </a:r>
            <a:endParaRPr b="0" lang="en-US" sz="2000" spc="-1" strike="noStrike">
              <a:solidFill>
                <a:srgbClr val="000000"/>
              </a:solidFill>
              <a:uFill>
                <a:solidFill>
                  <a:srgbClr val="ffffff"/>
                </a:solidFill>
              </a:uFill>
              <a:latin typeface="Arial"/>
            </a:endParaRPr>
          </a:p>
          <a:p>
            <a:pPr marL="914400" indent="-317160">
              <a:lnSpc>
                <a:spcPct val="100000"/>
              </a:lnSpc>
            </a:pPr>
            <a:r>
              <a:rPr b="0" lang="en-US" sz="1100" spc="-1" strike="noStrike">
                <a:solidFill>
                  <a:srgbClr val="000000"/>
                </a:solidFill>
                <a:uFill>
                  <a:solidFill>
                    <a:srgbClr val="ffffff"/>
                  </a:solidFill>
                </a:uFill>
                <a:latin typeface="Arial"/>
              </a:rPr>
              <a:t>The branch of mathematics that deals with the collection, organization, analysis, and interpretation of numerical data. </a:t>
            </a:r>
            <a:r>
              <a:rPr b="1" lang="en-US" sz="1100" spc="-1" strike="noStrike">
                <a:solidFill>
                  <a:srgbClr val="000000"/>
                </a:solidFill>
                <a:uFill>
                  <a:solidFill>
                    <a:srgbClr val="ffffff"/>
                  </a:solidFill>
                </a:uFill>
                <a:latin typeface="Arial"/>
              </a:rPr>
              <a:t>Statistics</a:t>
            </a:r>
            <a:r>
              <a:rPr b="0" lang="en-US" sz="1100" spc="-1" strike="noStrike">
                <a:solidFill>
                  <a:srgbClr val="000000"/>
                </a:solidFill>
                <a:uFill>
                  <a:solidFill>
                    <a:srgbClr val="ffffff"/>
                  </a:solidFill>
                </a:uFill>
                <a:latin typeface="Arial"/>
              </a:rPr>
              <a:t> is especially useful in drawing general conclusions about a set of data from a sample of the data. (Used with a plural verb) Numerical data.</a:t>
            </a:r>
            <a:endParaRPr b="0" lang="en-US" sz="2000" spc="-1" strike="noStrike">
              <a:solidFill>
                <a:srgbClr val="000000"/>
              </a:solidFill>
              <a:uFill>
                <a:solidFill>
                  <a:srgbClr val="ffffff"/>
                </a:solidFill>
              </a:uFill>
              <a:latin typeface="Arial"/>
            </a:endParaRPr>
          </a:p>
          <a:p>
            <a:pPr marL="457200" indent="-317160">
              <a:lnSpc>
                <a:spcPct val="100000"/>
              </a:lnSpc>
              <a:buClr>
                <a:srgbClr val="000000"/>
              </a:buClr>
              <a:buFont typeface="StarSymbol"/>
              <a:buAutoNum type="arabicPeriod"/>
            </a:pPr>
            <a:r>
              <a:rPr b="0" lang="en-US" sz="1400" spc="-1" strike="noStrike">
                <a:solidFill>
                  <a:srgbClr val="000000"/>
                </a:solidFill>
                <a:uFill>
                  <a:solidFill>
                    <a:srgbClr val="ffffff"/>
                  </a:solidFill>
                </a:uFill>
                <a:latin typeface="Arial"/>
              </a:rPr>
              <a:t>Utilized in infering behaviors &amp; patterns in Big Data Processing &amp; Analysis use cases.</a:t>
            </a:r>
            <a:endParaRPr b="0" lang="en-US" sz="2000" spc="-1" strike="noStrike">
              <a:solidFill>
                <a:srgbClr val="000000"/>
              </a:solidFill>
              <a:uFill>
                <a:solidFill>
                  <a:srgbClr val="ffffff"/>
                </a:solidFill>
              </a:u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Why  Architecture  matters?</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a:t>
            </a:r>
            <a:r>
              <a:rPr b="0" lang="en-US" sz="1100" spc="-1" strike="noStrike">
                <a:solidFill>
                  <a:srgbClr val="000000"/>
                </a:solidFill>
                <a:uFill>
                  <a:solidFill>
                    <a:srgbClr val="ffffff"/>
                  </a:solidFill>
                </a:uFill>
                <a:latin typeface="Arial"/>
              </a:rPr>
              <a:t>IT”  is  a  tool  for  Business,  and  Business  is  a  “living and evolving organism”.</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Business  Agility</a:t>
            </a:r>
            <a:endParaRPr b="0" lang="en-US" sz="2000" spc="-1" strike="noStrike">
              <a:solidFill>
                <a:srgbClr val="000000"/>
              </a:solidFill>
              <a:uFill>
                <a:solidFill>
                  <a:srgbClr val="ffffff"/>
                </a:solidFill>
              </a:uFill>
              <a:latin typeface="Arial"/>
            </a:endParaRPr>
          </a:p>
          <a:p>
            <a:pPr marL="914400" indent="-228240">
              <a:lnSpc>
                <a:spcPct val="100000"/>
              </a:lnSpc>
            </a:pPr>
            <a:r>
              <a:rPr b="0" lang="en-US" sz="1100" spc="-1" strike="noStrike">
                <a:solidFill>
                  <a:srgbClr val="000000"/>
                </a:solidFill>
                <a:uFill>
                  <a:solidFill>
                    <a:srgbClr val="ffffff"/>
                  </a:solidFill>
                </a:uFill>
                <a:latin typeface="Arial"/>
              </a:rPr>
              <a:t>Small  but  continuous  changes  keep  occurring.  Not  a  big  change,  revolution.  </a:t>
            </a:r>
            <a:endParaRPr b="0" lang="en-US" sz="2000" spc="-1" strike="noStrike">
              <a:solidFill>
                <a:srgbClr val="000000"/>
              </a:solidFill>
              <a:uFill>
                <a:solidFill>
                  <a:srgbClr val="ffffff"/>
                </a:solidFill>
              </a:uFill>
              <a:latin typeface="Arial"/>
            </a:endParaRPr>
          </a:p>
          <a:p>
            <a:pPr marL="914400" indent="-228240">
              <a:lnSpc>
                <a:spcPct val="100000"/>
              </a:lnSpc>
            </a:pPr>
            <a:r>
              <a:rPr b="0" lang="en-US" sz="1100" spc="-1" strike="noStrike">
                <a:solidFill>
                  <a:srgbClr val="000000"/>
                </a:solidFill>
                <a:uFill>
                  <a:solidFill>
                    <a:srgbClr val="ffffff"/>
                  </a:solidFill>
                </a:uFill>
                <a:latin typeface="Arial"/>
              </a:rPr>
              <a:t>Additions  and  changes  in  a  system  happen  as  business  requests  them.</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IT  (business  applications)  does  not  catch  up  with  a  speed  of  business  progress,  and/or  requires  major  costs  to  do  so.  </a:t>
            </a: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Well,  aren't  there  any  problems  with  application  architecture?</a:t>
            </a:r>
            <a:endParaRPr b="0" lang="en-US" sz="2000" spc="-1" strike="noStrike">
              <a:solidFill>
                <a:srgbClr val="000000"/>
              </a:solidFill>
              <a:uFill>
                <a:solidFill>
                  <a:srgbClr val="ffffff"/>
                </a:solidFill>
              </a:uFill>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00000"/>
              </a:lnSpc>
              <a:buClr>
                <a:srgbClr val="000000"/>
              </a:buClr>
              <a:buFont typeface="StarSymbol"/>
              <a:buAutoNum type="arabicPeriod"/>
            </a:pPr>
            <a:r>
              <a:rPr b="0" lang="en-US" sz="1100" spc="-1" strike="noStrike">
                <a:solidFill>
                  <a:srgbClr val="000000"/>
                </a:solidFill>
                <a:uFill>
                  <a:solidFill>
                    <a:srgbClr val="ffffff"/>
                  </a:solidFill>
                </a:uFill>
                <a:latin typeface="Arial"/>
              </a:rPr>
              <a:t>Logic mixed with business process. Hard coded values required for a process to execute business logic. </a:t>
            </a:r>
            <a:endParaRPr b="0" lang="en-US" sz="2000" spc="-1" strike="noStrike">
              <a:solidFill>
                <a:srgbClr val="000000"/>
              </a:solidFill>
              <a:uFill>
                <a:solidFill>
                  <a:srgbClr val="ffffff"/>
                </a:solidFill>
              </a:uFill>
              <a:latin typeface="Arial"/>
            </a:endParaRPr>
          </a:p>
          <a:p>
            <a:pPr lvl="1" marL="914400" indent="-228240">
              <a:lnSpc>
                <a:spcPct val="100000"/>
              </a:lnSpc>
              <a:buClr>
                <a:srgbClr val="000000"/>
              </a:buClr>
              <a:buFont typeface="StarSymbol"/>
              <a:buAutoNum type="alphaLcPeriod"/>
            </a:pPr>
            <a:r>
              <a:rPr b="0" lang="en-US" sz="1100" spc="-1" strike="noStrike">
                <a:solidFill>
                  <a:srgbClr val="000000"/>
                </a:solidFill>
                <a:uFill>
                  <a:solidFill>
                    <a:srgbClr val="ffffff"/>
                  </a:solidFill>
                </a:uFill>
                <a:latin typeface="Arial"/>
              </a:rPr>
              <a:t>Project technical debt increases the more we couple tightly the two despite potential early wins by doing so in the long run we end up with spaghetti application code. </a:t>
            </a:r>
            <a:endParaRPr b="0" lang="en-US" sz="2000" spc="-1" strike="noStrike">
              <a:solidFill>
                <a:srgbClr val="000000"/>
              </a:solidFill>
              <a:uFill>
                <a:solidFill>
                  <a:srgbClr val="ffffff"/>
                </a:solidFill>
              </a:uFill>
              <a:latin typeface="Arial"/>
            </a:endParaRPr>
          </a:p>
          <a:p>
            <a:pPr lvl="1" marL="914400" indent="-228240">
              <a:lnSpc>
                <a:spcPct val="100000"/>
              </a:lnSpc>
              <a:buClr>
                <a:srgbClr val="000000"/>
              </a:buClr>
              <a:buFont typeface="StarSymbol"/>
              <a:buAutoNum type="alphaLcPeriod"/>
            </a:pPr>
            <a:r>
              <a:rPr b="0" lang="en-US" sz="1100" spc="-1" strike="noStrike">
                <a:solidFill>
                  <a:srgbClr val="000000"/>
                </a:solidFill>
                <a:uFill>
                  <a:solidFill>
                    <a:srgbClr val="ffffff"/>
                  </a:solidFill>
                </a:uFill>
                <a:latin typeface="Arial"/>
              </a:rPr>
              <a:t>Business logic cannot be extracted from the functional components when we move to a new technology stack nor when we implement applications for different streams (mobile, email, online, etc.)</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100" spc="-1" strike="noStrike">
                <a:solidFill>
                  <a:srgbClr val="000000"/>
                </a:solidFill>
                <a:uFill>
                  <a:solidFill>
                    <a:srgbClr val="ffffff"/>
                  </a:solidFill>
                </a:uFill>
                <a:latin typeface="Arial"/>
              </a:rPr>
              <a:t>The most important aspect in our processes and business logic is the data. </a:t>
            </a:r>
            <a:endParaRPr b="0" lang="en-US" sz="2000" spc="-1" strike="noStrike">
              <a:solidFill>
                <a:srgbClr val="000000"/>
              </a:solidFill>
              <a:uFill>
                <a:solidFill>
                  <a:srgbClr val="ffffff"/>
                </a:solidFill>
              </a:uFill>
              <a:latin typeface="Arial"/>
            </a:endParaRPr>
          </a:p>
          <a:p>
            <a:pPr lvl="1" marL="914400" indent="-228240">
              <a:lnSpc>
                <a:spcPct val="100000"/>
              </a:lnSpc>
              <a:buClr>
                <a:srgbClr val="000000"/>
              </a:buClr>
              <a:buFont typeface="StarSymbol"/>
              <a:buAutoNum type="alphaLcPeriod"/>
            </a:pPr>
            <a:r>
              <a:rPr b="0" lang="en-US" sz="1100" spc="-1" strike="noStrike">
                <a:solidFill>
                  <a:srgbClr val="000000"/>
                </a:solidFill>
                <a:uFill>
                  <a:solidFill>
                    <a:srgbClr val="ffffff"/>
                  </a:solidFill>
                </a:uFill>
                <a:latin typeface="Arial"/>
              </a:rPr>
              <a:t>Complex data coupling addressing multiple business problems</a:t>
            </a:r>
            <a:endParaRPr b="0" lang="en-US" sz="2000" spc="-1" strike="noStrike">
              <a:solidFill>
                <a:srgbClr val="000000"/>
              </a:solidFill>
              <a:uFill>
                <a:solidFill>
                  <a:srgbClr val="ffffff"/>
                </a:solidFill>
              </a:uFill>
              <a:latin typeface="Arial"/>
            </a:endParaRPr>
          </a:p>
          <a:p>
            <a:pPr lvl="1" marL="914400" indent="-228240">
              <a:lnSpc>
                <a:spcPct val="100000"/>
              </a:lnSpc>
              <a:buClr>
                <a:srgbClr val="000000"/>
              </a:buClr>
              <a:buFont typeface="StarSymbol"/>
              <a:buAutoNum type="alphaLcPeriod"/>
            </a:pPr>
            <a:r>
              <a:rPr b="0" lang="en-US" sz="1100" spc="-1" strike="noStrike">
                <a:solidFill>
                  <a:srgbClr val="000000"/>
                </a:solidFill>
                <a:uFill>
                  <a:solidFill>
                    <a:srgbClr val="ffffff"/>
                  </a:solidFill>
                </a:uFill>
                <a:latin typeface="Arial"/>
              </a:rPr>
              <a:t>Data which act as business logic</a:t>
            </a:r>
            <a:endParaRPr b="0" lang="en-US" sz="2000" spc="-1" strike="noStrike">
              <a:solidFill>
                <a:srgbClr val="000000"/>
              </a:solidFill>
              <a:uFill>
                <a:solidFill>
                  <a:srgbClr val="ffffff"/>
                </a:solidFill>
              </a:uFill>
              <a:latin typeface="Arial"/>
            </a:endParaRPr>
          </a:p>
          <a:p>
            <a:pPr lvl="1" marL="914400" indent="-228240">
              <a:lnSpc>
                <a:spcPct val="100000"/>
              </a:lnSpc>
              <a:buClr>
                <a:srgbClr val="000000"/>
              </a:buClr>
              <a:buFont typeface="StarSymbol"/>
              <a:buAutoNum type="alphaLcPeriod"/>
            </a:pPr>
            <a:r>
              <a:rPr b="0" lang="en-US" sz="1100" spc="-1" strike="noStrike">
                <a:solidFill>
                  <a:srgbClr val="000000"/>
                </a:solidFill>
                <a:uFill>
                  <a:solidFill>
                    <a:srgbClr val="ffffff"/>
                  </a:solidFill>
                </a:uFill>
                <a:latin typeface="Arial"/>
              </a:rPr>
              <a:t>Tight coupling of logic and data</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rabicPeriod"/>
            </a:pPr>
            <a:r>
              <a:rPr b="0" lang="en-US" sz="1100" spc="-1" strike="noStrike">
                <a:solidFill>
                  <a:srgbClr val="000000"/>
                </a:solidFill>
                <a:uFill>
                  <a:solidFill>
                    <a:srgbClr val="ffffff"/>
                  </a:solidFill>
                </a:uFill>
                <a:latin typeface="Arial"/>
              </a:rPr>
              <a:t>An extension of the above where logic data is persisted with</a:t>
            </a:r>
            <a:endParaRPr b="0" lang="en-US" sz="2000" spc="-1" strike="noStrike">
              <a:solidFill>
                <a:srgbClr val="000000"/>
              </a:solidFill>
              <a:uFill>
                <a:solidFill>
                  <a:srgbClr val="ffffff"/>
                </a:solidFill>
              </a:uFill>
              <a:latin typeface="Arial"/>
            </a:endParaRPr>
          </a:p>
          <a:p>
            <a:pPr lvl="1" marL="914400" indent="-228240">
              <a:lnSpc>
                <a:spcPct val="100000"/>
              </a:lnSpc>
              <a:buClr>
                <a:srgbClr val="000000"/>
              </a:buClr>
              <a:buFont typeface="StarSymbol"/>
              <a:buAutoNum type="alphaLcPeriod"/>
            </a:pPr>
            <a:r>
              <a:rPr b="0" lang="en-US" sz="1100" spc="-1" strike="noStrike">
                <a:solidFill>
                  <a:srgbClr val="000000"/>
                </a:solidFill>
                <a:uFill>
                  <a:solidFill>
                    <a:srgbClr val="ffffff"/>
                  </a:solidFill>
                </a:uFill>
                <a:latin typeface="Arial"/>
              </a:rPr>
              <a:t>Slow cycles of updates which are not performed directly by business users</a:t>
            </a:r>
            <a:endParaRPr b="0" lang="en-US" sz="2000" spc="-1" strike="noStrike">
              <a:solidFill>
                <a:srgbClr val="000000"/>
              </a:solidFill>
              <a:uFill>
                <a:solidFill>
                  <a:srgbClr val="ffffff"/>
                </a:solidFill>
              </a:uFill>
              <a:latin typeface="Arial"/>
            </a:endParaRPr>
          </a:p>
          <a:p>
            <a:pPr lvl="1" marL="914400" indent="-228240">
              <a:lnSpc>
                <a:spcPct val="100000"/>
              </a:lnSpc>
              <a:buClr>
                <a:srgbClr val="000000"/>
              </a:buClr>
              <a:buFont typeface="StarSymbol"/>
              <a:buAutoNum type="alphaLcPeriod"/>
            </a:pPr>
            <a:r>
              <a:rPr b="0" lang="en-US" sz="1100" spc="-1" strike="noStrike">
                <a:solidFill>
                  <a:srgbClr val="000000"/>
                </a:solidFill>
                <a:uFill>
                  <a:solidFill>
                    <a:srgbClr val="ffffff"/>
                  </a:solidFill>
                </a:uFill>
                <a:latin typeface="Arial"/>
              </a:rPr>
              <a:t>Low transparency</a:t>
            </a:r>
            <a:endParaRPr b="0" lang="en-US" sz="20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2"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We need to envision the opportunities of using BRMS within the context of Digital Transformation. It is an enterprise’s endeavour to achieve </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Greater connectivity</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Self and Customer awareness</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Achieve larger market monetization</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Efficient and cost-effectiveness</a:t>
            </a:r>
            <a:endParaRPr b="0" lang="en-US" sz="2000" spc="-1" strike="noStrike">
              <a:solidFill>
                <a:srgbClr val="000000"/>
              </a:solidFill>
              <a:uFill>
                <a:solidFill>
                  <a:srgbClr val="ffffff"/>
                </a:solidFill>
              </a:uFill>
              <a:latin typeface="Arial"/>
            </a:endParaRPr>
          </a:p>
          <a:p>
            <a:pPr marL="457200" indent="-317160">
              <a:lnSpc>
                <a:spcPct val="100000"/>
              </a:lnSpc>
            </a:pP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Which dictate the need for digital transformation. BRMS is in that front tool to assist gaining not only digital connectivity but also digital awareness.</a:t>
            </a:r>
            <a:endParaRPr b="0" lang="en-US" sz="2000" spc="-1" strike="noStrike">
              <a:solidFill>
                <a:srgbClr val="000000"/>
              </a:solidFill>
              <a:uFill>
                <a:solidFill>
                  <a:srgbClr val="ffffff"/>
                </a:solidFill>
              </a:uFill>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7"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Following what we have seen on what reduces maintainability in IT architecture it is our experience that separation of concerns between the 3 main pilars </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400" spc="-1" strike="noStrike">
                <a:solidFill>
                  <a:srgbClr val="000000"/>
                </a:solidFill>
                <a:uFill>
                  <a:solidFill>
                    <a:srgbClr val="ffffff"/>
                  </a:solidFill>
                </a:uFill>
                <a:latin typeface="Arial"/>
              </a:rPr>
              <a:t>RULES</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400" spc="-1" strike="noStrike">
                <a:solidFill>
                  <a:srgbClr val="000000"/>
                </a:solidFill>
                <a:uFill>
                  <a:solidFill>
                    <a:srgbClr val="ffffff"/>
                  </a:solidFill>
                </a:uFill>
                <a:latin typeface="Arial"/>
              </a:rPr>
              <a:t>PROCESSES</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400" spc="-1" strike="noStrike">
                <a:solidFill>
                  <a:srgbClr val="000000"/>
                </a:solidFill>
                <a:uFill>
                  <a:solidFill>
                    <a:srgbClr val="ffffff"/>
                  </a:solidFill>
                </a:uFill>
                <a:latin typeface="Arial"/>
              </a:rPr>
              <a:t>DATA/EVENTS</a:t>
            </a: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r>
              <a:rPr b="0" lang="en-US" sz="1400" spc="-1" strike="noStrike">
                <a:solidFill>
                  <a:srgbClr val="000000"/>
                </a:solidFill>
                <a:uFill>
                  <a:solidFill>
                    <a:srgbClr val="ffffff"/>
                  </a:solidFill>
                </a:uFill>
                <a:latin typeface="Arial"/>
              </a:rPr>
              <a:t>Should be achieved in any and every project. </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This way a common interface can be achieved between Business Rules and Processes driven by the Business Domain and not the technical implementation. </a:t>
            </a:r>
            <a:endParaRPr b="0" lang="en-US" sz="2000" spc="-1" strike="noStrike">
              <a:solidFill>
                <a:srgbClr val="000000"/>
              </a:solidFill>
              <a:uFill>
                <a:solidFill>
                  <a:srgbClr val="ffffff"/>
                </a:solidFill>
              </a:uFill>
              <a:latin typeface="Arial"/>
            </a:endParaRPr>
          </a:p>
          <a:p>
            <a:pPr marL="457200" indent="-317160">
              <a:lnSpc>
                <a:spcPct val="100000"/>
              </a:lnSpc>
            </a:pPr>
            <a:r>
              <a:rPr b="0" lang="en-US" sz="1400" spc="-1" strike="noStrike">
                <a:solidFill>
                  <a:srgbClr val="000000"/>
                </a:solidFill>
                <a:uFill>
                  <a:solidFill>
                    <a:srgbClr val="ffffff"/>
                  </a:solidFill>
                </a:uFill>
                <a:latin typeface="Arial"/>
              </a:rPr>
              <a:t>Any changes will be transparent to both ends whilst Business Decisions (Rules) changes can occur without the need for processes and data to be changed.</a:t>
            </a:r>
            <a:endParaRPr b="0" lang="en-US" sz="2000" spc="-1" strike="noStrike">
              <a:solidFill>
                <a:srgbClr val="000000"/>
              </a:solidFill>
              <a:uFill>
                <a:solidFill>
                  <a:srgbClr val="ffffff"/>
                </a:solidFill>
              </a:uFill>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In the following demos we will explore through a use case which is very commonly identified in retail stores.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We will be utilizing progressively features of the BRMS platform to identify ways these could resolve Business &amp; Technical problems and understand how otherwise both business and technical teams would feel the pains.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As setting up such Demos requires a significant amount of time and rules are not UI based technology some of the story will be described in presentation style. We therefore would appreciate very much if some imagination of how a real life all singing and dancing applications would in the background utilize these BRMS components exposed with a flashy UI.</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9"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Back in the future In 1999 ABC Ltd. have developed a super cool web store which offers online products to customers and in the background it runs 2 processes. </a:t>
            </a:r>
            <a:endParaRPr b="0" lang="en-US" sz="2000" spc="-1" strike="noStrike">
              <a:solidFill>
                <a:srgbClr val="000000"/>
              </a:solidFill>
              <a:uFill>
                <a:solidFill>
                  <a:srgbClr val="ffffff"/>
                </a:solidFill>
              </a:uFill>
              <a:latin typeface="Arial"/>
            </a:endParaRPr>
          </a:p>
          <a:p>
            <a:pPr marL="457200" indent="-228240">
              <a:lnSpc>
                <a:spcPct val="100000"/>
              </a:lnSpc>
            </a:pPr>
            <a:r>
              <a:rPr b="1" lang="en-US" sz="1100" spc="-1" strike="noStrike">
                <a:solidFill>
                  <a:srgbClr val="000000"/>
                </a:solidFill>
                <a:uFill>
                  <a:solidFill>
                    <a:srgbClr val="ffffff"/>
                  </a:solidFill>
                </a:uFill>
                <a:latin typeface="Arial"/>
              </a:rPr>
              <a:t>Process Promotions90s</a:t>
            </a:r>
            <a:r>
              <a:rPr b="1" lang="en-US" sz="1100" spc="-1" strike="noStrike">
                <a:solidFill>
                  <a:srgbClr val="000000"/>
                </a:solidFill>
                <a:uFill>
                  <a:solidFill>
                    <a:srgbClr val="ffffff"/>
                  </a:solidFill>
                </a:uFill>
                <a:latin typeface="Arial"/>
              </a:rPr>
              <a:t>:</a:t>
            </a:r>
            <a:r>
              <a:rPr b="0" lang="en-US" sz="1100" spc="-1" strike="noStrike">
                <a:solidFill>
                  <a:srgbClr val="000000"/>
                </a:solidFill>
                <a:uFill>
                  <a:solidFill>
                    <a:srgbClr val="ffffff"/>
                  </a:solidFill>
                </a:uFill>
                <a:latin typeface="Arial"/>
              </a:rPr>
              <a:t> Based on the value of purchases a customers has made ABC Ltd. marketing officer wished to offer them a number of rewards. The rewards can be re-used on our website to make both the customer happy they have received a generous voucher and marketing that see customer retention increase</a:t>
            </a:r>
            <a:endParaRPr b="0" lang="en-US" sz="2000" spc="-1" strike="noStrike">
              <a:solidFill>
                <a:srgbClr val="000000"/>
              </a:solidFill>
              <a:uFill>
                <a:solidFill>
                  <a:srgbClr val="ffffff"/>
                </a:solidFill>
              </a:uFill>
              <a:latin typeface="Arial"/>
            </a:endParaRPr>
          </a:p>
          <a:p>
            <a:pPr marL="457200" indent="-228240">
              <a:lnSpc>
                <a:spcPct val="100000"/>
              </a:lnSpc>
            </a:pPr>
            <a:r>
              <a:rPr b="1" lang="en-US" sz="1100" spc="-1" strike="noStrike">
                <a:solidFill>
                  <a:srgbClr val="000000"/>
                </a:solidFill>
                <a:uFill>
                  <a:solidFill>
                    <a:srgbClr val="ffffff"/>
                  </a:solidFill>
                </a:uFill>
                <a:latin typeface="Arial"/>
              </a:rPr>
              <a:t>Process RetailLoanApprovalProcess90s</a:t>
            </a:r>
            <a:r>
              <a:rPr b="1" lang="en-US" sz="1100" spc="-1" strike="noStrike">
                <a:solidFill>
                  <a:srgbClr val="000000"/>
                </a:solidFill>
                <a:uFill>
                  <a:solidFill>
                    <a:srgbClr val="ffffff"/>
                  </a:solidFill>
                </a:uFill>
                <a:latin typeface="Arial"/>
              </a:rPr>
              <a:t>: </a:t>
            </a:r>
            <a:r>
              <a:rPr b="0" lang="en-US" sz="1100" spc="-1" strike="noStrike">
                <a:solidFill>
                  <a:srgbClr val="000000"/>
                </a:solidFill>
                <a:uFill>
                  <a:solidFill>
                    <a:srgbClr val="ffffff"/>
                  </a:solidFill>
                </a:uFill>
                <a:latin typeface="Arial"/>
              </a:rPr>
              <a:t>When a customer doesn’t have enough electronic credit they can apply for a loan through a second process in order to bump up their credit</a:t>
            </a: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r>
              <a:rPr b="1" lang="en-US" sz="1100" spc="-1" strike="noStrike">
                <a:solidFill>
                  <a:srgbClr val="000000"/>
                </a:solidFill>
                <a:uFill>
                  <a:solidFill>
                    <a:srgbClr val="ffffff"/>
                  </a:solidFill>
                </a:uFill>
                <a:latin typeface="Arial"/>
              </a:rPr>
              <a:t>The problem:</a:t>
            </a:r>
            <a:r>
              <a:rPr b="0" lang="en-US" sz="1100" spc="-1" strike="noStrike">
                <a:solidFill>
                  <a:srgbClr val="000000"/>
                </a:solidFill>
                <a:uFill>
                  <a:solidFill>
                    <a:srgbClr val="ffffff"/>
                  </a:solidFill>
                </a:uFill>
                <a:latin typeface="Arial"/>
              </a:rPr>
              <a:t> Reviewing the processes we notice that the </a:t>
            </a:r>
            <a:r>
              <a:rPr b="1" lang="en-US" sz="1100" spc="-1" strike="noStrike" u="sng">
                <a:solidFill>
                  <a:srgbClr val="ff0000"/>
                </a:solidFill>
                <a:uFill>
                  <a:solidFill>
                    <a:srgbClr val="ffffff"/>
                  </a:solidFill>
                </a:uFill>
                <a:latin typeface="Arial"/>
              </a:rPr>
              <a:t>process</a:t>
            </a:r>
            <a:r>
              <a:rPr b="0" lang="en-US" sz="1100" spc="-1" strike="noStrike">
                <a:solidFill>
                  <a:srgbClr val="000000"/>
                </a:solidFill>
                <a:uFill>
                  <a:solidFill>
                    <a:srgbClr val="ffffff"/>
                  </a:solidFill>
                </a:uFill>
                <a:latin typeface="Arial"/>
              </a:rPr>
              <a:t> which in this case is A BPM process but could as easily have been code buried inside a web page or in some </a:t>
            </a:r>
            <a:r>
              <a:rPr b="1" lang="en-US" sz="1100" spc="-1" strike="noStrike">
                <a:solidFill>
                  <a:srgbClr val="ff0000"/>
                </a:solidFill>
                <a:uFill>
                  <a:solidFill>
                    <a:srgbClr val="ffffff"/>
                  </a:solidFill>
                </a:uFill>
                <a:latin typeface="Arial"/>
              </a:rPr>
              <a:t>backend package maintains the logic. </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Lisa the marketing manager realizes customers make much smaller purchases than first anticipated and hence also need much smaller loan applications so she asks the David the application architect if these subtle changes could be applied to the process by reducing the max values for promotions … but unfortunately David informs her that it will take at least 6-12 weeks for the code to be modified as other functional components are also in the pipeline. Lisa is starting to get frustrated as customers don’t get the rewards they deserve and so do the customers.</a:t>
            </a: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We move forward to the 2000s and Business Rules are in fashion. Lisa and David from ABC Ltd have come up with a new great idea to allow Lisa to provide the necessary promotional voucher % as well as Loan thresholds to be provided via a mechanism external to the application code. ENTER BRMS Rules!!!!</a:t>
            </a: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1"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1" lang="en-US" sz="1100" spc="-1" strike="noStrike" u="sng">
                <a:solidFill>
                  <a:srgbClr val="000000"/>
                </a:solidFill>
                <a:uFill>
                  <a:solidFill>
                    <a:srgbClr val="ffffff"/>
                  </a:solidFill>
                </a:uFill>
                <a:latin typeface="Arial"/>
              </a:rPr>
              <a:t>Demo 3: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In the 2010s mobiles are super cool to carry around and all the cool kids sit with their friends in fancy cafes drinking mochaccino and buying things online. The application code and the RULES are running very close together ie. in the same machine and they are sharing processing power. The rules are not receiving the appropriate CPU availability as the graphics card is working super hard to handle all the animations. Something needs to be done. David decides to separate the architecture so that rules can be run centrally in BRMS Kie Server. Lisa loves the ideas as it gives her not only to release the Business Logic outside the front-end application but also</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AutoNum type="alphaLcParenR"/>
            </a:pPr>
            <a:r>
              <a:rPr b="0" lang="en-US" sz="1100" spc="-1" strike="noStrike">
                <a:solidFill>
                  <a:srgbClr val="000000"/>
                </a:solidFill>
                <a:uFill>
                  <a:solidFill>
                    <a:srgbClr val="ffffff"/>
                  </a:solidFill>
                </a:uFill>
                <a:latin typeface="Arial"/>
              </a:rPr>
              <a:t>It can make it available to other applications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AutoNum type="alphaLcParenR"/>
            </a:pPr>
            <a:r>
              <a:rPr b="0" lang="en-US" sz="1100" spc="-1" strike="noStrike">
                <a:solidFill>
                  <a:srgbClr val="000000"/>
                </a:solidFill>
                <a:uFill>
                  <a:solidFill>
                    <a:srgbClr val="ffffff"/>
                  </a:solidFill>
                </a:uFill>
                <a:latin typeface="Arial"/>
              </a:rPr>
              <a:t>It is de-coupled when it comes to deployments from the front-end.</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2"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1" lang="en-US" sz="1100" spc="-1" strike="noStrike" u="sng">
                <a:solidFill>
                  <a:srgbClr val="000000"/>
                </a:solidFill>
                <a:uFill>
                  <a:solidFill>
                    <a:srgbClr val="ffffff"/>
                  </a:solidFill>
                </a:uFill>
                <a:latin typeface="Arial"/>
              </a:rPr>
              <a:t>Demo 4: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We have reached 2017 and Lisa feels all these policy definitions on promotions and loans are a bit static. Could we not employ all the data we and FACEBOOK are collecting on our customers so that our decision making is dynamic and based on real time EVENTS rather than predictions of our analysts?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David thinks over the question and he replies well the good guys at Red Hat have developed a reference architecture based on BRMS CEP (in other words an Expert SYSTEM) which rather than having real people defining the policies you can utilize him to look at trends and dynamically define the rewards or loan percentage you provide to a customer based on his/her historical usage… his name is AI? Or maybe even better why not get AI to do all the work so you can spend more time in the coffee area. </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why look at events in 1-Dimension when we can correlate/aggregate and abstract the purschasing habbits of our customers over time. You know what is coming …. BRMS CEP!!!</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3"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We will now review a set of real life use cases where JBoss BRMS Authoring and Runtime components were employed to assist organizations to make the leap to digital transformation.</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At this point it is worth to re-emphasize that BRMS and business rules is not a technology which has a fancy user interface and it is for this reason that</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100" spc="-1" strike="noStrike">
                <a:solidFill>
                  <a:srgbClr val="000000"/>
                </a:solidFill>
                <a:uFill>
                  <a:solidFill>
                    <a:srgbClr val="ffffff"/>
                  </a:solidFill>
                </a:uFill>
                <a:latin typeface="Arial"/>
              </a:rPr>
              <a:t>Most of us have are troubled to visualize and quantify</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AutoNum type="alphaLcParenR"/>
            </a:pPr>
            <a:r>
              <a:rPr b="0" lang="en-US" sz="1100" spc="-1" strike="noStrike">
                <a:solidFill>
                  <a:srgbClr val="000000"/>
                </a:solidFill>
                <a:uFill>
                  <a:solidFill>
                    <a:srgbClr val="ffffff"/>
                  </a:solidFill>
                </a:uFill>
                <a:latin typeface="Arial"/>
              </a:rPr>
              <a:t>It is for that reason that in all of the use cases they are part of an application and not a standalone solution</a:t>
            </a:r>
            <a:endParaRPr b="0" lang="en-US" sz="2000" spc="-1" strike="noStrike">
              <a:solidFill>
                <a:srgbClr val="000000"/>
              </a:solidFill>
              <a:uFill>
                <a:solidFill>
                  <a:srgbClr val="ffffff"/>
                </a:solidFill>
              </a:uFill>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https://www.redhat.com/cms/managed-files/mi-finanz-informatik-business-rules-process-management-jboss-brms-case-study-f5617cw-201701-v2-en.pdf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Finanz Informatik (FI), the central IT service provider for the German Savings Banks Finance Group, is one of the largest IT service providers for the financial industry in Europe, serving 122 million accounts. Its customers include savings and federal state banks, loan associations, public insurers, and other companies within the German Savings Banks Finance Group and the financial services sector. FI provides a range of services, including development and implementation of IT solutions, networks, and technical infrastructure, as well as data processing centers, consulting, training, and support.</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To improve and streamline workflows, FI implemented a centralized, rules-based management system for business processes. With help from Red Hat</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Consulting, FI deployed Red Hat JBoss BRMS. With the robustness of the platform, FI has simplified management of critical business processes, reduced risk of user-related errors, and can seamlessly integrate decision logic into its business applications.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We need to envision the opportunities of using BRMS within the context of Digital Transformation. It is an enterprise’s endeavour to achieve </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Greater connectivity</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Self and Customer awareness</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Achieve larger market monetization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Efficient and cost-effectiveness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Which dictate the need for digital transformation. BRMS is in that front tool to assist gaining not only digital connectivity but also digital awareness.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https://www.redhat.com/cms/managed-files/mi-finanz-informatik-business-rules-process-management-jboss-brms-case-study-f5617cw-201701-v2-en.pdf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Previously, FI used rules-based management that directly embedded rules into its various disparate applications. Business logic was captured by analysts and developers would implement at the back of defined use cases application code which either included the logic or inferred it from the stream of data being received or available in data pools.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However, the centralized rules-based management system only offered standardized business rules. </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This method resulted in high programming and testing costs and limited user flexibility. In addition, this approach made modeling sets of complex rules difficult. </a:t>
            </a:r>
            <a:endParaRPr b="0" lang="en-US" sz="2000" spc="-1" strike="noStrike">
              <a:solidFill>
                <a:srgbClr val="000000"/>
              </a:solidFill>
              <a:uFill>
                <a:solidFill>
                  <a:srgbClr val="ffffff"/>
                </a:solidFill>
              </a:uFill>
              <a:latin typeface="Arial"/>
            </a:endParaRPr>
          </a:p>
          <a:p>
            <a:pPr marL="457200" indent="-228240">
              <a:lnSpc>
                <a:spcPct val="100000"/>
              </a:lnSpc>
            </a:pPr>
            <a:r>
              <a:rPr b="0" lang="en-US" sz="1100" spc="-1" strike="noStrike">
                <a:solidFill>
                  <a:srgbClr val="000000"/>
                </a:solidFill>
                <a:uFill>
                  <a:solidFill>
                    <a:srgbClr val="ffffff"/>
                  </a:solidFill>
                </a:uFill>
                <a:latin typeface="Arial"/>
              </a:rPr>
              <a:t>To improve costs and flexibility for its customers — as well as display and define complex rules — Finanz Informatik sought a new business rules management solution.</a:t>
            </a:r>
            <a:endParaRPr b="0" lang="en-US" sz="2000" spc="-1" strike="noStrike">
              <a:solidFill>
                <a:srgbClr val="000000"/>
              </a:solidFill>
              <a:uFill>
                <a:solidFill>
                  <a:srgbClr val="ffffff"/>
                </a:solidFill>
              </a:u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https://www.redhat.com/cms/managed-files/mi-finanz-informatik-business-rules-process-management-jboss-brms-case-study-f5617cw-201701-v2-en.pdf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7"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https://www.redhat.com/cms/managed-files/mi-finanz-informatik-business-rules-process-management-jboss-brms-case-study-f5617cw-201701-v2-en.pdf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a:p>
            <a:pPr marL="457200" indent="-22824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9"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LISTEN TO RECORDING FROM SUMMIT AND KEEP NOTES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AML is practice of integrating the proceeds of crime into the legitimate  mainstream of the financial community by concealing its origin.</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Team Good Guy:</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Financial institutions, Regulators and law enforcement</a:t>
            </a: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In 1920;s, Gangsters had money in small denominations. They started  business of slot machines and laundromats. Thus the term laundering.</a:t>
            </a:r>
            <a:endParaRPr b="0" lang="en-US" sz="2000" spc="-1" strike="noStrike">
              <a:solidFill>
                <a:srgbClr val="000000"/>
              </a:solidFill>
              <a:uFill>
                <a:solidFill>
                  <a:srgbClr val="ffffff"/>
                </a:solidFill>
              </a:u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LISTEN TO RECORDING FROM SUMMIT AND KEEP NOTES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1"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BUILD AN ADAPTIVE SYSTEM</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BUILD SMARTER RULES USING STATIC,  LINEAR REGRESSION AND SOCIAL GRAPH INPUTS</a:t>
            </a:r>
            <a:endParaRPr b="0" lang="en-US" sz="20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333333"/>
                </a:solidFill>
                <a:uFill>
                  <a:solidFill>
                    <a:srgbClr val="ffffff"/>
                  </a:solidFill>
                </a:uFill>
                <a:latin typeface="Arial"/>
              </a:rPr>
              <a:t>One of the characteristics of a modern app is “</a:t>
            </a:r>
            <a:r>
              <a:rPr b="1" lang="en-US" sz="1400" spc="-1" strike="noStrike">
                <a:solidFill>
                  <a:srgbClr val="333333"/>
                </a:solidFill>
                <a:uFill>
                  <a:solidFill>
                    <a:srgbClr val="ffffff"/>
                  </a:solidFill>
                </a:uFill>
                <a:latin typeface="Arial"/>
              </a:rPr>
              <a:t>Intelligence</a:t>
            </a:r>
            <a:r>
              <a:rPr b="0" lang="en-US" sz="1400" spc="-1" strike="noStrike">
                <a:solidFill>
                  <a:srgbClr val="333333"/>
                </a:solidFill>
                <a:uFill>
                  <a:solidFill>
                    <a:srgbClr val="ffffff"/>
                  </a:solidFill>
                </a:uFill>
                <a:latin typeface="Arial"/>
              </a:rPr>
              <a:t>”. Example</a:t>
            </a:r>
            <a:endParaRPr b="0" lang="en-US" sz="2000" spc="-1" strike="noStrike">
              <a:solidFill>
                <a:srgbClr val="000000"/>
              </a:solidFill>
              <a:uFill>
                <a:solidFill>
                  <a:srgbClr val="ffffff"/>
                </a:solidFill>
              </a:uFill>
              <a:latin typeface="Arial"/>
            </a:endParaRPr>
          </a:p>
          <a:p>
            <a:pPr marL="457200" indent="-228240">
              <a:lnSpc>
                <a:spcPct val="100000"/>
              </a:lnSpc>
              <a:buClr>
                <a:srgbClr val="333333"/>
              </a:buClr>
              <a:buFont typeface="Arial"/>
              <a:buChar char="-"/>
            </a:pPr>
            <a:r>
              <a:rPr b="0" lang="en-US" sz="1400" spc="-1" strike="noStrike">
                <a:solidFill>
                  <a:srgbClr val="333333"/>
                </a:solidFill>
                <a:uFill>
                  <a:solidFill>
                    <a:srgbClr val="ffffff"/>
                  </a:solidFill>
                </a:uFill>
                <a:latin typeface="Arial"/>
              </a:rPr>
              <a:t>Personalized offers based on preference (e.g. recommendation engine. We know who you are, we’ve built a profile, and based on that profile and your current activity, we make personalized recommendations and offers).</a:t>
            </a:r>
            <a:endParaRPr b="0" lang="en-US" sz="2000" spc="-1" strike="noStrike">
              <a:solidFill>
                <a:srgbClr val="000000"/>
              </a:solidFill>
              <a:uFill>
                <a:solidFill>
                  <a:srgbClr val="ffffff"/>
                </a:solidFill>
              </a:uFill>
              <a:latin typeface="Arial"/>
            </a:endParaRPr>
          </a:p>
          <a:p>
            <a:pPr marL="457200" indent="-228240">
              <a:lnSpc>
                <a:spcPct val="100000"/>
              </a:lnSpc>
              <a:buClr>
                <a:srgbClr val="333333"/>
              </a:buClr>
              <a:buFont typeface="Arial"/>
              <a:buChar char="-"/>
            </a:pPr>
            <a:r>
              <a:rPr b="0" lang="en-US" sz="1400" spc="-1" strike="noStrike">
                <a:solidFill>
                  <a:srgbClr val="333333"/>
                </a:solidFill>
                <a:uFill>
                  <a:solidFill>
                    <a:srgbClr val="ffffff"/>
                  </a:solidFill>
                </a:uFill>
                <a:latin typeface="Arial"/>
              </a:rPr>
              <a:t>Bank automatically notifies customer and security agencies if it detects fraudulent transactions on a card (CEP for detection, BPM for the process to be started).</a:t>
            </a:r>
            <a:endParaRPr b="0" lang="en-US" sz="2000" spc="-1" strike="noStrike">
              <a:solidFill>
                <a:srgbClr val="000000"/>
              </a:solidFill>
              <a:uFill>
                <a:solidFill>
                  <a:srgbClr val="ffffff"/>
                </a:solidFill>
              </a:uFill>
              <a:latin typeface="Arial"/>
            </a:endParaRPr>
          </a:p>
          <a:p>
            <a:pPr marL="457200" indent="-228240">
              <a:lnSpc>
                <a:spcPct val="100000"/>
              </a:lnSpc>
              <a:buClr>
                <a:srgbClr val="333333"/>
              </a:buClr>
              <a:buFont typeface="Arial"/>
              <a:buChar char="-"/>
            </a:pPr>
            <a:r>
              <a:rPr b="0" lang="en-US" sz="1400" spc="-1" strike="noStrike">
                <a:solidFill>
                  <a:srgbClr val="333333"/>
                </a:solidFill>
                <a:uFill>
                  <a:solidFill>
                    <a:srgbClr val="ffffff"/>
                  </a:solidFill>
                </a:uFill>
                <a:latin typeface="Arial"/>
              </a:rPr>
              <a:t>At an airport, baggage handling events are processed by a BRMS engine to detect whether a certain bag is actually on board or not. When a bag is not on someone’s plain, the customer is directly notified with the instruction on which office to contact at the destination airport (including a map and location).</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2"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u="sng">
                <a:solidFill>
                  <a:srgbClr val="000000"/>
                </a:solidFill>
                <a:uFill>
                  <a:solidFill>
                    <a:srgbClr val="ffffff"/>
                  </a:solidFill>
                </a:uFill>
                <a:latin typeface="Arial"/>
                <a:hlinkClick r:id="rId1"/>
              </a:rPr>
              <a:t>https://www.redhat.com/en/files/resources/en-rhjb-rsa-improves-agility-brms-9455997.pdf</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400" spc="-1" strike="noStrike">
                <a:solidFill>
                  <a:srgbClr val="000000"/>
                </a:solidFill>
                <a:uFill>
                  <a:solidFill>
                    <a:srgbClr val="ffffff"/>
                  </a:solidFill>
                </a:uFill>
                <a:latin typeface="Arial"/>
              </a:rPr>
              <a:t>Traditionally, application development teams had and still have a different TTM than business delivery teams. There are good reasons behind this as software lifecycle and industry best practices focus on the stability of the software and far  less on the agility of the releases to coincide with the business needs. </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00" spc="-1" strike="noStrike">
                <a:solidFill>
                  <a:srgbClr val="000000"/>
                </a:solidFill>
                <a:uFill>
                  <a:solidFill>
                    <a:srgbClr val="ffffff"/>
                  </a:solidFill>
                </a:uFill>
                <a:latin typeface="Arial"/>
              </a:rPr>
              <a:t>In addition, the application landscape within an enterprise may not be as homogenous as one would expect with different needs catered by separate applications each maintaining a separate business strategy “understanding” resulting in a brittle business strategy application and maintenance nightmare in the absence of business logic federation.</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400" spc="-1" strike="noStrike">
                <a:solidFill>
                  <a:srgbClr val="000000"/>
                </a:solidFill>
                <a:uFill>
                  <a:solidFill>
                    <a:srgbClr val="ffffff"/>
                  </a:solidFill>
                </a:uFill>
                <a:latin typeface="Arial"/>
              </a:rPr>
              <a:t>Furthermore, prior to even getting to the stage of having business logic implemented in applications the biggest challenge the business team faces is communicating the required logic to the technical teams. A big chunk of application implementation time is spent in functional tasks and ensuring the expected business logic has been achieved is not </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AutoNum type="alphaLcParenR"/>
            </a:pPr>
            <a:r>
              <a:rPr b="0" lang="en-US" sz="1400" spc="-1" strike="noStrike">
                <a:solidFill>
                  <a:srgbClr val="000000"/>
                </a:solidFill>
                <a:uFill>
                  <a:solidFill>
                    <a:srgbClr val="ffffff"/>
                  </a:solidFill>
                </a:uFill>
                <a:latin typeface="Arial"/>
              </a:rPr>
              <a:t>Always a priority</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Arial"/>
              <a:buAutoNum type="alphaLcParenR"/>
            </a:pPr>
            <a:r>
              <a:rPr b="0" lang="en-US" sz="1400" spc="-1" strike="noStrike">
                <a:solidFill>
                  <a:srgbClr val="000000"/>
                </a:solidFill>
                <a:uFill>
                  <a:solidFill>
                    <a:srgbClr val="ffffff"/>
                  </a:solidFill>
                </a:uFill>
                <a:latin typeface="Arial"/>
              </a:rPr>
              <a:t>Difficult to measure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4"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Where Cycle Time is: </a:t>
            </a:r>
            <a:r>
              <a:rPr b="1" lang="en-US" sz="1100" spc="-1" strike="noStrike">
                <a:solidFill>
                  <a:srgbClr val="000000"/>
                </a:solidFill>
                <a:uFill>
                  <a:solidFill>
                    <a:srgbClr val="ffffff"/>
                  </a:solidFill>
                </a:uFill>
                <a:latin typeface="Arial"/>
              </a:rPr>
              <a:t>The period required to complete one piece of production</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Where Cycle Time is: </a:t>
            </a:r>
            <a:r>
              <a:rPr b="1" lang="en-US" sz="1100" spc="-1" strike="noStrike">
                <a:solidFill>
                  <a:srgbClr val="000000"/>
                </a:solidFill>
                <a:uFill>
                  <a:solidFill>
                    <a:srgbClr val="ffffff"/>
                  </a:solidFill>
                </a:uFill>
                <a:latin typeface="Arial"/>
              </a:rPr>
              <a:t>The period required to complete one piece of production</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6"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We will now give an overview of the JBoss BPMSuite.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000000"/>
                </a:solidFill>
                <a:uFill>
                  <a:solidFill>
                    <a:srgbClr val="ffffff"/>
                  </a:solidFill>
                </a:uFill>
                <a:latin typeface="Arial"/>
              </a:rPr>
              <a:t>We will start by looking into some more specific problem areas of business automation. Specifically we look at the following business challenges: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Char char="-"/>
            </a:pPr>
            <a:r>
              <a:rPr b="0" lang="en-US" sz="1100" spc="-1" strike="noStrike">
                <a:solidFill>
                  <a:srgbClr val="000000"/>
                </a:solidFill>
                <a:uFill>
                  <a:solidFill>
                    <a:srgbClr val="ffffff"/>
                  </a:solidFill>
                </a:uFill>
                <a:latin typeface="Arial"/>
              </a:rPr>
              <a:t>Changing policies and rules: Rules and policies are constantly changing in any industry. Companies are expected to quickly and correctly implement these new rules and policies in their processes and automated systems.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Char char="-"/>
            </a:pPr>
            <a:r>
              <a:rPr b="0" lang="en-US" sz="1100" spc="-1" strike="noStrike">
                <a:solidFill>
                  <a:srgbClr val="000000"/>
                </a:solidFill>
                <a:uFill>
                  <a:solidFill>
                    <a:srgbClr val="ffffff"/>
                  </a:solidFill>
                </a:uFill>
                <a:latin typeface="Arial"/>
              </a:rPr>
              <a:t>Complex Events: the amount of events that are coming into an organisation is constantly increasing. Where 20 years ago, the only events coming into an organisation and its processes would be from the internal employees and maybe a website, we now see events coming in from mobile devices, e-mail, social media, etc. All these events can start (or more general: influence) business processes.</a:t>
            </a:r>
            <a:endParaRPr b="0" lang="en-US" sz="2000" spc="-1" strike="noStrike">
              <a:solidFill>
                <a:srgbClr val="000000"/>
              </a:solidFill>
              <a:uFill>
                <a:solidFill>
                  <a:srgbClr val="ffffff"/>
                </a:solidFill>
              </a:uFill>
              <a:latin typeface="Arial"/>
            </a:endParaRPr>
          </a:p>
          <a:p>
            <a:pPr marL="457200" indent="-228240">
              <a:lnSpc>
                <a:spcPct val="100000"/>
              </a:lnSpc>
              <a:buClr>
                <a:srgbClr val="000000"/>
              </a:buClr>
              <a:buFont typeface="StarSymbol"/>
              <a:buChar char="-"/>
            </a:pPr>
            <a:r>
              <a:rPr b="0" lang="en-US" sz="1100" spc="-1" strike="noStrike">
                <a:solidFill>
                  <a:srgbClr val="000000"/>
                </a:solidFill>
                <a:uFill>
                  <a:solidFill>
                    <a:srgbClr val="ffffff"/>
                  </a:solidFill>
                </a:uFill>
                <a:latin typeface="Arial"/>
              </a:rPr>
              <a:t>Processes: as already outlined in our previous section, implicit and manual processes are hard to manage wrt visibility, agility and consistency.</a:t>
            </a:r>
            <a:endParaRPr b="0" lang="en-US" sz="20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uFill>
                  <a:solidFill>
                    <a:srgbClr val="ffffff"/>
                  </a:solidFill>
                </a:uFill>
                <a:latin typeface="Arial"/>
              </a:rPr>
              <a:t>Our everyday life is driven by rules. Every time we stop at a </a:t>
            </a:r>
            <a:r>
              <a:rPr b="0" lang="en-US" sz="1100" spc="-1" strike="noStrike">
                <a:solidFill>
                  <a:srgbClr val="ff0000"/>
                </a:solidFill>
                <a:uFill>
                  <a:solidFill>
                    <a:srgbClr val="ffffff"/>
                  </a:solidFill>
                </a:uFill>
                <a:latin typeface="Arial"/>
              </a:rPr>
              <a:t>red light while driving, we do so as we're following a rule that says we should stop when the light turns red. We all also know the rule that states that when we are of a specific age, we are allowed to take a test to get a driving license.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ff0000"/>
                </a:solidFill>
                <a:uFill>
                  <a:solidFill>
                    <a:srgbClr val="ffffff"/>
                  </a:solidFill>
                </a:uFill>
                <a:latin typeface="Arial"/>
              </a:rPr>
              <a:t>Even if we don't follow these rules, we're still bound by the rules of nature; if you don't breathe in oxygen, you asphyxiate. If you jump, you're going to touch the ground eventually as the rules of physics determine that gravity will pull you down. Some of these rules (like gravity) have been studied so much that they can be expressed as simple mathematical equations.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100" spc="-1" strike="noStrike">
                <a:solidFill>
                  <a:srgbClr val="ff0000"/>
                </a:solidFill>
                <a:uFill>
                  <a:solidFill>
                    <a:srgbClr val="ffffff"/>
                  </a:solidFill>
                </a:uFill>
                <a:latin typeface="Arial"/>
              </a:rPr>
              <a:t>However, for our everyday rules that we consider common sense, we use a simpler structure: for a group of conditions that we detect, we take specific actions.</a:t>
            </a:r>
            <a:endParaRPr b="0" lang="en-US"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png"/><Relationship Id="rId3" Type="http://schemas.openxmlformats.org/officeDocument/2006/relationships/image" Target="../media/image28.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png"/><Relationship Id="rId3" Type="http://schemas.openxmlformats.org/officeDocument/2006/relationships/image" Target="../media/image37.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5" name="" descr=""/>
          <p:cNvPicPr/>
          <p:nvPr/>
        </p:nvPicPr>
        <p:blipFill>
          <a:blip r:embed="rId2"/>
          <a:stretch/>
        </p:blipFill>
        <p:spPr>
          <a:xfrm>
            <a:off x="2702160" y="1203480"/>
            <a:ext cx="3738600" cy="2982960"/>
          </a:xfrm>
          <a:prstGeom prst="rect">
            <a:avLst/>
          </a:prstGeom>
          <a:ln>
            <a:noFill/>
          </a:ln>
        </p:spPr>
      </p:pic>
      <p:pic>
        <p:nvPicPr>
          <p:cNvPr id="36" name="" descr=""/>
          <p:cNvPicPr/>
          <p:nvPr/>
        </p:nvPicPr>
        <p:blipFill>
          <a:blip r:embed="rId3"/>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74" name="" descr=""/>
          <p:cNvPicPr/>
          <p:nvPr/>
        </p:nvPicPr>
        <p:blipFill>
          <a:blip r:embed="rId2"/>
          <a:stretch/>
        </p:blipFill>
        <p:spPr>
          <a:xfrm>
            <a:off x="2702160" y="1203480"/>
            <a:ext cx="3738600" cy="2982960"/>
          </a:xfrm>
          <a:prstGeom prst="rect">
            <a:avLst/>
          </a:prstGeom>
          <a:ln>
            <a:noFill/>
          </a:ln>
        </p:spPr>
      </p:pic>
      <p:pic>
        <p:nvPicPr>
          <p:cNvPr id="75" name="" descr=""/>
          <p:cNvPicPr/>
          <p:nvPr/>
        </p:nvPicPr>
        <p:blipFill>
          <a:blip r:embed="rId3"/>
          <a:stretch/>
        </p:blipFill>
        <p:spPr>
          <a:xfrm>
            <a:off x="2702160" y="1203480"/>
            <a:ext cx="3738600" cy="2982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2"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9"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0"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1"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3"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4"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5"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7"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8"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9"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1"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2"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6"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7"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0"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11" name="" descr=""/>
          <p:cNvPicPr/>
          <p:nvPr/>
        </p:nvPicPr>
        <p:blipFill>
          <a:blip r:embed="rId2"/>
          <a:stretch/>
        </p:blipFill>
        <p:spPr>
          <a:xfrm>
            <a:off x="2702160" y="1203480"/>
            <a:ext cx="3738600" cy="2982960"/>
          </a:xfrm>
          <a:prstGeom prst="rect">
            <a:avLst/>
          </a:prstGeom>
          <a:ln>
            <a:noFill/>
          </a:ln>
        </p:spPr>
      </p:pic>
      <p:pic>
        <p:nvPicPr>
          <p:cNvPr id="112" name="" descr=""/>
          <p:cNvPicPr/>
          <p:nvPr/>
        </p:nvPicPr>
        <p:blipFill>
          <a:blip r:embed="rId3"/>
          <a:stretch/>
        </p:blipFill>
        <p:spPr>
          <a:xfrm>
            <a:off x="2702160" y="1203480"/>
            <a:ext cx="3738600" cy="2982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1"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3"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4"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4"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6"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7"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8"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1"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4"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5"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6"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8"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9"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50" name="" descr=""/>
          <p:cNvPicPr/>
          <p:nvPr/>
        </p:nvPicPr>
        <p:blipFill>
          <a:blip r:embed="rId2"/>
          <a:stretch/>
        </p:blipFill>
        <p:spPr>
          <a:xfrm>
            <a:off x="2702160" y="1203480"/>
            <a:ext cx="3738600" cy="2982960"/>
          </a:xfrm>
          <a:prstGeom prst="rect">
            <a:avLst/>
          </a:prstGeom>
          <a:ln>
            <a:noFill/>
          </a:ln>
        </p:spPr>
      </p:pic>
      <p:pic>
        <p:nvPicPr>
          <p:cNvPr id="151" name="" descr=""/>
          <p:cNvPicPr/>
          <p:nvPr/>
        </p:nvPicPr>
        <p:blipFill>
          <a:blip r:embed="rId3"/>
          <a:stretch/>
        </p:blipFill>
        <p:spPr>
          <a:xfrm>
            <a:off x="2702160" y="1203480"/>
            <a:ext cx="3738600" cy="29829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0"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2"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3"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7"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8"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9"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1"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2"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3"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6"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7"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9"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0"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82"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3"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4"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5"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87"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8"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89" name="" descr=""/>
          <p:cNvPicPr/>
          <p:nvPr/>
        </p:nvPicPr>
        <p:blipFill>
          <a:blip r:embed="rId2"/>
          <a:stretch/>
        </p:blipFill>
        <p:spPr>
          <a:xfrm>
            <a:off x="2702160" y="1203480"/>
            <a:ext cx="3738600" cy="2982960"/>
          </a:xfrm>
          <a:prstGeom prst="rect">
            <a:avLst/>
          </a:prstGeom>
          <a:ln>
            <a:noFill/>
          </a:ln>
        </p:spPr>
      </p:pic>
      <p:pic>
        <p:nvPicPr>
          <p:cNvPr id="190" name="" descr=""/>
          <p:cNvPicPr/>
          <p:nvPr/>
        </p:nvPicPr>
        <p:blipFill>
          <a:blip r:embed="rId3"/>
          <a:stretch/>
        </p:blipFill>
        <p:spPr>
          <a:xfrm>
            <a:off x="2702160" y="1203480"/>
            <a:ext cx="3738600" cy="29829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7"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9"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0"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6"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08"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0"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2"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3"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4"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5"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6"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7"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0"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1"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2"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24"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5"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226" name="" descr=""/>
          <p:cNvPicPr/>
          <p:nvPr/>
        </p:nvPicPr>
        <p:blipFill>
          <a:blip r:embed="rId2"/>
          <a:stretch/>
        </p:blipFill>
        <p:spPr>
          <a:xfrm>
            <a:off x="2702160" y="1203480"/>
            <a:ext cx="3738600" cy="2982960"/>
          </a:xfrm>
          <a:prstGeom prst="rect">
            <a:avLst/>
          </a:prstGeom>
          <a:ln>
            <a:noFill/>
          </a:ln>
        </p:spPr>
      </p:pic>
      <p:pic>
        <p:nvPicPr>
          <p:cNvPr id="227" name="" descr=""/>
          <p:cNvPicPr/>
          <p:nvPr/>
        </p:nvPicPr>
        <p:blipFill>
          <a:blip r:embed="rId3"/>
          <a:stretch/>
        </p:blipFill>
        <p:spPr>
          <a:xfrm>
            <a:off x="2702160" y="1203480"/>
            <a:ext cx="3738600" cy="29829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6"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8"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9"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4"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5"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7"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8"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9"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1"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2"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3"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5"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6"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0"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1"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63"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4"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265" name="" descr=""/>
          <p:cNvPicPr/>
          <p:nvPr/>
        </p:nvPicPr>
        <p:blipFill>
          <a:blip r:embed="rId2"/>
          <a:stretch/>
        </p:blipFill>
        <p:spPr>
          <a:xfrm>
            <a:off x="2702160" y="1203480"/>
            <a:ext cx="3738600" cy="2982960"/>
          </a:xfrm>
          <a:prstGeom prst="rect">
            <a:avLst/>
          </a:prstGeom>
          <a:ln>
            <a:noFill/>
          </a:ln>
        </p:spPr>
      </p:pic>
      <p:pic>
        <p:nvPicPr>
          <p:cNvPr id="266" name="" descr=""/>
          <p:cNvPicPr/>
          <p:nvPr/>
        </p:nvPicPr>
        <p:blipFill>
          <a:blip r:embed="rId3"/>
          <a:stretch/>
        </p:blipFill>
        <p:spPr>
          <a:xfrm>
            <a:off x="2702160" y="1203480"/>
            <a:ext cx="3738600" cy="298296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8"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0"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1"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1786320" y="1895040"/>
            <a:ext cx="5938560" cy="56300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6"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7"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9"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0"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1"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93"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4"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5"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97"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8"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00"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1"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2"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3"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1786320" y="1895040"/>
            <a:ext cx="5938560" cy="121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05"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6"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07" name="" descr=""/>
          <p:cNvPicPr/>
          <p:nvPr/>
        </p:nvPicPr>
        <p:blipFill>
          <a:blip r:embed="rId2"/>
          <a:stretch/>
        </p:blipFill>
        <p:spPr>
          <a:xfrm>
            <a:off x="2702160" y="1203480"/>
            <a:ext cx="3738600" cy="2982960"/>
          </a:xfrm>
          <a:prstGeom prst="rect">
            <a:avLst/>
          </a:prstGeom>
          <a:ln>
            <a:noFill/>
          </a:ln>
        </p:spPr>
      </p:pic>
      <p:pic>
        <p:nvPicPr>
          <p:cNvPr id="308" name="" descr=""/>
          <p:cNvPicPr/>
          <p:nvPr/>
        </p:nvPicPr>
        <p:blipFill>
          <a:blip r:embed="rId3"/>
          <a:stretch/>
        </p:blipFill>
        <p:spPr>
          <a:xfrm>
            <a:off x="2702160" y="1203480"/>
            <a:ext cx="3738600" cy="2982960"/>
          </a:xfrm>
          <a:prstGeom prst="rect">
            <a:avLst/>
          </a:prstGeom>
          <a:ln>
            <a:noFill/>
          </a:ln>
        </p:spPr>
      </p:pic>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slideLayout" Target="../slideLayouts/slideLayout85.xml"/><Relationship Id="rId10" Type="http://schemas.openxmlformats.org/officeDocument/2006/relationships/slideLayout" Target="../slideLayouts/slideLayout86.xml"/><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slideLayout" Target="../slideLayouts/slideLayout92.xml"/><Relationship Id="rId17" Type="http://schemas.openxmlformats.org/officeDocument/2006/relationships/slideLayout" Target="../slideLayouts/slideLayout93.xml"/><Relationship Id="rId18" Type="http://schemas.openxmlformats.org/officeDocument/2006/relationships/slideLayout" Target="../slideLayouts/slideLayout94.xml"/><Relationship Id="rId19" Type="http://schemas.openxmlformats.org/officeDocument/2006/relationships/slideLayout" Target="../slideLayouts/slideLayout95.xml"/><Relationship Id="rId20"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Shape 31" descr=""/>
          <p:cNvPicPr/>
          <p:nvPr/>
        </p:nvPicPr>
        <p:blipFill>
          <a:blip r:embed="rId3"/>
          <a:stretch/>
        </p:blipFill>
        <p:spPr>
          <a:xfrm>
            <a:off x="1342080" y="1505880"/>
            <a:ext cx="1454760" cy="470160"/>
          </a:xfrm>
          <a:prstGeom prst="rect">
            <a:avLst/>
          </a:prstGeom>
          <a:ln>
            <a:noFill/>
          </a:ln>
        </p:spPr>
      </p:pic>
      <p:sp>
        <p:nvSpPr>
          <p:cNvPr id="1" name="PlaceHolder 1"/>
          <p:cNvSpPr>
            <a:spLocks noGrp="1"/>
          </p:cNvSpPr>
          <p:nvPr>
            <p:ph type="title"/>
          </p:nvPr>
        </p:nvSpPr>
        <p:spPr>
          <a:xfrm>
            <a:off x="1821960" y="2171880"/>
            <a:ext cx="5943240" cy="68544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2"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7"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666666"/>
                </a:solidFill>
                <a:uFill>
                  <a:solidFill>
                    <a:srgbClr val="ffffff"/>
                  </a:solidFill>
                </a:uFill>
                <a:latin typeface="Proxima Nova"/>
                <a:ea typeface="Proxima Nova"/>
              </a:rPr>
              <a:t>INSERT DESIGNATOR, IF NEEDED</a:t>
            </a:r>
            <a:endParaRPr b="0" lang="en-US" sz="1800" spc="-1" strike="noStrike">
              <a:solidFill>
                <a:srgbClr val="000000"/>
              </a:solidFill>
              <a:uFill>
                <a:solidFill>
                  <a:srgbClr val="ffffff"/>
                </a:solidFill>
              </a:uFill>
              <a:latin typeface="Arial"/>
            </a:endParaRPr>
          </a:p>
        </p:txBody>
      </p:sp>
      <p:pic>
        <p:nvPicPr>
          <p:cNvPr id="38" name="Shape 48" descr=""/>
          <p:cNvPicPr/>
          <p:nvPr/>
        </p:nvPicPr>
        <p:blipFill>
          <a:blip r:embed="rId3"/>
          <a:srcRect l="0" t="385" r="0" b="385"/>
          <a:stretch/>
        </p:blipFill>
        <p:spPr>
          <a:xfrm>
            <a:off x="8327520" y="4819680"/>
            <a:ext cx="654480" cy="208800"/>
          </a:xfrm>
          <a:prstGeom prst="rect">
            <a:avLst/>
          </a:prstGeom>
          <a:ln>
            <a:noFill/>
          </a:ln>
        </p:spPr>
      </p:pic>
      <p:sp>
        <p:nvSpPr>
          <p:cNvPr id="39" name="PlaceHolder 2"/>
          <p:cNvSpPr>
            <a:spLocks noGrp="1"/>
          </p:cNvSpPr>
          <p:nvPr>
            <p:ph type="sldNum"/>
          </p:nvPr>
        </p:nvSpPr>
        <p:spPr>
          <a:xfrm>
            <a:off x="103320" y="4734000"/>
            <a:ext cx="360360" cy="393120"/>
          </a:xfrm>
          <a:prstGeom prst="rect">
            <a:avLst/>
          </a:prstGeom>
        </p:spPr>
        <p:txBody>
          <a:bodyPr tIns="91440" bIns="91440" anchor="ctr"/>
          <a:p>
            <a:pPr>
              <a:lnSpc>
                <a:spcPct val="100000"/>
              </a:lnSpc>
            </a:pPr>
            <a:fld id="{EE489017-FC8B-491C-8073-C9FA2A87B8BC}" type="slidenum">
              <a:rPr b="0" lang="en-US" sz="1400" spc="-1" strike="noStrike">
                <a:solidFill>
                  <a:srgbClr val="000000"/>
                </a:solidFill>
                <a:uFill>
                  <a:solidFill>
                    <a:srgbClr val="ffffff"/>
                  </a:solidFill>
                </a:uFill>
                <a:latin typeface="Proxima Nova"/>
                <a:ea typeface="Proxima Nova"/>
              </a:rPr>
              <a:t>&lt;number&gt;</a:t>
            </a:fld>
            <a:endParaRPr b="0" lang="en-US" sz="1400" spc="-1" strike="noStrike">
              <a:solidFill>
                <a:srgbClr val="000000"/>
              </a:solidFill>
              <a:uFill>
                <a:solidFill>
                  <a:srgbClr val="ffffff"/>
                </a:solidFill>
              </a:uFill>
              <a:latin typeface="Times New Roman"/>
            </a:endParaRPr>
          </a:p>
        </p:txBody>
      </p:sp>
      <p:sp>
        <p:nvSpPr>
          <p:cNvPr id="40" name="PlaceHolder 3"/>
          <p:cNvSpPr>
            <a:spLocks noGrp="1"/>
          </p:cNvSpPr>
          <p:nvPr>
            <p:ph type="title"/>
          </p:nvPr>
        </p:nvSpPr>
        <p:spPr>
          <a:xfrm>
            <a:off x="826560" y="0"/>
            <a:ext cx="7490520" cy="106272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41"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76" name="Shape 219" descr=""/>
          <p:cNvPicPr/>
          <p:nvPr/>
        </p:nvPicPr>
        <p:blipFill>
          <a:blip r:embed="rId3"/>
          <a:srcRect l="0" t="385" r="0" b="385"/>
          <a:stretch/>
        </p:blipFill>
        <p:spPr>
          <a:xfrm>
            <a:off x="8327520" y="4819680"/>
            <a:ext cx="654480" cy="208800"/>
          </a:xfrm>
          <a:prstGeom prst="rect">
            <a:avLst/>
          </a:prstGeom>
          <a:ln>
            <a:noFill/>
          </a:ln>
        </p:spPr>
      </p:pic>
      <p:sp>
        <p:nvSpPr>
          <p:cNvPr id="77" name="PlaceHolder 1"/>
          <p:cNvSpPr>
            <a:spLocks noGrp="1"/>
          </p:cNvSpPr>
          <p:nvPr>
            <p:ph type="title"/>
          </p:nvPr>
        </p:nvSpPr>
        <p:spPr>
          <a:xfrm>
            <a:off x="826560" y="1660680"/>
            <a:ext cx="7490520" cy="182196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78"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13"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666666"/>
                </a:solidFill>
                <a:uFill>
                  <a:solidFill>
                    <a:srgbClr val="ffffff"/>
                  </a:solidFill>
                </a:uFill>
                <a:latin typeface="Proxima Nova"/>
                <a:ea typeface="Proxima Nova"/>
              </a:rPr>
              <a:t>INSERT DESIGNATOR, IF NEEDED</a:t>
            </a:r>
            <a:endParaRPr b="0" lang="en-US" sz="1800" spc="-1" strike="noStrike">
              <a:solidFill>
                <a:srgbClr val="000000"/>
              </a:solidFill>
              <a:uFill>
                <a:solidFill>
                  <a:srgbClr val="ffffff"/>
                </a:solidFill>
              </a:uFill>
              <a:latin typeface="Arial"/>
            </a:endParaRPr>
          </a:p>
        </p:txBody>
      </p:sp>
      <p:pic>
        <p:nvPicPr>
          <p:cNvPr id="114" name="Shape 165" descr=""/>
          <p:cNvPicPr/>
          <p:nvPr/>
        </p:nvPicPr>
        <p:blipFill>
          <a:blip r:embed="rId3"/>
          <a:srcRect l="0" t="385" r="0" b="385"/>
          <a:stretch/>
        </p:blipFill>
        <p:spPr>
          <a:xfrm>
            <a:off x="8327520" y="4819680"/>
            <a:ext cx="654480" cy="208800"/>
          </a:xfrm>
          <a:prstGeom prst="rect">
            <a:avLst/>
          </a:prstGeom>
          <a:ln>
            <a:noFill/>
          </a:ln>
        </p:spPr>
      </p:pic>
      <p:sp>
        <p:nvSpPr>
          <p:cNvPr id="115" name="PlaceHolder 2"/>
          <p:cNvSpPr>
            <a:spLocks noGrp="1"/>
          </p:cNvSpPr>
          <p:nvPr>
            <p:ph type="sldNum"/>
          </p:nvPr>
        </p:nvSpPr>
        <p:spPr>
          <a:xfrm>
            <a:off x="103320" y="4734000"/>
            <a:ext cx="360360" cy="393120"/>
          </a:xfrm>
          <a:prstGeom prst="rect">
            <a:avLst/>
          </a:prstGeom>
        </p:spPr>
        <p:txBody>
          <a:bodyPr tIns="91440" bIns="91440" anchor="ctr"/>
          <a:p>
            <a:pPr>
              <a:lnSpc>
                <a:spcPct val="100000"/>
              </a:lnSpc>
            </a:pPr>
            <a:fld id="{D3B35E01-8F42-475E-BDB7-CAA9BB0549EE}"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16" name="PlaceHolder 3"/>
          <p:cNvSpPr>
            <a:spLocks noGrp="1"/>
          </p:cNvSpPr>
          <p:nvPr>
            <p:ph type="title"/>
          </p:nvPr>
        </p:nvSpPr>
        <p:spPr>
          <a:xfrm>
            <a:off x="826560" y="0"/>
            <a:ext cx="7490520" cy="106272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117"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52"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666666"/>
                </a:solidFill>
                <a:uFill>
                  <a:solidFill>
                    <a:srgbClr val="ffffff"/>
                  </a:solidFill>
                </a:uFill>
                <a:latin typeface="Proxima Nova"/>
                <a:ea typeface="Proxima Nova"/>
              </a:rPr>
              <a:t>INSERT DESIGNATOR, IF NEEDED</a:t>
            </a:r>
            <a:endParaRPr b="0" lang="en-US" sz="1800" spc="-1" strike="noStrike">
              <a:solidFill>
                <a:srgbClr val="000000"/>
              </a:solidFill>
              <a:uFill>
                <a:solidFill>
                  <a:srgbClr val="ffffff"/>
                </a:solidFill>
              </a:uFill>
              <a:latin typeface="Arial"/>
            </a:endParaRPr>
          </a:p>
        </p:txBody>
      </p:sp>
      <p:pic>
        <p:nvPicPr>
          <p:cNvPr id="153" name="Shape 165" descr=""/>
          <p:cNvPicPr/>
          <p:nvPr/>
        </p:nvPicPr>
        <p:blipFill>
          <a:blip r:embed="rId3"/>
          <a:srcRect l="0" t="385" r="0" b="385"/>
          <a:stretch/>
        </p:blipFill>
        <p:spPr>
          <a:xfrm>
            <a:off x="8327520" y="4819680"/>
            <a:ext cx="654480" cy="208800"/>
          </a:xfrm>
          <a:prstGeom prst="rect">
            <a:avLst/>
          </a:prstGeom>
          <a:ln>
            <a:noFill/>
          </a:ln>
        </p:spPr>
      </p:pic>
      <p:sp>
        <p:nvSpPr>
          <p:cNvPr id="154" name="PlaceHolder 2"/>
          <p:cNvSpPr>
            <a:spLocks noGrp="1"/>
          </p:cNvSpPr>
          <p:nvPr>
            <p:ph type="sldNum"/>
          </p:nvPr>
        </p:nvSpPr>
        <p:spPr>
          <a:xfrm>
            <a:off x="103320" y="4734000"/>
            <a:ext cx="360360" cy="393120"/>
          </a:xfrm>
          <a:prstGeom prst="rect">
            <a:avLst/>
          </a:prstGeom>
        </p:spPr>
        <p:txBody>
          <a:bodyPr tIns="91440" bIns="91440" anchor="ctr"/>
          <a:p>
            <a:pPr>
              <a:lnSpc>
                <a:spcPct val="100000"/>
              </a:lnSpc>
            </a:pPr>
            <a:fld id="{C38237A7-6DF4-41C2-9D19-4C71B0034DC7}"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55" name="PlaceHolder 3"/>
          <p:cNvSpPr>
            <a:spLocks noGrp="1"/>
          </p:cNvSpPr>
          <p:nvPr>
            <p:ph type="title"/>
          </p:nvPr>
        </p:nvSpPr>
        <p:spPr>
          <a:xfrm>
            <a:off x="826560" y="0"/>
            <a:ext cx="7490520" cy="106272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156"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191" name="Shape 219" descr=""/>
          <p:cNvPicPr/>
          <p:nvPr/>
        </p:nvPicPr>
        <p:blipFill>
          <a:blip r:embed="rId3"/>
          <a:srcRect l="0" t="385" r="0" b="385"/>
          <a:stretch/>
        </p:blipFill>
        <p:spPr>
          <a:xfrm>
            <a:off x="8327520" y="4819680"/>
            <a:ext cx="654480" cy="208800"/>
          </a:xfrm>
          <a:prstGeom prst="rect">
            <a:avLst/>
          </a:prstGeom>
          <a:ln>
            <a:noFill/>
          </a:ln>
        </p:spPr>
      </p:pic>
      <p:sp>
        <p:nvSpPr>
          <p:cNvPr id="192" name="PlaceHolder 1"/>
          <p:cNvSpPr>
            <a:spLocks noGrp="1"/>
          </p:cNvSpPr>
          <p:nvPr>
            <p:ph type="title"/>
          </p:nvPr>
        </p:nvSpPr>
        <p:spPr>
          <a:xfrm>
            <a:off x="826560" y="1660680"/>
            <a:ext cx="7490520" cy="182196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193"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28"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666666"/>
                </a:solidFill>
                <a:uFill>
                  <a:solidFill>
                    <a:srgbClr val="ffffff"/>
                  </a:solidFill>
                </a:uFill>
                <a:latin typeface="Proxima Nova"/>
                <a:ea typeface="Proxima Nova"/>
              </a:rPr>
              <a:t>FIDELIDADE - Dia Mundial do PROGRAMADOR</a:t>
            </a:r>
            <a:endParaRPr b="0" lang="en-US" sz="1800" spc="-1" strike="noStrike">
              <a:solidFill>
                <a:srgbClr val="000000"/>
              </a:solidFill>
              <a:uFill>
                <a:solidFill>
                  <a:srgbClr val="ffffff"/>
                </a:solidFill>
              </a:uFill>
              <a:latin typeface="Arial"/>
            </a:endParaRPr>
          </a:p>
        </p:txBody>
      </p:sp>
      <p:pic>
        <p:nvPicPr>
          <p:cNvPr id="229" name="Shape 286" descr=""/>
          <p:cNvPicPr/>
          <p:nvPr/>
        </p:nvPicPr>
        <p:blipFill>
          <a:blip r:embed="rId3"/>
          <a:srcRect l="0" t="385" r="0" b="385"/>
          <a:stretch/>
        </p:blipFill>
        <p:spPr>
          <a:xfrm>
            <a:off x="8327520" y="4819680"/>
            <a:ext cx="654480" cy="208800"/>
          </a:xfrm>
          <a:prstGeom prst="rect">
            <a:avLst/>
          </a:prstGeom>
          <a:ln>
            <a:noFill/>
          </a:ln>
        </p:spPr>
      </p:pic>
      <p:sp>
        <p:nvSpPr>
          <p:cNvPr id="230" name="PlaceHolder 2"/>
          <p:cNvSpPr>
            <a:spLocks noGrp="1"/>
          </p:cNvSpPr>
          <p:nvPr>
            <p:ph type="sldNum"/>
          </p:nvPr>
        </p:nvSpPr>
        <p:spPr>
          <a:xfrm>
            <a:off x="103320" y="4734000"/>
            <a:ext cx="360360" cy="393120"/>
          </a:xfrm>
          <a:prstGeom prst="rect">
            <a:avLst/>
          </a:prstGeom>
        </p:spPr>
        <p:txBody>
          <a:bodyPr tIns="91440" bIns="91440" anchor="ctr"/>
          <a:p>
            <a:pPr>
              <a:lnSpc>
                <a:spcPct val="100000"/>
              </a:lnSpc>
            </a:pPr>
            <a:fld id="{AE649A65-24B6-4FDD-AF18-5EBBEC66C83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231" name="PlaceHolder 3"/>
          <p:cNvSpPr>
            <a:spLocks noGrp="1"/>
          </p:cNvSpPr>
          <p:nvPr>
            <p:ph type="body"/>
          </p:nvPr>
        </p:nvSpPr>
        <p:spPr>
          <a:xfrm>
            <a:off x="826560" y="1554480"/>
            <a:ext cx="7490520" cy="393120"/>
          </a:xfrm>
          <a:prstGeom prst="rect">
            <a:avLst/>
          </a:prstGeom>
        </p:spPr>
        <p:txBody>
          <a:bodyPr tIns="91440" bIns="91440" anchor="b"/>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400" spc="-1" strike="noStrike">
                <a:solidFill>
                  <a:srgbClr val="000000"/>
                </a:solidFill>
                <a:uFill>
                  <a:solidFill>
                    <a:srgbClr val="ffffff"/>
                  </a:solidFill>
                </a:uFill>
                <a:latin typeface="Arial"/>
              </a:rPr>
              <a:t>Fifth Outline Level</a:t>
            </a:r>
            <a:endParaRPr b="0" lang="en-US" sz="1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400" spc="-1" strike="noStrike">
                <a:solidFill>
                  <a:srgbClr val="000000"/>
                </a:solidFill>
                <a:uFill>
                  <a:solidFill>
                    <a:srgbClr val="ffffff"/>
                  </a:solidFill>
                </a:uFill>
                <a:latin typeface="Arial"/>
              </a:rPr>
              <a:t>Sixth Outline Level</a:t>
            </a:r>
            <a:endParaRPr b="0" lang="en-US" sz="14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400" spc="-1" strike="noStrike">
                <a:solidFill>
                  <a:srgbClr val="000000"/>
                </a:solidFill>
                <a:uFill>
                  <a:solidFill>
                    <a:srgbClr val="ffffff"/>
                  </a:solidFill>
                </a:uFill>
                <a:latin typeface="Arial"/>
              </a:rPr>
              <a:t>Seventh Outline Level</a:t>
            </a:r>
            <a:endParaRPr b="0" lang="en-US" sz="1400" spc="-1" strike="noStrike">
              <a:solidFill>
                <a:srgbClr val="000000"/>
              </a:solidFill>
              <a:uFill>
                <a:solidFill>
                  <a:srgbClr val="ffffff"/>
                </a:solidFill>
              </a:uFill>
              <a:latin typeface="Arial"/>
            </a:endParaRPr>
          </a:p>
        </p:txBody>
      </p:sp>
      <p:sp>
        <p:nvSpPr>
          <p:cNvPr id="232" name="PlaceHolder 4"/>
          <p:cNvSpPr>
            <a:spLocks noGrp="1"/>
          </p:cNvSpPr>
          <p:nvPr>
            <p:ph type="title"/>
          </p:nvPr>
        </p:nvSpPr>
        <p:spPr>
          <a:xfrm>
            <a:off x="826560" y="0"/>
            <a:ext cx="7490520" cy="106272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267" name="Shape 245" descr=""/>
          <p:cNvPicPr/>
          <p:nvPr/>
        </p:nvPicPr>
        <p:blipFill>
          <a:blip r:embed="rId3"/>
          <a:stretch/>
        </p:blipFill>
        <p:spPr>
          <a:xfrm>
            <a:off x="1342080" y="1505880"/>
            <a:ext cx="1454760" cy="470160"/>
          </a:xfrm>
          <a:prstGeom prst="rect">
            <a:avLst/>
          </a:prstGeom>
          <a:ln>
            <a:noFill/>
          </a:ln>
        </p:spPr>
      </p:pic>
      <p:sp>
        <p:nvSpPr>
          <p:cNvPr id="268" name="PlaceHolder 1"/>
          <p:cNvSpPr>
            <a:spLocks noGrp="1"/>
          </p:cNvSpPr>
          <p:nvPr>
            <p:ph type="title"/>
          </p:nvPr>
        </p:nvSpPr>
        <p:spPr>
          <a:xfrm>
            <a:off x="1786320" y="1895040"/>
            <a:ext cx="5938560" cy="121428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pic>
        <p:nvPicPr>
          <p:cNvPr id="269" name="Shape 260" descr=""/>
          <p:cNvPicPr/>
          <p:nvPr/>
        </p:nvPicPr>
        <p:blipFill>
          <a:blip r:embed="rId4"/>
          <a:stretch/>
        </p:blipFill>
        <p:spPr>
          <a:xfrm>
            <a:off x="1921680" y="3260520"/>
            <a:ext cx="317160" cy="317160"/>
          </a:xfrm>
          <a:prstGeom prst="rect">
            <a:avLst/>
          </a:prstGeom>
          <a:ln>
            <a:noFill/>
          </a:ln>
        </p:spPr>
      </p:pic>
      <p:pic>
        <p:nvPicPr>
          <p:cNvPr id="270" name="Shape 261" descr=""/>
          <p:cNvPicPr/>
          <p:nvPr/>
        </p:nvPicPr>
        <p:blipFill>
          <a:blip r:embed="rId5"/>
          <a:stretch/>
        </p:blipFill>
        <p:spPr>
          <a:xfrm>
            <a:off x="1921680" y="3728880"/>
            <a:ext cx="317160" cy="317160"/>
          </a:xfrm>
          <a:prstGeom prst="rect">
            <a:avLst/>
          </a:prstGeom>
          <a:ln>
            <a:noFill/>
          </a:ln>
        </p:spPr>
      </p:pic>
      <p:pic>
        <p:nvPicPr>
          <p:cNvPr id="271" name="Shape 262" descr=""/>
          <p:cNvPicPr/>
          <p:nvPr/>
        </p:nvPicPr>
        <p:blipFill>
          <a:blip r:embed="rId6"/>
          <a:stretch/>
        </p:blipFill>
        <p:spPr>
          <a:xfrm>
            <a:off x="1921680" y="4196880"/>
            <a:ext cx="317160" cy="317160"/>
          </a:xfrm>
          <a:prstGeom prst="rect">
            <a:avLst/>
          </a:prstGeom>
          <a:ln>
            <a:noFill/>
          </a:ln>
        </p:spPr>
      </p:pic>
      <p:pic>
        <p:nvPicPr>
          <p:cNvPr id="272" name="Shape 263" descr=""/>
          <p:cNvPicPr/>
          <p:nvPr/>
        </p:nvPicPr>
        <p:blipFill>
          <a:blip r:embed="rId7"/>
          <a:stretch/>
        </p:blipFill>
        <p:spPr>
          <a:xfrm>
            <a:off x="4722120" y="3260520"/>
            <a:ext cx="317160" cy="317160"/>
          </a:xfrm>
          <a:prstGeom prst="rect">
            <a:avLst/>
          </a:prstGeom>
          <a:ln>
            <a:noFill/>
          </a:ln>
        </p:spPr>
      </p:pic>
      <p:pic>
        <p:nvPicPr>
          <p:cNvPr id="273" name="Shape 264" descr=""/>
          <p:cNvPicPr/>
          <p:nvPr/>
        </p:nvPicPr>
        <p:blipFill>
          <a:blip r:embed="rId8"/>
          <a:stretch/>
        </p:blipFill>
        <p:spPr>
          <a:xfrm>
            <a:off x="4722120" y="3728880"/>
            <a:ext cx="317160" cy="317160"/>
          </a:xfrm>
          <a:prstGeom prst="rect">
            <a:avLst/>
          </a:prstGeom>
          <a:ln>
            <a:noFill/>
          </a:ln>
        </p:spPr>
      </p:pic>
      <p:sp>
        <p:nvSpPr>
          <p:cNvPr id="274"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slideLayout" Target="../slideLayouts/slideLayout37.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slideLayout" Target="../slideLayouts/slideLayout49.xml"/><Relationship Id="rId8"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1" Type="http://schemas.openxmlformats.org/officeDocument/2006/relationships/image" Target="../media/image75.png"/><Relationship Id="rId12" Type="http://schemas.openxmlformats.org/officeDocument/2006/relationships/image" Target="../media/image76.png"/><Relationship Id="rId13"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49.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49.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49.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4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4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slideLayout" Target="../slideLayouts/slideLayout49.xml"/><Relationship Id="rId11"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 Id="rId1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49.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49.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0.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7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9" Type="http://schemas.openxmlformats.org/officeDocument/2006/relationships/image" Target="../media/image131.png"/><Relationship Id="rId10" Type="http://schemas.openxmlformats.org/officeDocument/2006/relationships/image" Target="../media/image132.png"/><Relationship Id="rId11" Type="http://schemas.openxmlformats.org/officeDocument/2006/relationships/image" Target="../media/image133.png"/><Relationship Id="rId12" Type="http://schemas.openxmlformats.org/officeDocument/2006/relationships/image" Target="../media/image134.png"/><Relationship Id="rId13" Type="http://schemas.openxmlformats.org/officeDocument/2006/relationships/image" Target="../media/image135.png"/><Relationship Id="rId14" Type="http://schemas.openxmlformats.org/officeDocument/2006/relationships/image" Target="../media/image136.png"/><Relationship Id="rId15" Type="http://schemas.openxmlformats.org/officeDocument/2006/relationships/image" Target="../media/image137.png"/><Relationship Id="rId16" Type="http://schemas.openxmlformats.org/officeDocument/2006/relationships/slideLayout" Target="../slideLayouts/slideLayout49.xml"/><Relationship Id="rId1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49.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49.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49.png"/><Relationship Id="rId11" Type="http://schemas.openxmlformats.org/officeDocument/2006/relationships/image" Target="../media/image150.png"/><Relationship Id="rId12" Type="http://schemas.openxmlformats.org/officeDocument/2006/relationships/image" Target="../media/image151.png"/><Relationship Id="rId13" Type="http://schemas.openxmlformats.org/officeDocument/2006/relationships/image" Target="../media/image152.png"/><Relationship Id="rId14" Type="http://schemas.openxmlformats.org/officeDocument/2006/relationships/image" Target="../media/image153.png"/><Relationship Id="rId15" Type="http://schemas.openxmlformats.org/officeDocument/2006/relationships/image" Target="../media/image154.png"/><Relationship Id="rId16" Type="http://schemas.openxmlformats.org/officeDocument/2006/relationships/image" Target="../media/image155.png"/><Relationship Id="rId17" Type="http://schemas.openxmlformats.org/officeDocument/2006/relationships/image" Target="../media/image156.png"/><Relationship Id="rId18" Type="http://schemas.openxmlformats.org/officeDocument/2006/relationships/image" Target="../media/image157.png"/><Relationship Id="rId19" Type="http://schemas.openxmlformats.org/officeDocument/2006/relationships/image" Target="../media/image158.png"/><Relationship Id="rId20" Type="http://schemas.openxmlformats.org/officeDocument/2006/relationships/image" Target="../media/image159.png"/><Relationship Id="rId21" Type="http://schemas.openxmlformats.org/officeDocument/2006/relationships/slideLayout" Target="../slideLayouts/slideLayout49.xml"/><Relationship Id="rId2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slideLayout" Target="../slideLayouts/slideLayout49.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slideLayout" Target="../slideLayouts/slideLayout49.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slideLayout" Target="../slideLayouts/slideLayout14.xml"/><Relationship Id="rId6"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2.png"/><Relationship Id="rId6" Type="http://schemas.openxmlformats.org/officeDocument/2006/relationships/image" Target="../media/image173.png"/><Relationship Id="rId7" Type="http://schemas.openxmlformats.org/officeDocument/2006/relationships/image" Target="../media/image174.png"/><Relationship Id="rId8" Type="http://schemas.openxmlformats.org/officeDocument/2006/relationships/slideLayout" Target="../slideLayouts/slideLayout49.xml"/><Relationship Id="rId9"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slideLayout" Target="../slideLayouts/slideLayout49.xml"/><Relationship Id="rId9"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image" Target="../media/image188.png"/><Relationship Id="rId8" Type="http://schemas.openxmlformats.org/officeDocument/2006/relationships/image" Target="../media/image189.png"/><Relationship Id="rId9" Type="http://schemas.openxmlformats.org/officeDocument/2006/relationships/image" Target="../media/image190.png"/><Relationship Id="rId10" Type="http://schemas.openxmlformats.org/officeDocument/2006/relationships/image" Target="../media/image191.png"/><Relationship Id="rId11" Type="http://schemas.openxmlformats.org/officeDocument/2006/relationships/image" Target="../media/image192.png"/><Relationship Id="rId12" Type="http://schemas.openxmlformats.org/officeDocument/2006/relationships/image" Target="../media/image193.png"/><Relationship Id="rId13" Type="http://schemas.openxmlformats.org/officeDocument/2006/relationships/slideLayout" Target="../slideLayouts/slideLayout49.xml"/><Relationship Id="rId1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slideLayout" Target="../slideLayouts/slideLayout49.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image" Target="../media/image200.png"/><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image" Target="../media/image205.png"/><Relationship Id="rId8" Type="http://schemas.openxmlformats.org/officeDocument/2006/relationships/slideLayout" Target="../slideLayouts/slideLayout4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9.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49.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4.xml"/><Relationship Id="rId5"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image" Target="../media/image209.png"/><Relationship Id="rId4" Type="http://schemas.openxmlformats.org/officeDocument/2006/relationships/image" Target="../media/image210.png"/><Relationship Id="rId5" Type="http://schemas.openxmlformats.org/officeDocument/2006/relationships/image" Target="../media/image211.png"/><Relationship Id="rId6" Type="http://schemas.openxmlformats.org/officeDocument/2006/relationships/image" Target="../media/image212.png"/><Relationship Id="rId7" Type="http://schemas.openxmlformats.org/officeDocument/2006/relationships/image" Target="../media/image213.png"/><Relationship Id="rId8" Type="http://schemas.openxmlformats.org/officeDocument/2006/relationships/image" Target="../media/image214.png"/><Relationship Id="rId9" Type="http://schemas.openxmlformats.org/officeDocument/2006/relationships/image" Target="../media/image215.png"/><Relationship Id="rId10" Type="http://schemas.openxmlformats.org/officeDocument/2006/relationships/image" Target="../media/image216.png"/><Relationship Id="rId11" Type="http://schemas.openxmlformats.org/officeDocument/2006/relationships/image" Target="../media/image217.png"/><Relationship Id="rId12" Type="http://schemas.openxmlformats.org/officeDocument/2006/relationships/image" Target="../media/image218.png"/><Relationship Id="rId13" Type="http://schemas.openxmlformats.org/officeDocument/2006/relationships/image" Target="../media/image219.png"/><Relationship Id="rId14" Type="http://schemas.openxmlformats.org/officeDocument/2006/relationships/image" Target="../media/image220.png"/><Relationship Id="rId15" Type="http://schemas.openxmlformats.org/officeDocument/2006/relationships/image" Target="../media/image221.png"/><Relationship Id="rId16" Type="http://schemas.openxmlformats.org/officeDocument/2006/relationships/image" Target="../media/image222.png"/><Relationship Id="rId17" Type="http://schemas.openxmlformats.org/officeDocument/2006/relationships/image" Target="../media/image223.png"/><Relationship Id="rId18" Type="http://schemas.openxmlformats.org/officeDocument/2006/relationships/image" Target="../media/image224.png"/><Relationship Id="rId19" Type="http://schemas.openxmlformats.org/officeDocument/2006/relationships/image" Target="../media/image225.png"/><Relationship Id="rId20" Type="http://schemas.openxmlformats.org/officeDocument/2006/relationships/image" Target="../media/image226.png"/><Relationship Id="rId21" Type="http://schemas.openxmlformats.org/officeDocument/2006/relationships/image" Target="../media/image227.png"/><Relationship Id="rId22" Type="http://schemas.openxmlformats.org/officeDocument/2006/relationships/image" Target="../media/image228.png"/><Relationship Id="rId23" Type="http://schemas.openxmlformats.org/officeDocument/2006/relationships/image" Target="../media/image229.png"/><Relationship Id="rId24" Type="http://schemas.openxmlformats.org/officeDocument/2006/relationships/image" Target="../media/image230.png"/><Relationship Id="rId25" Type="http://schemas.openxmlformats.org/officeDocument/2006/relationships/image" Target="../media/image231.png"/><Relationship Id="rId26" Type="http://schemas.openxmlformats.org/officeDocument/2006/relationships/image" Target="../media/image232.png"/><Relationship Id="rId27" Type="http://schemas.openxmlformats.org/officeDocument/2006/relationships/image" Target="../media/image233.png"/><Relationship Id="rId28" Type="http://schemas.openxmlformats.org/officeDocument/2006/relationships/image" Target="../media/image234.png"/><Relationship Id="rId29" Type="http://schemas.openxmlformats.org/officeDocument/2006/relationships/image" Target="../media/image235.png"/><Relationship Id="rId30" Type="http://schemas.openxmlformats.org/officeDocument/2006/relationships/image" Target="../media/image236.png"/><Relationship Id="rId31" Type="http://schemas.openxmlformats.org/officeDocument/2006/relationships/image" Target="../media/image237.png"/><Relationship Id="rId32" Type="http://schemas.openxmlformats.org/officeDocument/2006/relationships/image" Target="../media/image238.png"/><Relationship Id="rId33" Type="http://schemas.openxmlformats.org/officeDocument/2006/relationships/image" Target="../media/image239.png"/><Relationship Id="rId34" Type="http://schemas.openxmlformats.org/officeDocument/2006/relationships/image" Target="../media/image240.png"/><Relationship Id="rId35" Type="http://schemas.openxmlformats.org/officeDocument/2006/relationships/image" Target="../media/image241.png"/><Relationship Id="rId36" Type="http://schemas.openxmlformats.org/officeDocument/2006/relationships/image" Target="../media/image242.png"/><Relationship Id="rId37" Type="http://schemas.openxmlformats.org/officeDocument/2006/relationships/image" Target="../media/image243.png"/><Relationship Id="rId38" Type="http://schemas.openxmlformats.org/officeDocument/2006/relationships/image" Target="../media/image244.png"/><Relationship Id="rId39" Type="http://schemas.openxmlformats.org/officeDocument/2006/relationships/image" Target="../media/image245.png"/><Relationship Id="rId40" Type="http://schemas.openxmlformats.org/officeDocument/2006/relationships/image" Target="../media/image246.png"/><Relationship Id="rId41" Type="http://schemas.openxmlformats.org/officeDocument/2006/relationships/image" Target="../media/image247.png"/><Relationship Id="rId42" Type="http://schemas.openxmlformats.org/officeDocument/2006/relationships/image" Target="../media/image248.png"/><Relationship Id="rId43" Type="http://schemas.openxmlformats.org/officeDocument/2006/relationships/image" Target="../media/image249.png"/><Relationship Id="rId44" Type="http://schemas.openxmlformats.org/officeDocument/2006/relationships/image" Target="../media/image250.png"/><Relationship Id="rId45" Type="http://schemas.openxmlformats.org/officeDocument/2006/relationships/slideLayout" Target="../slideLayouts/slideLayout49.xml"/><Relationship Id="rId46"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6.png"/><Relationship Id="rId7" Type="http://schemas.openxmlformats.org/officeDocument/2006/relationships/image" Target="../media/image257.png"/><Relationship Id="rId8" Type="http://schemas.openxmlformats.org/officeDocument/2006/relationships/image" Target="../media/image258.png"/><Relationship Id="rId9" Type="http://schemas.openxmlformats.org/officeDocument/2006/relationships/image" Target="../media/image259.png"/><Relationship Id="rId10" Type="http://schemas.openxmlformats.org/officeDocument/2006/relationships/image" Target="../media/image260.png"/><Relationship Id="rId11" Type="http://schemas.openxmlformats.org/officeDocument/2006/relationships/image" Target="../media/image261.png"/><Relationship Id="rId12" Type="http://schemas.openxmlformats.org/officeDocument/2006/relationships/image" Target="../media/image262.png"/><Relationship Id="rId13" Type="http://schemas.openxmlformats.org/officeDocument/2006/relationships/image" Target="../media/image263.png"/><Relationship Id="rId14" Type="http://schemas.openxmlformats.org/officeDocument/2006/relationships/image" Target="../media/image264.png"/><Relationship Id="rId15" Type="http://schemas.openxmlformats.org/officeDocument/2006/relationships/image" Target="../media/image265.png"/><Relationship Id="rId16" Type="http://schemas.openxmlformats.org/officeDocument/2006/relationships/image" Target="../media/image266.png"/><Relationship Id="rId17" Type="http://schemas.openxmlformats.org/officeDocument/2006/relationships/image" Target="../media/image267.png"/><Relationship Id="rId18" Type="http://schemas.openxmlformats.org/officeDocument/2006/relationships/image" Target="../media/image268.png"/><Relationship Id="rId19" Type="http://schemas.openxmlformats.org/officeDocument/2006/relationships/image" Target="../media/image269.png"/><Relationship Id="rId20" Type="http://schemas.openxmlformats.org/officeDocument/2006/relationships/image" Target="../media/image270.png"/><Relationship Id="rId21" Type="http://schemas.openxmlformats.org/officeDocument/2006/relationships/image" Target="../media/image271.png"/><Relationship Id="rId22" Type="http://schemas.openxmlformats.org/officeDocument/2006/relationships/image" Target="../media/image272.png"/><Relationship Id="rId23" Type="http://schemas.openxmlformats.org/officeDocument/2006/relationships/slideLayout" Target="../slideLayouts/slideLayout49.xml"/><Relationship Id="rId2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image" Target="../media/image274.png"/><Relationship Id="rId3" Type="http://schemas.openxmlformats.org/officeDocument/2006/relationships/image" Target="../media/image275.png"/><Relationship Id="rId4" Type="http://schemas.openxmlformats.org/officeDocument/2006/relationships/image" Target="../media/image276.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79.png"/><Relationship Id="rId8" Type="http://schemas.openxmlformats.org/officeDocument/2006/relationships/image" Target="../media/image280.png"/><Relationship Id="rId9" Type="http://schemas.openxmlformats.org/officeDocument/2006/relationships/image" Target="../media/image281.png"/><Relationship Id="rId10" Type="http://schemas.openxmlformats.org/officeDocument/2006/relationships/image" Target="../media/image282.png"/><Relationship Id="rId11" Type="http://schemas.openxmlformats.org/officeDocument/2006/relationships/image" Target="../media/image283.png"/><Relationship Id="rId12" Type="http://schemas.openxmlformats.org/officeDocument/2006/relationships/image" Target="../media/image284.png"/><Relationship Id="rId13" Type="http://schemas.openxmlformats.org/officeDocument/2006/relationships/image" Target="../media/image285.png"/><Relationship Id="rId14" Type="http://schemas.openxmlformats.org/officeDocument/2006/relationships/image" Target="../media/image286.png"/><Relationship Id="rId15" Type="http://schemas.openxmlformats.org/officeDocument/2006/relationships/image" Target="../media/image287.png"/><Relationship Id="rId16" Type="http://schemas.openxmlformats.org/officeDocument/2006/relationships/image" Target="../media/image288.png"/><Relationship Id="rId17" Type="http://schemas.openxmlformats.org/officeDocument/2006/relationships/image" Target="../media/image289.png"/><Relationship Id="rId18" Type="http://schemas.openxmlformats.org/officeDocument/2006/relationships/image" Target="../media/image290.png"/><Relationship Id="rId19" Type="http://schemas.openxmlformats.org/officeDocument/2006/relationships/image" Target="../media/image291.png"/><Relationship Id="rId20" Type="http://schemas.openxmlformats.org/officeDocument/2006/relationships/image" Target="../media/image292.png"/><Relationship Id="rId21" Type="http://schemas.openxmlformats.org/officeDocument/2006/relationships/image" Target="../media/image293.png"/><Relationship Id="rId22" Type="http://schemas.openxmlformats.org/officeDocument/2006/relationships/image" Target="../media/image294.png"/><Relationship Id="rId23" Type="http://schemas.openxmlformats.org/officeDocument/2006/relationships/slideLayout" Target="../slideLayouts/slideLayout49.xml"/><Relationship Id="rId2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slideLayout" Target="../slideLayouts/slideLayout49.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96.png"/><Relationship Id="rId2" Type="http://schemas.openxmlformats.org/officeDocument/2006/relationships/slideLayout" Target="../slideLayouts/slideLayout49.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297.png"/><Relationship Id="rId2" Type="http://schemas.openxmlformats.org/officeDocument/2006/relationships/slideLayout" Target="../slideLayouts/slideLayout49.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298.png"/><Relationship Id="rId2" Type="http://schemas.openxmlformats.org/officeDocument/2006/relationships/image" Target="../media/image299.png"/><Relationship Id="rId3" Type="http://schemas.openxmlformats.org/officeDocument/2006/relationships/image" Target="../media/image300.png"/><Relationship Id="rId4" Type="http://schemas.openxmlformats.org/officeDocument/2006/relationships/image" Target="../media/image301.png"/><Relationship Id="rId5" Type="http://schemas.openxmlformats.org/officeDocument/2006/relationships/image" Target="../media/image302.png"/><Relationship Id="rId6" Type="http://schemas.openxmlformats.org/officeDocument/2006/relationships/image" Target="../media/image303.png"/><Relationship Id="rId7" Type="http://schemas.openxmlformats.org/officeDocument/2006/relationships/image" Target="../media/image304.jpeg"/><Relationship Id="rId8" Type="http://schemas.openxmlformats.org/officeDocument/2006/relationships/image" Target="../media/image305.png"/><Relationship Id="rId9" Type="http://schemas.openxmlformats.org/officeDocument/2006/relationships/image" Target="../media/image306.png"/><Relationship Id="rId10" Type="http://schemas.openxmlformats.org/officeDocument/2006/relationships/image" Target="../media/image307.png"/><Relationship Id="rId11" Type="http://schemas.openxmlformats.org/officeDocument/2006/relationships/image" Target="../media/image308.png"/><Relationship Id="rId12" Type="http://schemas.openxmlformats.org/officeDocument/2006/relationships/image" Target="../media/image309.png"/><Relationship Id="rId13" Type="http://schemas.openxmlformats.org/officeDocument/2006/relationships/image" Target="../media/image310.png"/><Relationship Id="rId14" Type="http://schemas.openxmlformats.org/officeDocument/2006/relationships/image" Target="../media/image311.png"/><Relationship Id="rId15" Type="http://schemas.openxmlformats.org/officeDocument/2006/relationships/image" Target="../media/image312.png"/><Relationship Id="rId16" Type="http://schemas.openxmlformats.org/officeDocument/2006/relationships/image" Target="../media/image313.png"/><Relationship Id="rId17" Type="http://schemas.openxmlformats.org/officeDocument/2006/relationships/image" Target="../media/image314.png"/><Relationship Id="rId18" Type="http://schemas.openxmlformats.org/officeDocument/2006/relationships/image" Target="../media/image315.png"/><Relationship Id="rId19" Type="http://schemas.openxmlformats.org/officeDocument/2006/relationships/image" Target="../media/image316.png"/><Relationship Id="rId20" Type="http://schemas.openxmlformats.org/officeDocument/2006/relationships/image" Target="../media/image317.png"/><Relationship Id="rId21" Type="http://schemas.openxmlformats.org/officeDocument/2006/relationships/slideLayout" Target="../slideLayouts/slideLayout49.xml"/><Relationship Id="rId2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318.png"/><Relationship Id="rId2" Type="http://schemas.openxmlformats.org/officeDocument/2006/relationships/slideLayout" Target="../slideLayouts/slideLayout49.xml"/>
</Relationships>
</file>

<file path=ppt/slides/_rels/slide58.xml.rels><?xml version="1.0" encoding="UTF-8"?>
<Relationships xmlns="http://schemas.openxmlformats.org/package/2006/relationships"><Relationship Id="rId1" Type="http://schemas.openxmlformats.org/officeDocument/2006/relationships/image" Target="../media/image319.png"/><Relationship Id="rId2" Type="http://schemas.openxmlformats.org/officeDocument/2006/relationships/image" Target="../media/image320.png"/><Relationship Id="rId3" Type="http://schemas.openxmlformats.org/officeDocument/2006/relationships/image" Target="../media/image321.png"/><Relationship Id="rId4" Type="http://schemas.openxmlformats.org/officeDocument/2006/relationships/image" Target="../media/image322.png"/><Relationship Id="rId5" Type="http://schemas.openxmlformats.org/officeDocument/2006/relationships/image" Target="../media/image323.png"/><Relationship Id="rId6" Type="http://schemas.openxmlformats.org/officeDocument/2006/relationships/image" Target="../media/image324.png"/><Relationship Id="rId7" Type="http://schemas.openxmlformats.org/officeDocument/2006/relationships/image" Target="../media/image325.png"/><Relationship Id="rId8" Type="http://schemas.openxmlformats.org/officeDocument/2006/relationships/image" Target="../media/image326.png"/><Relationship Id="rId9" Type="http://schemas.openxmlformats.org/officeDocument/2006/relationships/image" Target="../media/image327.png"/><Relationship Id="rId10" Type="http://schemas.openxmlformats.org/officeDocument/2006/relationships/image" Target="../media/image328.png"/><Relationship Id="rId11" Type="http://schemas.openxmlformats.org/officeDocument/2006/relationships/image" Target="../media/image329.png"/><Relationship Id="rId12" Type="http://schemas.openxmlformats.org/officeDocument/2006/relationships/image" Target="../media/image330.png"/><Relationship Id="rId13" Type="http://schemas.openxmlformats.org/officeDocument/2006/relationships/slideLayout" Target="../slideLayouts/slideLayout49.xml"/>
</Relationships>
</file>

<file path=ppt/slides/_rels/slide59.xml.rels><?xml version="1.0" encoding="UTF-8"?>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4.xml"/><Relationship Id="rId5"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334.png"/><Relationship Id="rId2" Type="http://schemas.openxmlformats.org/officeDocument/2006/relationships/image" Target="../media/image335.png"/><Relationship Id="rId3" Type="http://schemas.openxmlformats.org/officeDocument/2006/relationships/image" Target="../media/image336.png"/><Relationship Id="rId4" Type="http://schemas.openxmlformats.org/officeDocument/2006/relationships/image" Target="../media/image337.png"/><Relationship Id="rId5" Type="http://schemas.openxmlformats.org/officeDocument/2006/relationships/image" Target="../media/image338.png"/><Relationship Id="rId6" Type="http://schemas.openxmlformats.org/officeDocument/2006/relationships/image" Target="../media/image339.png"/><Relationship Id="rId7" Type="http://schemas.openxmlformats.org/officeDocument/2006/relationships/image" Target="../media/image340.png"/><Relationship Id="rId8"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image" Target="../media/image342.jpeg"/><Relationship Id="rId2" Type="http://schemas.openxmlformats.org/officeDocument/2006/relationships/image" Target="../media/image343.png"/><Relationship Id="rId3" Type="http://schemas.openxmlformats.org/officeDocument/2006/relationships/image" Target="../media/image344.png"/><Relationship Id="rId4" Type="http://schemas.openxmlformats.org/officeDocument/2006/relationships/image" Target="../media/image345.png"/><Relationship Id="rId5" Type="http://schemas.openxmlformats.org/officeDocument/2006/relationships/image" Target="../media/image346.png"/><Relationship Id="rId6" Type="http://schemas.openxmlformats.org/officeDocument/2006/relationships/image" Target="../media/image347.png"/><Relationship Id="rId7" Type="http://schemas.openxmlformats.org/officeDocument/2006/relationships/image" Target="../media/image348.png"/><Relationship Id="rId8" Type="http://schemas.openxmlformats.org/officeDocument/2006/relationships/image" Target="../media/image349.png"/><Relationship Id="rId9" Type="http://schemas.openxmlformats.org/officeDocument/2006/relationships/image" Target="../media/image350.png"/><Relationship Id="rId10" Type="http://schemas.openxmlformats.org/officeDocument/2006/relationships/slideLayout" Target="../slideLayouts/slideLayout49.xml"/><Relationship Id="rId11"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351.jpeg"/><Relationship Id="rId2"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2.jpeg"/><Relationship Id="rId2" Type="http://schemas.openxmlformats.org/officeDocument/2006/relationships/image" Target="../media/image353.png"/><Relationship Id="rId3" Type="http://schemas.openxmlformats.org/officeDocument/2006/relationships/image" Target="../media/image354.png"/><Relationship Id="rId4" Type="http://schemas.openxmlformats.org/officeDocument/2006/relationships/image" Target="../media/image355.png"/><Relationship Id="rId5" Type="http://schemas.openxmlformats.org/officeDocument/2006/relationships/image" Target="../media/image356.png"/><Relationship Id="rId6" Type="http://schemas.openxmlformats.org/officeDocument/2006/relationships/image" Target="../media/image357.png"/><Relationship Id="rId7" Type="http://schemas.openxmlformats.org/officeDocument/2006/relationships/image" Target="../media/image358.png"/><Relationship Id="rId8" Type="http://schemas.openxmlformats.org/officeDocument/2006/relationships/image" Target="../media/image359.png"/><Relationship Id="rId9" Type="http://schemas.openxmlformats.org/officeDocument/2006/relationships/image" Target="../media/image360.png"/><Relationship Id="rId10" Type="http://schemas.openxmlformats.org/officeDocument/2006/relationships/image" Target="../media/image361.png"/><Relationship Id="rId11" Type="http://schemas.openxmlformats.org/officeDocument/2006/relationships/image" Target="../media/image362.png"/><Relationship Id="rId12" Type="http://schemas.openxmlformats.org/officeDocument/2006/relationships/image" Target="../media/image363.png"/><Relationship Id="rId13" Type="http://schemas.openxmlformats.org/officeDocument/2006/relationships/image" Target="../media/image364.png"/><Relationship Id="rId14" Type="http://schemas.openxmlformats.org/officeDocument/2006/relationships/image" Target="../media/image365.png"/><Relationship Id="rId15" Type="http://schemas.openxmlformats.org/officeDocument/2006/relationships/image" Target="../media/image366.png"/><Relationship Id="rId16" Type="http://schemas.openxmlformats.org/officeDocument/2006/relationships/image" Target="../media/image367.png"/><Relationship Id="rId17" Type="http://schemas.openxmlformats.org/officeDocument/2006/relationships/image" Target="../media/image368.png"/><Relationship Id="rId18"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69.png"/><Relationship Id="rId2" Type="http://schemas.openxmlformats.org/officeDocument/2006/relationships/image" Target="../media/image370.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image" Target="../media/image375.png"/><Relationship Id="rId6" Type="http://schemas.openxmlformats.org/officeDocument/2006/relationships/image" Target="../media/image376.png"/><Relationship Id="rId7" Type="http://schemas.openxmlformats.org/officeDocument/2006/relationships/image" Target="../media/image377.png"/><Relationship Id="rId8" Type="http://schemas.openxmlformats.org/officeDocument/2006/relationships/image" Target="../media/image378.png"/><Relationship Id="rId9" Type="http://schemas.openxmlformats.org/officeDocument/2006/relationships/image" Target="../media/image379.png"/><Relationship Id="rId10"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image" Target="../media/image380.png"/><Relationship Id="rId2" Type="http://schemas.openxmlformats.org/officeDocument/2006/relationships/image" Target="../media/image381.png"/><Relationship Id="rId3" Type="http://schemas.openxmlformats.org/officeDocument/2006/relationships/image" Target="../media/image382.png"/><Relationship Id="rId4" Type="http://schemas.openxmlformats.org/officeDocument/2006/relationships/image" Target="../media/image383.png"/><Relationship Id="rId5" Type="http://schemas.openxmlformats.org/officeDocument/2006/relationships/image" Target="../media/image384.png"/><Relationship Id="rId6" Type="http://schemas.openxmlformats.org/officeDocument/2006/relationships/image" Target="../media/image385.png"/><Relationship Id="rId7" Type="http://schemas.openxmlformats.org/officeDocument/2006/relationships/image" Target="../media/image386.png"/><Relationship Id="rId8" Type="http://schemas.openxmlformats.org/officeDocument/2006/relationships/image" Target="../media/image387.png"/><Relationship Id="rId9" Type="http://schemas.openxmlformats.org/officeDocument/2006/relationships/image" Target="../media/image388.png"/><Relationship Id="rId10" Type="http://schemas.openxmlformats.org/officeDocument/2006/relationships/slideLayout" Target="../slideLayouts/slideLayout49.xml"/><Relationship Id="rId11"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389.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390.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4.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image" Target="../media/image392.png"/><Relationship Id="rId2" Type="http://schemas.openxmlformats.org/officeDocument/2006/relationships/image" Target="../media/image393.png"/><Relationship Id="rId3" Type="http://schemas.openxmlformats.org/officeDocument/2006/relationships/image" Target="../media/image394.png"/><Relationship Id="rId4" Type="http://schemas.openxmlformats.org/officeDocument/2006/relationships/image" Target="../media/image395.png"/><Relationship Id="rId5" Type="http://schemas.openxmlformats.org/officeDocument/2006/relationships/image" Target="../media/image396.png"/><Relationship Id="rId6" Type="http://schemas.openxmlformats.org/officeDocument/2006/relationships/image" Target="../media/image397.png"/><Relationship Id="rId7" Type="http://schemas.openxmlformats.org/officeDocument/2006/relationships/image" Target="../media/image398.png"/><Relationship Id="rId8" Type="http://schemas.openxmlformats.org/officeDocument/2006/relationships/image" Target="../media/image399.png"/><Relationship Id="rId9" Type="http://schemas.openxmlformats.org/officeDocument/2006/relationships/image" Target="../media/image400.png"/><Relationship Id="rId10" Type="http://schemas.openxmlformats.org/officeDocument/2006/relationships/image" Target="../media/image401.png"/><Relationship Id="rId1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image" Target="../media/image402.png"/><Relationship Id="rId2" Type="http://schemas.openxmlformats.org/officeDocument/2006/relationships/image" Target="../media/image403.png"/><Relationship Id="rId3" Type="http://schemas.openxmlformats.org/officeDocument/2006/relationships/image" Target="../media/image404.png"/><Relationship Id="rId4" Type="http://schemas.openxmlformats.org/officeDocument/2006/relationships/image" Target="../media/image405.png"/><Relationship Id="rId5" Type="http://schemas.openxmlformats.org/officeDocument/2006/relationships/image" Target="../media/image406.png"/><Relationship Id="rId6" Type="http://schemas.openxmlformats.org/officeDocument/2006/relationships/image" Target="../media/image407.png"/><Relationship Id="rId7" Type="http://schemas.openxmlformats.org/officeDocument/2006/relationships/image" Target="../media/image408.png"/><Relationship Id="rId8" Type="http://schemas.openxmlformats.org/officeDocument/2006/relationships/image" Target="../media/image409.png"/><Relationship Id="rId9" Type="http://schemas.openxmlformats.org/officeDocument/2006/relationships/image" Target="../media/image410.png"/><Relationship Id="rId10" Type="http://schemas.openxmlformats.org/officeDocument/2006/relationships/image" Target="../media/image411.png"/><Relationship Id="rId11" Type="http://schemas.openxmlformats.org/officeDocument/2006/relationships/image" Target="../media/image412.png"/><Relationship Id="rId12"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13.png"/><Relationship Id="rId2" Type="http://schemas.openxmlformats.org/officeDocument/2006/relationships/image" Target="../media/image414.png"/><Relationship Id="rId3"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15.png"/><Relationship Id="rId2" Type="http://schemas.openxmlformats.org/officeDocument/2006/relationships/image" Target="../media/image416.png"/><Relationship Id="rId3" Type="http://schemas.openxmlformats.org/officeDocument/2006/relationships/image" Target="../media/image417.png"/><Relationship Id="rId4" Type="http://schemas.openxmlformats.org/officeDocument/2006/relationships/image" Target="../media/image418.png"/><Relationship Id="rId5" Type="http://schemas.openxmlformats.org/officeDocument/2006/relationships/image" Target="../media/image419.png"/><Relationship Id="rId6" Type="http://schemas.openxmlformats.org/officeDocument/2006/relationships/image" Target="../media/image420.png"/><Relationship Id="rId7" Type="http://schemas.openxmlformats.org/officeDocument/2006/relationships/image" Target="../media/image421.png"/><Relationship Id="rId8" Type="http://schemas.openxmlformats.org/officeDocument/2006/relationships/image" Target="../media/image422.png"/><Relationship Id="rId9" Type="http://schemas.openxmlformats.org/officeDocument/2006/relationships/image" Target="../media/image423.png"/><Relationship Id="rId10" Type="http://schemas.openxmlformats.org/officeDocument/2006/relationships/image" Target="../media/image424.png"/><Relationship Id="rId11" Type="http://schemas.openxmlformats.org/officeDocument/2006/relationships/image" Target="../media/image425.png"/><Relationship Id="rId12" Type="http://schemas.openxmlformats.org/officeDocument/2006/relationships/image" Target="../media/image426.png"/><Relationship Id="rId13" Type="http://schemas.openxmlformats.org/officeDocument/2006/relationships/slideLayout" Target="../slideLayouts/slideLayout49.xml"/><Relationship Id="rId14"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427.png"/><Relationship Id="rId2" Type="http://schemas.openxmlformats.org/officeDocument/2006/relationships/hyperlink" Target="https://www3.nhk.or.jp/nhkworld/en/news/editors/2/ahackforproductivity/" TargetMode="External"/><Relationship Id="rId3" Type="http://schemas.openxmlformats.org/officeDocument/2006/relationships/slideLayout" Target="../slideLayouts/slideLayout49.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slideLayout" Target="../slideLayouts/slideLayout37.xml"/><Relationship Id="rId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1821960" y="2171880"/>
            <a:ext cx="5943240" cy="685440"/>
          </a:xfrm>
          <a:prstGeom prst="rect">
            <a:avLst/>
          </a:prstGeom>
          <a:noFill/>
          <a:ln>
            <a:noFill/>
          </a:ln>
        </p:spPr>
        <p:txBody>
          <a:bodyPr tIns="91440" bIns="91440" anchor="b"/>
          <a:p>
            <a:pPr>
              <a:lnSpc>
                <a:spcPct val="100000"/>
              </a:lnSpc>
            </a:pPr>
            <a:r>
              <a:rPr b="1" lang="en-US" sz="2400" spc="-1" strike="noStrike">
                <a:solidFill>
                  <a:srgbClr val="ffffff"/>
                </a:solidFill>
                <a:uFill>
                  <a:solidFill>
                    <a:srgbClr val="ffffff"/>
                  </a:solidFill>
                </a:uFill>
                <a:latin typeface="Proxima Nova"/>
                <a:ea typeface="Proxima Nova"/>
              </a:rPr>
              <a:t>BRMS in Business Digital Transformation</a:t>
            </a:r>
            <a:endParaRPr b="0" lang="en-US" sz="1400" spc="-1" strike="noStrike">
              <a:solidFill>
                <a:srgbClr val="000000"/>
              </a:solidFill>
              <a:uFill>
                <a:solidFill>
                  <a:srgbClr val="ffffff"/>
                </a:solidFill>
              </a:uFill>
              <a:latin typeface="Arial"/>
            </a:endParaRPr>
          </a:p>
        </p:txBody>
      </p:sp>
      <p:sp>
        <p:nvSpPr>
          <p:cNvPr id="315" name="TextShape 2"/>
          <p:cNvSpPr txBox="1"/>
          <p:nvPr/>
        </p:nvSpPr>
        <p:spPr>
          <a:xfrm>
            <a:off x="1821960" y="3048120"/>
            <a:ext cx="5028840" cy="285480"/>
          </a:xfrm>
          <a:prstGeom prst="rect">
            <a:avLst/>
          </a:prstGeom>
          <a:noFill/>
          <a:ln>
            <a:noFill/>
          </a:ln>
        </p:spPr>
        <p:txBody>
          <a:bodyPr tIns="91440" bIns="91440" anchor="ctr"/>
          <a:p>
            <a:pPr>
              <a:lnSpc>
                <a:spcPct val="100000"/>
              </a:lnSpc>
            </a:pPr>
            <a:r>
              <a:rPr b="0" lang="en-US" sz="1600" spc="-1" strike="noStrike">
                <a:solidFill>
                  <a:srgbClr val="ffffff"/>
                </a:solidFill>
                <a:uFill>
                  <a:solidFill>
                    <a:srgbClr val="ffffff"/>
                  </a:solidFill>
                </a:uFill>
                <a:latin typeface="Proxima Nova"/>
                <a:ea typeface="Proxima Nova"/>
              </a:rPr>
              <a:t> </a:t>
            </a:r>
            <a:endParaRPr b="0" lang="en-US" sz="3200" spc="-1" strike="noStrike">
              <a:solidFill>
                <a:srgbClr val="ffffff"/>
              </a:solidFill>
              <a:uFill>
                <a:solidFill>
                  <a:srgbClr val="ffffff"/>
                </a:solidFill>
              </a:uFill>
              <a:latin typeface="Arial"/>
            </a:endParaRPr>
          </a:p>
        </p:txBody>
      </p:sp>
      <p:sp>
        <p:nvSpPr>
          <p:cNvPr id="316" name="TextShape 3"/>
          <p:cNvSpPr txBox="1"/>
          <p:nvPr/>
        </p:nvSpPr>
        <p:spPr>
          <a:xfrm>
            <a:off x="1821960" y="3505320"/>
            <a:ext cx="4571640" cy="1199520"/>
          </a:xfrm>
          <a:prstGeom prst="rect">
            <a:avLst/>
          </a:prstGeom>
          <a:noFill/>
          <a:ln>
            <a:noFill/>
          </a:ln>
        </p:spPr>
        <p:txBody>
          <a:bodyPr tIns="91440" bIns="91440"/>
          <a:p>
            <a:pPr>
              <a:lnSpc>
                <a:spcPct val="100000"/>
              </a:lnSpc>
            </a:pPr>
            <a:r>
              <a:rPr b="1" lang="en-US" sz="1800" spc="-1" strike="noStrike">
                <a:solidFill>
                  <a:srgbClr val="ffffff"/>
                </a:solidFill>
                <a:uFill>
                  <a:solidFill>
                    <a:srgbClr val="ffffff"/>
                  </a:solidFill>
                </a:uFill>
                <a:latin typeface="Proxima Nova"/>
                <a:ea typeface="Proxima Nova"/>
              </a:rPr>
              <a:t>Stelios Kousouris</a:t>
            </a:r>
            <a:endParaRPr b="0" lang="en-US" sz="3200" spc="-1" strike="noStrike">
              <a:solidFill>
                <a:srgbClr val="ffffff"/>
              </a:solidFill>
              <a:uFill>
                <a:solidFill>
                  <a:srgbClr val="ffffff"/>
                </a:solidFill>
              </a:uFill>
              <a:latin typeface="Arial"/>
            </a:endParaRPr>
          </a:p>
          <a:p>
            <a:pPr>
              <a:lnSpc>
                <a:spcPct val="100000"/>
              </a:lnSpc>
            </a:pPr>
            <a:r>
              <a:rPr b="0" lang="en-US" sz="1200" spc="-1" strike="noStrike">
                <a:solidFill>
                  <a:srgbClr val="ffffff"/>
                </a:solidFill>
                <a:uFill>
                  <a:solidFill>
                    <a:srgbClr val="ffffff"/>
                  </a:solidFill>
                </a:uFill>
                <a:latin typeface="Proxima Nova"/>
                <a:ea typeface="Proxima Nova"/>
              </a:rPr>
              <a:t>EMEA Applications Architect</a:t>
            </a:r>
            <a:endParaRPr b="0" lang="en-US" sz="3200" spc="-1" strike="noStrike">
              <a:solidFill>
                <a:srgbClr val="ffffff"/>
              </a:solidFill>
              <a:uFill>
                <a:solidFill>
                  <a:srgbClr val="ffffff"/>
                </a:solidFill>
              </a:uFill>
              <a:latin typeface="Arial"/>
            </a:endParaRPr>
          </a:p>
          <a:p>
            <a:pPr>
              <a:lnSpc>
                <a:spcPct val="100000"/>
              </a:lnSpc>
            </a:pPr>
            <a:r>
              <a:rPr b="0" lang="en-US" sz="1200" spc="-1" strike="noStrike">
                <a:solidFill>
                  <a:srgbClr val="ffffff"/>
                </a:solidFill>
                <a:uFill>
                  <a:solidFill>
                    <a:srgbClr val="ffffff"/>
                  </a:solidFill>
                </a:uFill>
                <a:latin typeface="Proxima Nova"/>
                <a:ea typeface="Proxima Nova"/>
              </a:rPr>
              <a:t>Automation &amp; Big Data Practice Lead</a:t>
            </a:r>
            <a:endParaRPr b="0" lang="en-US" sz="3200" spc="-1" strike="noStrike">
              <a:solidFill>
                <a:srgbClr val="ffffff"/>
              </a:solidFill>
              <a:uFill>
                <a:solidFill>
                  <a:srgbClr val="ffffff"/>
                </a:solidFill>
              </a:uFill>
              <a:latin typeface="Arial"/>
            </a:endParaRPr>
          </a:p>
          <a:p>
            <a:pPr>
              <a:lnSpc>
                <a:spcPct val="100000"/>
              </a:lnSpc>
            </a:pPr>
            <a:r>
              <a:rPr b="0" lang="en-US" sz="1200" spc="-1" strike="noStrike">
                <a:solidFill>
                  <a:srgbClr val="ffffff"/>
                </a:solidFill>
                <a:uFill>
                  <a:solidFill>
                    <a:srgbClr val="ffffff"/>
                  </a:solidFill>
                </a:uFill>
                <a:latin typeface="Proxima Nova"/>
                <a:ea typeface="Proxima Nova"/>
              </a:rPr>
              <a:t>Big Data Community of Practice Manager</a:t>
            </a:r>
            <a:endParaRPr b="0" lang="en-US" sz="3200" spc="-1" strike="noStrike">
              <a:solidFill>
                <a:srgbClr val="ffffff"/>
              </a:solidFill>
              <a:uFill>
                <a:solidFill>
                  <a:srgbClr val="ffffff"/>
                </a:solidFill>
              </a:uFill>
              <a:latin typeface="Arial"/>
            </a:endParaRPr>
          </a:p>
          <a:p>
            <a:pPr>
              <a:lnSpc>
                <a:spcPct val="100000"/>
              </a:lnSpc>
            </a:pPr>
            <a:r>
              <a:rPr b="0" lang="en-US" sz="1200" spc="-1" strike="noStrike">
                <a:solidFill>
                  <a:srgbClr val="ffffff"/>
                </a:solidFill>
                <a:uFill>
                  <a:solidFill>
                    <a:srgbClr val="ffffff"/>
                  </a:solidFill>
                </a:uFill>
                <a:latin typeface="Proxima Nova"/>
                <a:ea typeface="Proxima Nova"/>
              </a:rPr>
              <a:t>May 2017</a:t>
            </a:r>
            <a:endParaRPr b="0" lang="en-US" sz="32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82656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Laws, Regulations and Policies</a:t>
            </a:r>
            <a:endParaRPr b="0" lang="en-US" sz="1800" spc="-1" strike="noStrike">
              <a:solidFill>
                <a:srgbClr val="000000"/>
              </a:solidFill>
              <a:uFill>
                <a:solidFill>
                  <a:srgbClr val="ffffff"/>
                </a:solidFill>
              </a:uFill>
              <a:latin typeface="Arial"/>
            </a:endParaRPr>
          </a:p>
        </p:txBody>
      </p:sp>
      <p:sp>
        <p:nvSpPr>
          <p:cNvPr id="380" name="TextShape 2"/>
          <p:cNvSpPr txBox="1"/>
          <p:nvPr/>
        </p:nvSpPr>
        <p:spPr>
          <a:xfrm>
            <a:off x="103320" y="4734000"/>
            <a:ext cx="360360" cy="393120"/>
          </a:xfrm>
          <a:prstGeom prst="rect">
            <a:avLst/>
          </a:prstGeom>
          <a:noFill/>
          <a:ln>
            <a:noFill/>
          </a:ln>
        </p:spPr>
        <p:txBody>
          <a:bodyPr tIns="91440" bIns="91440" anchor="ctr"/>
          <a:p>
            <a:pPr>
              <a:lnSpc>
                <a:spcPct val="100000"/>
              </a:lnSpc>
            </a:pPr>
            <a:fld id="{CD14F7D0-E365-43D4-B7C7-42500788373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381" name="Shape 506" descr=""/>
          <p:cNvPicPr/>
          <p:nvPr/>
        </p:nvPicPr>
        <p:blipFill>
          <a:blip r:embed="rId1"/>
          <a:stretch/>
        </p:blipFill>
        <p:spPr>
          <a:xfrm>
            <a:off x="1389240" y="1656000"/>
            <a:ext cx="1135080" cy="1135080"/>
          </a:xfrm>
          <a:prstGeom prst="rect">
            <a:avLst/>
          </a:prstGeom>
          <a:ln>
            <a:noFill/>
          </a:ln>
        </p:spPr>
      </p:pic>
      <p:pic>
        <p:nvPicPr>
          <p:cNvPr id="382" name="Shape 507" descr=""/>
          <p:cNvPicPr/>
          <p:nvPr/>
        </p:nvPicPr>
        <p:blipFill>
          <a:blip r:embed="rId2"/>
          <a:stretch/>
        </p:blipFill>
        <p:spPr>
          <a:xfrm>
            <a:off x="4004280" y="1656000"/>
            <a:ext cx="1135080" cy="1135080"/>
          </a:xfrm>
          <a:prstGeom prst="rect">
            <a:avLst/>
          </a:prstGeom>
          <a:ln>
            <a:noFill/>
          </a:ln>
        </p:spPr>
      </p:pic>
      <p:pic>
        <p:nvPicPr>
          <p:cNvPr id="383" name="Shape 508" descr=""/>
          <p:cNvPicPr/>
          <p:nvPr/>
        </p:nvPicPr>
        <p:blipFill>
          <a:blip r:embed="rId3"/>
          <a:stretch/>
        </p:blipFill>
        <p:spPr>
          <a:xfrm>
            <a:off x="6619320" y="1656000"/>
            <a:ext cx="1135080" cy="1135080"/>
          </a:xfrm>
          <a:prstGeom prst="rect">
            <a:avLst/>
          </a:prstGeom>
          <a:ln>
            <a:noFill/>
          </a:ln>
        </p:spPr>
      </p:pic>
      <p:sp>
        <p:nvSpPr>
          <p:cNvPr id="384" name="CustomShape 3"/>
          <p:cNvSpPr/>
          <p:nvPr/>
        </p:nvSpPr>
        <p:spPr>
          <a:xfrm>
            <a:off x="344160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Drive Process Decisions</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sp>
        <p:nvSpPr>
          <p:cNvPr id="385" name="CustomShape 4"/>
          <p:cNvSpPr/>
          <p:nvPr/>
        </p:nvSpPr>
        <p:spPr>
          <a:xfrm>
            <a:off x="605664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Determine Pricing of Products and Services</a:t>
            </a:r>
            <a:endParaRPr b="0" lang="en-US" sz="1800" spc="-1" strike="noStrike">
              <a:solidFill>
                <a:srgbClr val="000000"/>
              </a:solidFill>
              <a:uFill>
                <a:solidFill>
                  <a:srgbClr val="ffffff"/>
                </a:solidFill>
              </a:uFill>
              <a:latin typeface="Arial"/>
            </a:endParaRPr>
          </a:p>
        </p:txBody>
      </p:sp>
      <p:sp>
        <p:nvSpPr>
          <p:cNvPr id="386" name="CustomShape 5"/>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Business Rules</a:t>
            </a:r>
            <a:endParaRPr b="0" lang="en-US" sz="1800" spc="-1" strike="noStrike">
              <a:solidFill>
                <a:srgbClr val="000000"/>
              </a:solidFill>
              <a:uFill>
                <a:solidFill>
                  <a:srgbClr val="ffffff"/>
                </a:solidFill>
              </a:uFill>
              <a:latin typeface="Arial"/>
            </a:endParaRPr>
          </a:p>
        </p:txBody>
      </p:sp>
      <p:sp>
        <p:nvSpPr>
          <p:cNvPr id="387" name="CustomShape 6"/>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Business Rules are in at the heart of every organization</a:t>
            </a:r>
            <a:endParaRPr b="0" lang="en-US" sz="1800" spc="-1" strike="noStrike">
              <a:solidFill>
                <a:srgbClr val="000000"/>
              </a:solidFill>
              <a:uFill>
                <a:solidFill>
                  <a:srgbClr val="ffffff"/>
                </a:solidFill>
              </a:uFill>
              <a:latin typeface="Arial"/>
            </a:endParaRPr>
          </a:p>
        </p:txBody>
      </p:sp>
      <p:pic>
        <p:nvPicPr>
          <p:cNvPr id="388" name="Shape 513" descr=""/>
          <p:cNvPicPr/>
          <p:nvPr/>
        </p:nvPicPr>
        <p:blipFill>
          <a:blip r:embed="rId4"/>
          <a:stretch/>
        </p:blipFill>
        <p:spPr>
          <a:xfrm>
            <a:off x="1389240" y="1656000"/>
            <a:ext cx="1135080" cy="1135080"/>
          </a:xfrm>
          <a:prstGeom prst="rect">
            <a:avLst/>
          </a:prstGeom>
          <a:ln>
            <a:noFill/>
          </a:ln>
        </p:spPr>
      </p:pic>
      <p:pic>
        <p:nvPicPr>
          <p:cNvPr id="389" name="Shape 514" descr=""/>
          <p:cNvPicPr/>
          <p:nvPr/>
        </p:nvPicPr>
        <p:blipFill>
          <a:blip r:embed="rId5"/>
          <a:stretch/>
        </p:blipFill>
        <p:spPr>
          <a:xfrm>
            <a:off x="6619320" y="1656000"/>
            <a:ext cx="1135080" cy="1135080"/>
          </a:xfrm>
          <a:prstGeom prst="rect">
            <a:avLst/>
          </a:prstGeom>
          <a:ln>
            <a:noFill/>
          </a:ln>
        </p:spPr>
      </p:pic>
      <p:pic>
        <p:nvPicPr>
          <p:cNvPr id="390" name="Shape 515" descr=""/>
          <p:cNvPicPr/>
          <p:nvPr/>
        </p:nvPicPr>
        <p:blipFill>
          <a:blip r:embed="rId6"/>
          <a:stretch/>
        </p:blipFill>
        <p:spPr>
          <a:xfrm>
            <a:off x="4004280" y="1656000"/>
            <a:ext cx="1135080" cy="1135080"/>
          </a:xfrm>
          <a:prstGeom prst="rect">
            <a:avLst/>
          </a:prstGeom>
          <a:ln>
            <a:noFill/>
          </a:ln>
        </p:spPr>
      </p:pic>
      <p:sp>
        <p:nvSpPr>
          <p:cNvPr id="391" name="TextShape 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103320" y="4734000"/>
            <a:ext cx="360360" cy="393120"/>
          </a:xfrm>
          <a:prstGeom prst="rect">
            <a:avLst/>
          </a:prstGeom>
          <a:noFill/>
          <a:ln>
            <a:noFill/>
          </a:ln>
        </p:spPr>
        <p:txBody>
          <a:bodyPr tIns="91440" bIns="91440" anchor="ctr"/>
          <a:p>
            <a:pPr>
              <a:lnSpc>
                <a:spcPct val="100000"/>
              </a:lnSpc>
            </a:pPr>
            <a:fld id="{BC79BEFA-BCF4-4210-8C9D-639C3C5F64A7}"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393" name="Shape 522" descr=""/>
          <p:cNvPicPr/>
          <p:nvPr/>
        </p:nvPicPr>
        <p:blipFill>
          <a:blip r:embed="rId1"/>
          <a:stretch/>
        </p:blipFill>
        <p:spPr>
          <a:xfrm>
            <a:off x="1130760" y="2488320"/>
            <a:ext cx="888120" cy="888120"/>
          </a:xfrm>
          <a:prstGeom prst="rect">
            <a:avLst/>
          </a:prstGeom>
          <a:ln>
            <a:noFill/>
          </a:ln>
        </p:spPr>
      </p:pic>
      <p:pic>
        <p:nvPicPr>
          <p:cNvPr id="394" name="Shape 523" descr=""/>
          <p:cNvPicPr/>
          <p:nvPr/>
        </p:nvPicPr>
        <p:blipFill>
          <a:blip r:embed="rId2"/>
          <a:stretch/>
        </p:blipFill>
        <p:spPr>
          <a:xfrm>
            <a:off x="1130760" y="1429200"/>
            <a:ext cx="888120" cy="888120"/>
          </a:xfrm>
          <a:prstGeom prst="rect">
            <a:avLst/>
          </a:prstGeom>
          <a:ln>
            <a:noFill/>
          </a:ln>
        </p:spPr>
      </p:pic>
      <p:pic>
        <p:nvPicPr>
          <p:cNvPr id="395" name="Shape 524" descr=""/>
          <p:cNvPicPr/>
          <p:nvPr/>
        </p:nvPicPr>
        <p:blipFill>
          <a:blip r:embed="rId3"/>
          <a:stretch/>
        </p:blipFill>
        <p:spPr>
          <a:xfrm>
            <a:off x="1130760" y="3547080"/>
            <a:ext cx="888120" cy="888120"/>
          </a:xfrm>
          <a:prstGeom prst="rect">
            <a:avLst/>
          </a:prstGeom>
          <a:ln>
            <a:noFill/>
          </a:ln>
        </p:spPr>
      </p:pic>
      <p:sp>
        <p:nvSpPr>
          <p:cNvPr id="396" name="CustomShape 2"/>
          <p:cNvSpPr/>
          <p:nvPr/>
        </p:nvSpPr>
        <p:spPr>
          <a:xfrm>
            <a:off x="2108880" y="1654560"/>
            <a:ext cx="6208560" cy="328320"/>
          </a:xfrm>
          <a:prstGeom prst="rect">
            <a:avLst/>
          </a:prstGeom>
          <a:noFill/>
          <a:ln>
            <a:noFill/>
          </a:ln>
        </p:spPr>
        <p:style>
          <a:lnRef idx="0"/>
          <a:fillRef idx="0"/>
          <a:effectRef idx="0"/>
          <a:fontRef idx="minor"/>
        </p:style>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Changing Policies and Rules</a:t>
            </a:r>
            <a:endParaRPr b="0" lang="en-US" sz="1800" spc="-1" strike="noStrike">
              <a:solidFill>
                <a:srgbClr val="000000"/>
              </a:solidFill>
              <a:uFill>
                <a:solidFill>
                  <a:srgbClr val="ffffff"/>
                </a:solidFill>
              </a:uFill>
              <a:latin typeface="Arial"/>
            </a:endParaRPr>
          </a:p>
        </p:txBody>
      </p:sp>
      <p:sp>
        <p:nvSpPr>
          <p:cNvPr id="397" name="CustomShape 3"/>
          <p:cNvSpPr/>
          <p:nvPr/>
        </p:nvSpPr>
        <p:spPr>
          <a:xfrm>
            <a:off x="2108880" y="1866240"/>
            <a:ext cx="6208560" cy="25272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000000"/>
                </a:solidFill>
                <a:uFill>
                  <a:solidFill>
                    <a:srgbClr val="ffffff"/>
                  </a:solidFill>
                </a:uFill>
                <a:latin typeface="Proxima Nova"/>
                <a:ea typeface="Proxima Nova"/>
              </a:rPr>
              <a:t>Developers reported that implementing updates and changes to application logic and business rules were the most difficult tasks for maintaining existing business applications.</a:t>
            </a:r>
            <a:endParaRPr b="0" lang="en-US" sz="1800" spc="-1" strike="noStrike">
              <a:solidFill>
                <a:srgbClr val="000000"/>
              </a:solidFill>
              <a:uFill>
                <a:solidFill>
                  <a:srgbClr val="ffffff"/>
                </a:solidFill>
              </a:uFill>
              <a:latin typeface="Arial"/>
            </a:endParaRPr>
          </a:p>
          <a:p>
            <a:pPr>
              <a:lnSpc>
                <a:spcPct val="100000"/>
              </a:lnSpc>
            </a:pPr>
            <a:r>
              <a:rPr b="0" lang="en-US" sz="1100" spc="-1" strike="noStrike">
                <a:solidFill>
                  <a:srgbClr val="000000"/>
                </a:solidFill>
                <a:uFill>
                  <a:solidFill>
                    <a:srgbClr val="ffffff"/>
                  </a:solidFill>
                </a:uFill>
                <a:latin typeface="Proxima Nova"/>
                <a:ea typeface="Proxima Nova"/>
              </a:rPr>
              <a:t>FORRESTER RESEARCH 2014</a:t>
            </a:r>
            <a:endParaRPr b="0" lang="en-US" sz="1800" spc="-1" strike="noStrike">
              <a:solidFill>
                <a:srgbClr val="000000"/>
              </a:solidFill>
              <a:uFill>
                <a:solidFill>
                  <a:srgbClr val="ffffff"/>
                </a:solidFill>
              </a:uFill>
              <a:latin typeface="Arial"/>
            </a:endParaRPr>
          </a:p>
        </p:txBody>
      </p:sp>
      <p:sp>
        <p:nvSpPr>
          <p:cNvPr id="398" name="CustomShape 4"/>
          <p:cNvSpPr/>
          <p:nvPr/>
        </p:nvSpPr>
        <p:spPr>
          <a:xfrm>
            <a:off x="2108880" y="2670480"/>
            <a:ext cx="6208560" cy="328320"/>
          </a:xfrm>
          <a:prstGeom prst="rect">
            <a:avLst/>
          </a:prstGeom>
          <a:noFill/>
          <a:ln>
            <a:noFill/>
          </a:ln>
        </p:spPr>
        <p:style>
          <a:lnRef idx="0"/>
          <a:fillRef idx="0"/>
          <a:effectRef idx="0"/>
          <a:fontRef idx="minor"/>
        </p:style>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Increasing Events from various sources</a:t>
            </a:r>
            <a:endParaRPr b="0" lang="en-US" sz="1800" spc="-1" strike="noStrike">
              <a:solidFill>
                <a:srgbClr val="000000"/>
              </a:solidFill>
              <a:uFill>
                <a:solidFill>
                  <a:srgbClr val="ffffff"/>
                </a:solidFill>
              </a:uFill>
              <a:latin typeface="Arial"/>
            </a:endParaRPr>
          </a:p>
        </p:txBody>
      </p:sp>
      <p:sp>
        <p:nvSpPr>
          <p:cNvPr id="399" name="CustomShape 5"/>
          <p:cNvSpPr/>
          <p:nvPr/>
        </p:nvSpPr>
        <p:spPr>
          <a:xfrm>
            <a:off x="2108880" y="2882160"/>
            <a:ext cx="6208560" cy="25272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000000"/>
                </a:solidFill>
                <a:uFill>
                  <a:solidFill>
                    <a:srgbClr val="ffffff"/>
                  </a:solidFill>
                </a:uFill>
                <a:latin typeface="Proxima Nova"/>
                <a:ea typeface="Proxima Nova"/>
              </a:rPr>
              <a:t>In business today, enterprises use CEP as core technology to describe and monitor complex patterns, identifying when they take the functional equivalent of a wrong turn. </a:t>
            </a:r>
            <a:endParaRPr b="0" lang="en-US" sz="1800" spc="-1" strike="noStrike">
              <a:solidFill>
                <a:srgbClr val="000000"/>
              </a:solidFill>
              <a:uFill>
                <a:solidFill>
                  <a:srgbClr val="ffffff"/>
                </a:solidFill>
              </a:uFill>
              <a:latin typeface="Arial"/>
            </a:endParaRPr>
          </a:p>
          <a:p>
            <a:pPr>
              <a:lnSpc>
                <a:spcPct val="100000"/>
              </a:lnSpc>
            </a:pPr>
            <a:r>
              <a:rPr b="0" lang="en-US" sz="1100" spc="-1" strike="noStrike">
                <a:solidFill>
                  <a:srgbClr val="000000"/>
                </a:solidFill>
                <a:uFill>
                  <a:solidFill>
                    <a:srgbClr val="ffffff"/>
                  </a:solidFill>
                </a:uFill>
                <a:latin typeface="Proxima Nova"/>
                <a:ea typeface="Proxima Nova"/>
              </a:rPr>
              <a:t>IDC</a:t>
            </a:r>
            <a:endParaRPr b="0" lang="en-US" sz="1800" spc="-1" strike="noStrike">
              <a:solidFill>
                <a:srgbClr val="000000"/>
              </a:solidFill>
              <a:uFill>
                <a:solidFill>
                  <a:srgbClr val="ffffff"/>
                </a:solidFill>
              </a:uFill>
              <a:latin typeface="Arial"/>
            </a:endParaRPr>
          </a:p>
        </p:txBody>
      </p:sp>
      <p:sp>
        <p:nvSpPr>
          <p:cNvPr id="400" name="CustomShape 6"/>
          <p:cNvSpPr/>
          <p:nvPr/>
        </p:nvSpPr>
        <p:spPr>
          <a:xfrm>
            <a:off x="2108880" y="3727440"/>
            <a:ext cx="6208560" cy="328320"/>
          </a:xfrm>
          <a:prstGeom prst="rect">
            <a:avLst/>
          </a:prstGeom>
          <a:noFill/>
          <a:ln>
            <a:noFill/>
          </a:ln>
        </p:spPr>
        <p:style>
          <a:lnRef idx="0"/>
          <a:fillRef idx="0"/>
          <a:effectRef idx="0"/>
          <a:fontRef idx="minor"/>
        </p:style>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Processes</a:t>
            </a:r>
            <a:endParaRPr b="0" lang="en-US" sz="1800" spc="-1" strike="noStrike">
              <a:solidFill>
                <a:srgbClr val="000000"/>
              </a:solidFill>
              <a:uFill>
                <a:solidFill>
                  <a:srgbClr val="ffffff"/>
                </a:solidFill>
              </a:uFill>
              <a:latin typeface="Arial"/>
            </a:endParaRPr>
          </a:p>
        </p:txBody>
      </p:sp>
      <p:sp>
        <p:nvSpPr>
          <p:cNvPr id="401" name="CustomShape 7"/>
          <p:cNvSpPr/>
          <p:nvPr/>
        </p:nvSpPr>
        <p:spPr>
          <a:xfrm>
            <a:off x="2108880" y="3939120"/>
            <a:ext cx="6208560" cy="25272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000000"/>
                </a:solidFill>
                <a:uFill>
                  <a:solidFill>
                    <a:srgbClr val="ffffff"/>
                  </a:solidFill>
                </a:uFill>
                <a:latin typeface="Proxima Nova"/>
                <a:ea typeface="Proxima Nova"/>
              </a:rPr>
              <a:t>To succeed, CIOs and their business partners will need to innovate — figuring out how they can change products, processes, go-to market strategies, and their organizational structures — to meet the changing needs of their customers in a rapidly evolving marketplace.</a:t>
            </a:r>
            <a:endParaRPr b="0" lang="en-US" sz="1800" spc="-1" strike="noStrike">
              <a:solidFill>
                <a:srgbClr val="000000"/>
              </a:solidFill>
              <a:uFill>
                <a:solidFill>
                  <a:srgbClr val="ffffff"/>
                </a:solidFill>
              </a:uFill>
              <a:latin typeface="Arial"/>
            </a:endParaRPr>
          </a:p>
          <a:p>
            <a:pPr>
              <a:lnSpc>
                <a:spcPct val="100000"/>
              </a:lnSpc>
            </a:pPr>
            <a:r>
              <a:rPr b="0" lang="en-US" sz="1100" spc="-1" strike="noStrike">
                <a:solidFill>
                  <a:srgbClr val="000000"/>
                </a:solidFill>
                <a:uFill>
                  <a:solidFill>
                    <a:srgbClr val="ffffff"/>
                  </a:solidFill>
                </a:uFill>
                <a:latin typeface="Proxima Nova"/>
                <a:ea typeface="Proxima Nova"/>
              </a:rPr>
              <a:t>FORRESTER RESEARCH 2014</a:t>
            </a:r>
            <a:endParaRPr b="0" lang="en-US" sz="1800" spc="-1" strike="noStrike">
              <a:solidFill>
                <a:srgbClr val="000000"/>
              </a:solidFill>
              <a:uFill>
                <a:solidFill>
                  <a:srgbClr val="ffffff"/>
                </a:solidFill>
              </a:uFill>
              <a:latin typeface="Arial"/>
            </a:endParaRPr>
          </a:p>
        </p:txBody>
      </p:sp>
      <p:sp>
        <p:nvSpPr>
          <p:cNvPr id="402" name="CustomShape 8"/>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Challenges to address</a:t>
            </a:r>
            <a:endParaRPr b="0" lang="en-US" sz="1800" spc="-1" strike="noStrike">
              <a:solidFill>
                <a:srgbClr val="000000"/>
              </a:solidFill>
              <a:uFill>
                <a:solidFill>
                  <a:srgbClr val="ffffff"/>
                </a:solidFill>
              </a:uFill>
              <a:latin typeface="Arial"/>
            </a:endParaRPr>
          </a:p>
        </p:txBody>
      </p:sp>
      <p:sp>
        <p:nvSpPr>
          <p:cNvPr id="403" name="CustomShape 9"/>
          <p:cNvSpPr/>
          <p:nvPr/>
        </p:nvSpPr>
        <p:spPr>
          <a:xfrm>
            <a:off x="826560" y="929880"/>
            <a:ext cx="7557840" cy="328320"/>
          </a:xfrm>
          <a:prstGeom prst="rect">
            <a:avLst/>
          </a:prstGeom>
          <a:noFill/>
          <a:ln>
            <a:noFill/>
          </a:ln>
        </p:spPr>
        <p:style>
          <a:lnRef idx="0"/>
          <a:fillRef idx="0"/>
          <a:effectRef idx="0"/>
          <a:fontRef idx="minor"/>
        </p:style>
      </p:sp>
      <p:pic>
        <p:nvPicPr>
          <p:cNvPr id="404" name="Shape 533" descr=""/>
          <p:cNvPicPr/>
          <p:nvPr/>
        </p:nvPicPr>
        <p:blipFill>
          <a:blip r:embed="rId4"/>
          <a:stretch/>
        </p:blipFill>
        <p:spPr>
          <a:xfrm>
            <a:off x="1130760" y="1429200"/>
            <a:ext cx="888120" cy="888120"/>
          </a:xfrm>
          <a:prstGeom prst="rect">
            <a:avLst/>
          </a:prstGeom>
          <a:ln>
            <a:noFill/>
          </a:ln>
        </p:spPr>
      </p:pic>
      <p:pic>
        <p:nvPicPr>
          <p:cNvPr id="405" name="Shape 534" descr=""/>
          <p:cNvPicPr/>
          <p:nvPr/>
        </p:nvPicPr>
        <p:blipFill>
          <a:blip r:embed="rId5"/>
          <a:stretch/>
        </p:blipFill>
        <p:spPr>
          <a:xfrm>
            <a:off x="1130760" y="2488320"/>
            <a:ext cx="888120" cy="888120"/>
          </a:xfrm>
          <a:prstGeom prst="rect">
            <a:avLst/>
          </a:prstGeom>
          <a:ln>
            <a:noFill/>
          </a:ln>
        </p:spPr>
      </p:pic>
      <p:pic>
        <p:nvPicPr>
          <p:cNvPr id="406" name="Shape 535" descr=""/>
          <p:cNvPicPr/>
          <p:nvPr/>
        </p:nvPicPr>
        <p:blipFill>
          <a:blip r:embed="rId6"/>
          <a:stretch/>
        </p:blipFill>
        <p:spPr>
          <a:xfrm>
            <a:off x="1130760" y="3547080"/>
            <a:ext cx="888120" cy="888120"/>
          </a:xfrm>
          <a:prstGeom prst="rect">
            <a:avLst/>
          </a:prstGeom>
          <a:ln>
            <a:noFill/>
          </a:ln>
        </p:spPr>
      </p:pic>
      <p:sp>
        <p:nvSpPr>
          <p:cNvPr id="407" name="TextShape 1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103320" y="4734000"/>
            <a:ext cx="360360" cy="393120"/>
          </a:xfrm>
          <a:prstGeom prst="rect">
            <a:avLst/>
          </a:prstGeom>
          <a:noFill/>
          <a:ln>
            <a:noFill/>
          </a:ln>
        </p:spPr>
        <p:txBody>
          <a:bodyPr tIns="91440" bIns="91440" anchor="ctr"/>
          <a:p>
            <a:pPr>
              <a:lnSpc>
                <a:spcPct val="100000"/>
              </a:lnSpc>
            </a:pPr>
            <a:fld id="{F3965A62-5FDA-49E6-9587-447F68155A89}"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09"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Why do we use rules?</a:t>
            </a:r>
            <a:endParaRPr b="0" lang="en-US" sz="1800" spc="-1" strike="noStrike">
              <a:solidFill>
                <a:srgbClr val="000000"/>
              </a:solidFill>
              <a:uFill>
                <a:solidFill>
                  <a:srgbClr val="ffffff"/>
                </a:solidFill>
              </a:uFill>
              <a:latin typeface="Arial"/>
            </a:endParaRPr>
          </a:p>
        </p:txBody>
      </p:sp>
      <p:sp>
        <p:nvSpPr>
          <p:cNvPr id="410"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Complexity justified by projects which</a:t>
            </a:r>
            <a:endParaRPr b="0" lang="en-US" sz="1800" spc="-1" strike="noStrike">
              <a:solidFill>
                <a:srgbClr val="000000"/>
              </a:solidFill>
              <a:uFill>
                <a:solidFill>
                  <a:srgbClr val="ffffff"/>
                </a:solidFill>
              </a:uFill>
              <a:latin typeface="Arial"/>
            </a:endParaRPr>
          </a:p>
        </p:txBody>
      </p:sp>
      <p:sp>
        <p:nvSpPr>
          <p:cNvPr id="411" name="CustomShape 4"/>
          <p:cNvSpPr/>
          <p:nvPr/>
        </p:nvSpPr>
        <p:spPr>
          <a:xfrm>
            <a:off x="1177920" y="1654560"/>
            <a:ext cx="7664760" cy="1565280"/>
          </a:xfrm>
          <a:prstGeom prst="rect">
            <a:avLst/>
          </a:prstGeom>
          <a:noFill/>
          <a:ln>
            <a:noFill/>
          </a:ln>
        </p:spPr>
        <p:style>
          <a:lnRef idx="0"/>
          <a:fillRef idx="0"/>
          <a:effectRef idx="0"/>
          <a:fontRef idx="minor"/>
        </p:style>
        <p:txBody>
          <a:bodyPr tIns="91440" bIns="91440" anchor="b"/>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They're independent</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They can be easily updated</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Each rule controls minimal amount of information needed</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They allow more people of different backgrounds to collaborate</a:t>
            </a:r>
            <a:endParaRPr b="0" lang="en-US" sz="1800" spc="-1" strike="noStrike">
              <a:solidFill>
                <a:srgbClr val="000000"/>
              </a:solidFill>
              <a:uFill>
                <a:solidFill>
                  <a:srgbClr val="ffffff"/>
                </a:solidFill>
              </a:uFill>
              <a:latin typeface="Arial"/>
            </a:endParaRPr>
          </a:p>
        </p:txBody>
      </p:sp>
      <p:sp>
        <p:nvSpPr>
          <p:cNvPr id="412"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Shape 1"/>
          <p:cNvSpPr txBox="1"/>
          <p:nvPr/>
        </p:nvSpPr>
        <p:spPr>
          <a:xfrm>
            <a:off x="103320" y="4734000"/>
            <a:ext cx="360360" cy="393120"/>
          </a:xfrm>
          <a:prstGeom prst="rect">
            <a:avLst/>
          </a:prstGeom>
          <a:noFill/>
          <a:ln>
            <a:noFill/>
          </a:ln>
        </p:spPr>
        <p:txBody>
          <a:bodyPr tIns="91440" bIns="91440" anchor="ctr"/>
          <a:p>
            <a:pPr>
              <a:lnSpc>
                <a:spcPct val="100000"/>
              </a:lnSpc>
            </a:pPr>
            <a:fld id="{E383CB83-9D4C-450C-B897-73EF002FB5CD}"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14"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When should we use rules</a:t>
            </a:r>
            <a:endParaRPr b="0" lang="en-US" sz="1800" spc="-1" strike="noStrike">
              <a:solidFill>
                <a:srgbClr val="000000"/>
              </a:solidFill>
              <a:uFill>
                <a:solidFill>
                  <a:srgbClr val="ffffff"/>
                </a:solidFill>
              </a:uFill>
              <a:latin typeface="Arial"/>
            </a:endParaRPr>
          </a:p>
        </p:txBody>
      </p:sp>
      <p:sp>
        <p:nvSpPr>
          <p:cNvPr id="415"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Complexity justified by projects which</a:t>
            </a:r>
            <a:endParaRPr b="0" lang="en-US" sz="1800" spc="-1" strike="noStrike">
              <a:solidFill>
                <a:srgbClr val="000000"/>
              </a:solidFill>
              <a:uFill>
                <a:solidFill>
                  <a:srgbClr val="ffffff"/>
                </a:solidFill>
              </a:uFill>
              <a:latin typeface="Arial"/>
            </a:endParaRPr>
          </a:p>
        </p:txBody>
      </p:sp>
      <p:sp>
        <p:nvSpPr>
          <p:cNvPr id="416" name="CustomShape 4"/>
          <p:cNvSpPr/>
          <p:nvPr/>
        </p:nvSpPr>
        <p:spPr>
          <a:xfrm>
            <a:off x="1177920" y="1654560"/>
            <a:ext cx="7664760" cy="1565280"/>
          </a:xfrm>
          <a:prstGeom prst="rect">
            <a:avLst/>
          </a:prstGeom>
          <a:noFill/>
          <a:ln>
            <a:noFill/>
          </a:ln>
        </p:spPr>
        <p:style>
          <a:lnRef idx="0"/>
          <a:fillRef idx="0"/>
          <a:effectRef idx="0"/>
          <a:fontRef idx="minor"/>
        </p:style>
        <p:txBody>
          <a:bodyPr tIns="91440" bIns="91440" anchor="b"/>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Define a very complex scenario that is difficult to fully define even for business experts</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Do not have a known or well-defined algorithmic solution</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Have volatile requirements and need to be updated very often</a:t>
            </a:r>
            <a:endParaRPr b="0" lang="en-US" sz="1800" spc="-1" strike="noStrike">
              <a:solidFill>
                <a:srgbClr val="000000"/>
              </a:solidFill>
              <a:uFill>
                <a:solidFill>
                  <a:srgbClr val="ffffff"/>
                </a:solidFill>
              </a:uFill>
              <a:latin typeface="Arial"/>
            </a:endParaRPr>
          </a:p>
          <a:p>
            <a:pPr marL="457200" indent="-228240" algn="just">
              <a:lnSpc>
                <a:spcPct val="15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Need to make decisions fast, usually based on partial amounts of data correlating and aggregating events</a:t>
            </a:r>
            <a:endParaRPr b="0" lang="en-US" sz="1800" spc="-1" strike="noStrike">
              <a:solidFill>
                <a:srgbClr val="000000"/>
              </a:solidFill>
              <a:uFill>
                <a:solidFill>
                  <a:srgbClr val="ffffff"/>
                </a:solidFill>
              </a:uFill>
              <a:latin typeface="Arial"/>
            </a:endParaRPr>
          </a:p>
        </p:txBody>
      </p:sp>
      <p:sp>
        <p:nvSpPr>
          <p:cNvPr id="417"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Shape 1"/>
          <p:cNvSpPr txBox="1"/>
          <p:nvPr/>
        </p:nvSpPr>
        <p:spPr>
          <a:xfrm>
            <a:off x="103320" y="4734000"/>
            <a:ext cx="360360" cy="393120"/>
          </a:xfrm>
          <a:prstGeom prst="rect">
            <a:avLst/>
          </a:prstGeom>
          <a:noFill/>
          <a:ln>
            <a:noFill/>
          </a:ln>
        </p:spPr>
        <p:txBody>
          <a:bodyPr tIns="91440" bIns="91440" anchor="ctr"/>
          <a:p>
            <a:pPr>
              <a:lnSpc>
                <a:spcPct val="100000"/>
              </a:lnSpc>
            </a:pPr>
            <a:fld id="{43A110C8-8167-475F-8A37-DF5C7B9CA59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19"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BRMS Suite Value across industries</a:t>
            </a:r>
            <a:endParaRPr b="0" lang="en-US" sz="1800" spc="-1" strike="noStrike">
              <a:solidFill>
                <a:srgbClr val="000000"/>
              </a:solidFill>
              <a:uFill>
                <a:solidFill>
                  <a:srgbClr val="ffffff"/>
                </a:solidFill>
              </a:uFill>
              <a:latin typeface="Arial"/>
            </a:endParaRPr>
          </a:p>
        </p:txBody>
      </p:sp>
      <p:sp>
        <p:nvSpPr>
          <p:cNvPr id="420"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421" name="CustomShape 4"/>
          <p:cNvSpPr/>
          <p:nvPr/>
        </p:nvSpPr>
        <p:spPr>
          <a:xfrm>
            <a:off x="5562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22" name="CustomShape 5"/>
          <p:cNvSpPr/>
          <p:nvPr/>
        </p:nvSpPr>
        <p:spPr>
          <a:xfrm>
            <a:off x="5562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Banking</a:t>
            </a:r>
            <a:endParaRPr b="0" lang="en-US" sz="1800" spc="-1" strike="noStrike">
              <a:solidFill>
                <a:srgbClr val="000000"/>
              </a:solidFill>
              <a:uFill>
                <a:solidFill>
                  <a:srgbClr val="ffffff"/>
                </a:solidFill>
              </a:uFill>
              <a:latin typeface="Arial"/>
            </a:endParaRPr>
          </a:p>
        </p:txBody>
      </p:sp>
      <p:sp>
        <p:nvSpPr>
          <p:cNvPr id="423" name="CustomShape 6"/>
          <p:cNvSpPr/>
          <p:nvPr/>
        </p:nvSpPr>
        <p:spPr>
          <a:xfrm>
            <a:off x="59472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Loan Organisation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Credit Decisioning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Sales Advisory</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Payments</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Accounting</a:t>
            </a:r>
            <a:endParaRPr b="0" lang="en-US" sz="1800" spc="-1" strike="noStrike">
              <a:solidFill>
                <a:srgbClr val="000000"/>
              </a:solidFill>
              <a:uFill>
                <a:solidFill>
                  <a:srgbClr val="ffffff"/>
                </a:solidFill>
              </a:uFill>
              <a:latin typeface="Arial"/>
            </a:endParaRPr>
          </a:p>
        </p:txBody>
      </p:sp>
      <p:sp>
        <p:nvSpPr>
          <p:cNvPr id="424" name="CustomShape 7"/>
          <p:cNvSpPr/>
          <p:nvPr/>
        </p:nvSpPr>
        <p:spPr>
          <a:xfrm>
            <a:off x="26406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25" name="CustomShape 8"/>
          <p:cNvSpPr/>
          <p:nvPr/>
        </p:nvSpPr>
        <p:spPr>
          <a:xfrm>
            <a:off x="26406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Insurance</a:t>
            </a:r>
            <a:endParaRPr b="0" lang="en-US" sz="1800" spc="-1" strike="noStrike">
              <a:solidFill>
                <a:srgbClr val="000000"/>
              </a:solidFill>
              <a:uFill>
                <a:solidFill>
                  <a:srgbClr val="ffffff"/>
                </a:solidFill>
              </a:uFill>
              <a:latin typeface="Arial"/>
            </a:endParaRPr>
          </a:p>
        </p:txBody>
      </p:sp>
      <p:sp>
        <p:nvSpPr>
          <p:cNvPr id="426" name="CustomShape 9"/>
          <p:cNvSpPr/>
          <p:nvPr/>
        </p:nvSpPr>
        <p:spPr>
          <a:xfrm>
            <a:off x="26787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Claims Processing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Underwriting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Quoting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Rating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Commissioning</a:t>
            </a:r>
            <a:endParaRPr b="0" lang="en-US" sz="1800" spc="-1" strike="noStrike">
              <a:solidFill>
                <a:srgbClr val="000000"/>
              </a:solidFill>
              <a:uFill>
                <a:solidFill>
                  <a:srgbClr val="ffffff"/>
                </a:solidFill>
              </a:uFill>
              <a:latin typeface="Arial"/>
            </a:endParaRPr>
          </a:p>
        </p:txBody>
      </p:sp>
      <p:sp>
        <p:nvSpPr>
          <p:cNvPr id="427" name="CustomShape 10"/>
          <p:cNvSpPr/>
          <p:nvPr/>
        </p:nvSpPr>
        <p:spPr>
          <a:xfrm>
            <a:off x="47250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28" name="CustomShape 11"/>
          <p:cNvSpPr/>
          <p:nvPr/>
        </p:nvSpPr>
        <p:spPr>
          <a:xfrm>
            <a:off x="47250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Capital Markets</a:t>
            </a:r>
            <a:endParaRPr b="0" lang="en-US" sz="1800" spc="-1" strike="noStrike">
              <a:solidFill>
                <a:srgbClr val="000000"/>
              </a:solidFill>
              <a:uFill>
                <a:solidFill>
                  <a:srgbClr val="ffffff"/>
                </a:solidFill>
              </a:uFill>
              <a:latin typeface="Arial"/>
            </a:endParaRPr>
          </a:p>
        </p:txBody>
      </p:sp>
      <p:sp>
        <p:nvSpPr>
          <p:cNvPr id="429" name="CustomShape 12"/>
          <p:cNvSpPr/>
          <p:nvPr/>
        </p:nvSpPr>
        <p:spPr>
          <a:xfrm>
            <a:off x="47631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Automated Trading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Trade Order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Accounting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Compliance KYC/AML</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On Boarding</a:t>
            </a:r>
            <a:endParaRPr b="0" lang="en-US" sz="1800" spc="-1" strike="noStrike">
              <a:solidFill>
                <a:srgbClr val="000000"/>
              </a:solidFill>
              <a:uFill>
                <a:solidFill>
                  <a:srgbClr val="ffffff"/>
                </a:solidFill>
              </a:uFill>
              <a:latin typeface="Arial"/>
            </a:endParaRPr>
          </a:p>
        </p:txBody>
      </p:sp>
      <p:sp>
        <p:nvSpPr>
          <p:cNvPr id="430" name="CustomShape 13"/>
          <p:cNvSpPr/>
          <p:nvPr/>
        </p:nvSpPr>
        <p:spPr>
          <a:xfrm>
            <a:off x="680904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31" name="CustomShape 14"/>
          <p:cNvSpPr/>
          <p:nvPr/>
        </p:nvSpPr>
        <p:spPr>
          <a:xfrm>
            <a:off x="680904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Public Sector</a:t>
            </a:r>
            <a:endParaRPr b="0" lang="en-US" sz="1800" spc="-1" strike="noStrike">
              <a:solidFill>
                <a:srgbClr val="000000"/>
              </a:solidFill>
              <a:uFill>
                <a:solidFill>
                  <a:srgbClr val="ffffff"/>
                </a:solidFill>
              </a:uFill>
              <a:latin typeface="Arial"/>
            </a:endParaRPr>
          </a:p>
        </p:txBody>
      </p:sp>
      <p:sp>
        <p:nvSpPr>
          <p:cNvPr id="432" name="CustomShape 15"/>
          <p:cNvSpPr/>
          <p:nvPr/>
        </p:nvSpPr>
        <p:spPr>
          <a:xfrm>
            <a:off x="68475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Claims Processing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Entitlement Calc.</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Benefit Calc.</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Fraud Detection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Screening</a:t>
            </a:r>
            <a:endParaRPr b="0" lang="en-US" sz="1800" spc="-1" strike="noStrike">
              <a:solidFill>
                <a:srgbClr val="000000"/>
              </a:solidFill>
              <a:uFill>
                <a:solidFill>
                  <a:srgbClr val="ffffff"/>
                </a:solidFill>
              </a:uFill>
              <a:latin typeface="Arial"/>
            </a:endParaRPr>
          </a:p>
        </p:txBody>
      </p:sp>
      <p:sp>
        <p:nvSpPr>
          <p:cNvPr id="433" name="CustomShape 16"/>
          <p:cNvSpPr/>
          <p:nvPr/>
        </p:nvSpPr>
        <p:spPr>
          <a:xfrm>
            <a:off x="5562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34" name="CustomShape 17"/>
          <p:cNvSpPr/>
          <p:nvPr/>
        </p:nvSpPr>
        <p:spPr>
          <a:xfrm>
            <a:off x="5562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Telecom</a:t>
            </a:r>
            <a:endParaRPr b="0" lang="en-US" sz="1800" spc="-1" strike="noStrike">
              <a:solidFill>
                <a:srgbClr val="000000"/>
              </a:solidFill>
              <a:uFill>
                <a:solidFill>
                  <a:srgbClr val="ffffff"/>
                </a:solidFill>
              </a:uFill>
              <a:latin typeface="Arial"/>
            </a:endParaRPr>
          </a:p>
        </p:txBody>
      </p:sp>
      <p:sp>
        <p:nvSpPr>
          <p:cNvPr id="435" name="CustomShape 18"/>
          <p:cNvSpPr/>
          <p:nvPr/>
        </p:nvSpPr>
        <p:spPr>
          <a:xfrm>
            <a:off x="594720" y="338076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Offer Configuration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Order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Fraud Detection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Loyalty Programs</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Network Monitoring</a:t>
            </a:r>
            <a:endParaRPr b="0" lang="en-US" sz="1800" spc="-1" strike="noStrike">
              <a:solidFill>
                <a:srgbClr val="000000"/>
              </a:solidFill>
              <a:uFill>
                <a:solidFill>
                  <a:srgbClr val="ffffff"/>
                </a:solidFill>
              </a:uFill>
              <a:latin typeface="Arial"/>
            </a:endParaRPr>
          </a:p>
        </p:txBody>
      </p:sp>
      <p:sp>
        <p:nvSpPr>
          <p:cNvPr id="436" name="CustomShape 19"/>
          <p:cNvSpPr/>
          <p:nvPr/>
        </p:nvSpPr>
        <p:spPr>
          <a:xfrm>
            <a:off x="26406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37" name="CustomShape 20"/>
          <p:cNvSpPr/>
          <p:nvPr/>
        </p:nvSpPr>
        <p:spPr>
          <a:xfrm>
            <a:off x="26406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Transportation</a:t>
            </a:r>
            <a:endParaRPr b="0" lang="en-US" sz="1800" spc="-1" strike="noStrike">
              <a:solidFill>
                <a:srgbClr val="000000"/>
              </a:solidFill>
              <a:uFill>
                <a:solidFill>
                  <a:srgbClr val="ffffff"/>
                </a:solidFill>
              </a:uFill>
              <a:latin typeface="Arial"/>
            </a:endParaRPr>
          </a:p>
        </p:txBody>
      </p:sp>
      <p:sp>
        <p:nvSpPr>
          <p:cNvPr id="438" name="CustomShape 21"/>
          <p:cNvSpPr/>
          <p:nvPr/>
        </p:nvSpPr>
        <p:spPr>
          <a:xfrm>
            <a:off x="2678760" y="338076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Promotions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Loyalty Programs</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Customer Service</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Billing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Contract Mgmt</a:t>
            </a:r>
            <a:endParaRPr b="0" lang="en-US" sz="1800" spc="-1" strike="noStrike">
              <a:solidFill>
                <a:srgbClr val="000000"/>
              </a:solidFill>
              <a:uFill>
                <a:solidFill>
                  <a:srgbClr val="ffffff"/>
                </a:solidFill>
              </a:uFill>
              <a:latin typeface="Arial"/>
            </a:endParaRPr>
          </a:p>
        </p:txBody>
      </p:sp>
      <p:sp>
        <p:nvSpPr>
          <p:cNvPr id="439" name="CustomShape 22"/>
          <p:cNvSpPr/>
          <p:nvPr/>
        </p:nvSpPr>
        <p:spPr>
          <a:xfrm>
            <a:off x="47250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40" name="CustomShape 23"/>
          <p:cNvSpPr/>
          <p:nvPr/>
        </p:nvSpPr>
        <p:spPr>
          <a:xfrm>
            <a:off x="47250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Retail</a:t>
            </a:r>
            <a:endParaRPr b="0" lang="en-US" sz="1800" spc="-1" strike="noStrike">
              <a:solidFill>
                <a:srgbClr val="000000"/>
              </a:solidFill>
              <a:uFill>
                <a:solidFill>
                  <a:srgbClr val="ffffff"/>
                </a:solidFill>
              </a:uFill>
              <a:latin typeface="Arial"/>
            </a:endParaRPr>
          </a:p>
        </p:txBody>
      </p:sp>
      <p:sp>
        <p:nvSpPr>
          <p:cNvPr id="441" name="CustomShape 24"/>
          <p:cNvSpPr/>
          <p:nvPr/>
        </p:nvSpPr>
        <p:spPr>
          <a:xfrm>
            <a:off x="4763160" y="338040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Recommendation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Campaign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Order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Pricing</a:t>
            </a:r>
            <a:endParaRPr b="0" lang="en-US" sz="1800" spc="-1" strike="noStrike">
              <a:solidFill>
                <a:srgbClr val="000000"/>
              </a:solidFill>
              <a:uFill>
                <a:solidFill>
                  <a:srgbClr val="ffffff"/>
                </a:solidFill>
              </a:uFill>
              <a:latin typeface="Arial"/>
            </a:endParaRPr>
          </a:p>
        </p:txBody>
      </p:sp>
      <p:sp>
        <p:nvSpPr>
          <p:cNvPr id="442" name="CustomShape 25"/>
          <p:cNvSpPr/>
          <p:nvPr/>
        </p:nvSpPr>
        <p:spPr>
          <a:xfrm>
            <a:off x="680904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43" name="CustomShape 26"/>
          <p:cNvSpPr/>
          <p:nvPr/>
        </p:nvSpPr>
        <p:spPr>
          <a:xfrm>
            <a:off x="680904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Manufacturing</a:t>
            </a:r>
            <a:endParaRPr b="0" lang="en-US" sz="1800" spc="-1" strike="noStrike">
              <a:solidFill>
                <a:srgbClr val="000000"/>
              </a:solidFill>
              <a:uFill>
                <a:solidFill>
                  <a:srgbClr val="ffffff"/>
                </a:solidFill>
              </a:uFill>
              <a:latin typeface="Arial"/>
            </a:endParaRPr>
          </a:p>
        </p:txBody>
      </p:sp>
      <p:sp>
        <p:nvSpPr>
          <p:cNvPr id="444" name="CustomShape 27"/>
          <p:cNvSpPr/>
          <p:nvPr/>
        </p:nvSpPr>
        <p:spPr>
          <a:xfrm>
            <a:off x="6847560" y="3380760"/>
            <a:ext cx="1701360" cy="106272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Order Mgmt</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Billing</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Contract Mgmt</a:t>
            </a:r>
            <a:endParaRPr b="0" lang="en-US" sz="1800" spc="-1" strike="noStrike">
              <a:solidFill>
                <a:srgbClr val="000000"/>
              </a:solidFill>
              <a:uFill>
                <a:solidFill>
                  <a:srgbClr val="ffffff"/>
                </a:solidFill>
              </a:uFill>
              <a:latin typeface="Arial"/>
            </a:endParaRPr>
          </a:p>
        </p:txBody>
      </p:sp>
      <p:sp>
        <p:nvSpPr>
          <p:cNvPr id="445" name="TextShape 28"/>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Introduction to JBoss BRMS</a:t>
            </a:r>
            <a:endParaRPr b="0" lang="en-US" sz="14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TextShape 1"/>
          <p:cNvSpPr txBox="1"/>
          <p:nvPr/>
        </p:nvSpPr>
        <p:spPr>
          <a:xfrm>
            <a:off x="103320" y="4734000"/>
            <a:ext cx="360360" cy="393120"/>
          </a:xfrm>
          <a:prstGeom prst="rect">
            <a:avLst/>
          </a:prstGeom>
          <a:noFill/>
          <a:ln>
            <a:noFill/>
          </a:ln>
        </p:spPr>
        <p:txBody>
          <a:bodyPr tIns="91440" bIns="91440" anchor="ctr"/>
          <a:p>
            <a:pPr>
              <a:lnSpc>
                <a:spcPct val="100000"/>
              </a:lnSpc>
            </a:pPr>
            <a:fld id="{50FC37F7-29E4-41D4-B77A-CA35CBC8F585}"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48" name="CustomShape 2"/>
          <p:cNvSpPr/>
          <p:nvPr/>
        </p:nvSpPr>
        <p:spPr>
          <a:xfrm>
            <a:off x="826560" y="115200"/>
            <a:ext cx="7490520" cy="5911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Red Hat JBoss Automation Products</a:t>
            </a:r>
            <a:endParaRPr b="0" lang="en-US" sz="1800" spc="-1" strike="noStrike">
              <a:solidFill>
                <a:srgbClr val="000000"/>
              </a:solidFill>
              <a:uFill>
                <a:solidFill>
                  <a:srgbClr val="ffffff"/>
                </a:solidFill>
              </a:uFill>
              <a:latin typeface="Arial"/>
            </a:endParaRPr>
          </a:p>
        </p:txBody>
      </p:sp>
      <p:sp>
        <p:nvSpPr>
          <p:cNvPr id="449" name="CustomShape 3"/>
          <p:cNvSpPr/>
          <p:nvPr/>
        </p:nvSpPr>
        <p:spPr>
          <a:xfrm>
            <a:off x="1788480" y="1375560"/>
            <a:ext cx="5572440" cy="2235600"/>
          </a:xfrm>
          <a:prstGeom prst="rect">
            <a:avLst/>
          </a:prstGeom>
          <a:noFill/>
          <a:ln w="19080">
            <a:solidFill>
              <a:srgbClr val="2c555d"/>
            </a:solidFill>
            <a:round/>
          </a:ln>
        </p:spPr>
        <p:style>
          <a:lnRef idx="0"/>
          <a:fillRef idx="0"/>
          <a:effectRef idx="0"/>
          <a:fontRef idx="minor"/>
        </p:style>
      </p:sp>
      <p:sp>
        <p:nvSpPr>
          <p:cNvPr id="450" name="CustomShape 4"/>
          <p:cNvSpPr/>
          <p:nvPr/>
        </p:nvSpPr>
        <p:spPr>
          <a:xfrm>
            <a:off x="3332520" y="1861200"/>
            <a:ext cx="3773880" cy="1572840"/>
          </a:xfrm>
          <a:prstGeom prst="rect">
            <a:avLst/>
          </a:prstGeom>
          <a:noFill/>
          <a:ln w="19080">
            <a:solidFill>
              <a:srgbClr val="2c555d"/>
            </a:solidFill>
            <a:round/>
          </a:ln>
        </p:spPr>
        <p:style>
          <a:lnRef idx="0"/>
          <a:fillRef idx="0"/>
          <a:effectRef idx="0"/>
          <a:fontRef idx="minor"/>
        </p:style>
      </p:sp>
      <p:pic>
        <p:nvPicPr>
          <p:cNvPr id="451" name="Shape 600" descr=""/>
          <p:cNvPicPr/>
          <p:nvPr/>
        </p:nvPicPr>
        <p:blipFill>
          <a:blip r:embed="rId1"/>
          <a:stretch/>
        </p:blipFill>
        <p:spPr>
          <a:xfrm>
            <a:off x="2058480" y="1979640"/>
            <a:ext cx="1140480" cy="1051560"/>
          </a:xfrm>
          <a:prstGeom prst="rect">
            <a:avLst/>
          </a:prstGeom>
          <a:ln>
            <a:noFill/>
          </a:ln>
        </p:spPr>
      </p:pic>
      <p:pic>
        <p:nvPicPr>
          <p:cNvPr id="452" name="Shape 601" descr=""/>
          <p:cNvPicPr/>
          <p:nvPr/>
        </p:nvPicPr>
        <p:blipFill>
          <a:blip r:embed="rId2"/>
          <a:stretch/>
        </p:blipFill>
        <p:spPr>
          <a:xfrm>
            <a:off x="3459960" y="1979640"/>
            <a:ext cx="1140480" cy="1051560"/>
          </a:xfrm>
          <a:prstGeom prst="rect">
            <a:avLst/>
          </a:prstGeom>
          <a:ln>
            <a:noFill/>
          </a:ln>
        </p:spPr>
      </p:pic>
      <p:pic>
        <p:nvPicPr>
          <p:cNvPr id="453" name="Shape 602" descr=""/>
          <p:cNvPicPr/>
          <p:nvPr/>
        </p:nvPicPr>
        <p:blipFill>
          <a:blip r:embed="rId3"/>
          <a:stretch/>
        </p:blipFill>
        <p:spPr>
          <a:xfrm>
            <a:off x="4649040" y="1979640"/>
            <a:ext cx="1140480" cy="1051560"/>
          </a:xfrm>
          <a:prstGeom prst="rect">
            <a:avLst/>
          </a:prstGeom>
          <a:ln>
            <a:noFill/>
          </a:ln>
        </p:spPr>
      </p:pic>
      <p:pic>
        <p:nvPicPr>
          <p:cNvPr id="454" name="Shape 603" descr=""/>
          <p:cNvPicPr/>
          <p:nvPr/>
        </p:nvPicPr>
        <p:blipFill>
          <a:blip r:embed="rId4"/>
          <a:stretch/>
        </p:blipFill>
        <p:spPr>
          <a:xfrm>
            <a:off x="5829480" y="1979640"/>
            <a:ext cx="1140480" cy="1051560"/>
          </a:xfrm>
          <a:prstGeom prst="rect">
            <a:avLst/>
          </a:prstGeom>
          <a:ln>
            <a:noFill/>
          </a:ln>
        </p:spPr>
      </p:pic>
      <p:pic>
        <p:nvPicPr>
          <p:cNvPr id="455" name="Shape 604" descr=""/>
          <p:cNvPicPr/>
          <p:nvPr/>
        </p:nvPicPr>
        <p:blipFill>
          <a:blip r:embed="rId5"/>
          <a:stretch/>
        </p:blipFill>
        <p:spPr>
          <a:xfrm>
            <a:off x="1787400" y="3749760"/>
            <a:ext cx="1812600" cy="525960"/>
          </a:xfrm>
          <a:prstGeom prst="rect">
            <a:avLst/>
          </a:prstGeom>
          <a:ln>
            <a:noFill/>
          </a:ln>
        </p:spPr>
      </p:pic>
      <p:pic>
        <p:nvPicPr>
          <p:cNvPr id="456" name="Shape 605" descr=""/>
          <p:cNvPicPr/>
          <p:nvPr/>
        </p:nvPicPr>
        <p:blipFill>
          <a:blip r:embed="rId6"/>
          <a:stretch/>
        </p:blipFill>
        <p:spPr>
          <a:xfrm>
            <a:off x="3668400" y="3750120"/>
            <a:ext cx="1812600" cy="525960"/>
          </a:xfrm>
          <a:prstGeom prst="rect">
            <a:avLst/>
          </a:prstGeom>
          <a:ln>
            <a:noFill/>
          </a:ln>
        </p:spPr>
      </p:pic>
      <p:pic>
        <p:nvPicPr>
          <p:cNvPr id="457" name="Shape 606" descr=""/>
          <p:cNvPicPr/>
          <p:nvPr/>
        </p:nvPicPr>
        <p:blipFill>
          <a:blip r:embed="rId7"/>
          <a:stretch/>
        </p:blipFill>
        <p:spPr>
          <a:xfrm>
            <a:off x="5549400" y="3750120"/>
            <a:ext cx="1812600" cy="525960"/>
          </a:xfrm>
          <a:prstGeom prst="rect">
            <a:avLst/>
          </a:prstGeom>
          <a:ln>
            <a:noFill/>
          </a:ln>
        </p:spPr>
      </p:pic>
      <p:sp>
        <p:nvSpPr>
          <p:cNvPr id="458" name="CustomShape 5"/>
          <p:cNvSpPr/>
          <p:nvPr/>
        </p:nvSpPr>
        <p:spPr>
          <a:xfrm>
            <a:off x="2141280" y="2203920"/>
            <a:ext cx="958680" cy="672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uFill>
                  <a:solidFill>
                    <a:srgbClr val="ffffff"/>
                  </a:solidFill>
                </a:uFill>
                <a:latin typeface="Arial"/>
                <a:ea typeface="Arial"/>
              </a:rPr>
              <a:t>Business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Process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Management</a:t>
            </a:r>
            <a:endParaRPr b="0" lang="en-US" sz="1800" spc="-1" strike="noStrike">
              <a:solidFill>
                <a:srgbClr val="000000"/>
              </a:solidFill>
              <a:uFill>
                <a:solidFill>
                  <a:srgbClr val="ffffff"/>
                </a:solidFill>
              </a:uFill>
              <a:latin typeface="Arial"/>
            </a:endParaRPr>
          </a:p>
        </p:txBody>
      </p:sp>
      <p:sp>
        <p:nvSpPr>
          <p:cNvPr id="459" name="CustomShape 6"/>
          <p:cNvSpPr/>
          <p:nvPr/>
        </p:nvSpPr>
        <p:spPr>
          <a:xfrm>
            <a:off x="3564000" y="2203920"/>
            <a:ext cx="958680" cy="672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uFill>
                  <a:solidFill>
                    <a:srgbClr val="ffffff"/>
                  </a:solidFill>
                </a:uFill>
                <a:latin typeface="Arial"/>
                <a:ea typeface="Arial"/>
              </a:rPr>
              <a:t>Business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Resource</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Planning</a:t>
            </a:r>
            <a:endParaRPr b="0" lang="en-US" sz="1800" spc="-1" strike="noStrike">
              <a:solidFill>
                <a:srgbClr val="000000"/>
              </a:solidFill>
              <a:uFill>
                <a:solidFill>
                  <a:srgbClr val="ffffff"/>
                </a:solidFill>
              </a:uFill>
              <a:latin typeface="Arial"/>
            </a:endParaRPr>
          </a:p>
        </p:txBody>
      </p:sp>
      <p:sp>
        <p:nvSpPr>
          <p:cNvPr id="460" name="CustomShape 7"/>
          <p:cNvSpPr/>
          <p:nvPr/>
        </p:nvSpPr>
        <p:spPr>
          <a:xfrm>
            <a:off x="4731480" y="2203920"/>
            <a:ext cx="958680" cy="672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uFill>
                  <a:solidFill>
                    <a:srgbClr val="ffffff"/>
                  </a:solidFill>
                </a:uFill>
                <a:latin typeface="Arial"/>
                <a:ea typeface="Arial"/>
              </a:rPr>
              <a:t>Business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Rules</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Management</a:t>
            </a:r>
            <a:endParaRPr b="0" lang="en-US" sz="1800" spc="-1" strike="noStrike">
              <a:solidFill>
                <a:srgbClr val="000000"/>
              </a:solidFill>
              <a:uFill>
                <a:solidFill>
                  <a:srgbClr val="ffffff"/>
                </a:solidFill>
              </a:uFill>
              <a:latin typeface="Arial"/>
            </a:endParaRPr>
          </a:p>
        </p:txBody>
      </p:sp>
      <p:sp>
        <p:nvSpPr>
          <p:cNvPr id="461" name="CustomShape 8"/>
          <p:cNvSpPr/>
          <p:nvPr/>
        </p:nvSpPr>
        <p:spPr>
          <a:xfrm>
            <a:off x="5890320" y="2203920"/>
            <a:ext cx="958680" cy="672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uFill>
                  <a:solidFill>
                    <a:srgbClr val="ffffff"/>
                  </a:solidFill>
                </a:uFill>
                <a:latin typeface="Arial"/>
                <a:ea typeface="Arial"/>
              </a:rPr>
              <a:t>Complex</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Event</a:t>
            </a: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ffffff"/>
                </a:solidFill>
                <a:uFill>
                  <a:solidFill>
                    <a:srgbClr val="ffffff"/>
                  </a:solidFill>
                </a:uFill>
                <a:latin typeface="Arial"/>
                <a:ea typeface="Arial"/>
              </a:rPr>
              <a:t>Processing</a:t>
            </a:r>
            <a:endParaRPr b="0" lang="en-US" sz="1800" spc="-1" strike="noStrike">
              <a:solidFill>
                <a:srgbClr val="000000"/>
              </a:solidFill>
              <a:uFill>
                <a:solidFill>
                  <a:srgbClr val="ffffff"/>
                </a:solidFill>
              </a:uFill>
              <a:latin typeface="Arial"/>
            </a:endParaRPr>
          </a:p>
        </p:txBody>
      </p:sp>
      <p:sp>
        <p:nvSpPr>
          <p:cNvPr id="462" name="CustomShape 9"/>
          <p:cNvSpPr/>
          <p:nvPr/>
        </p:nvSpPr>
        <p:spPr>
          <a:xfrm>
            <a:off x="4069080" y="3087360"/>
            <a:ext cx="2226240" cy="334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100" spc="-1" strike="noStrike">
                <a:solidFill>
                  <a:srgbClr val="ffffff"/>
                </a:solidFill>
                <a:uFill>
                  <a:solidFill>
                    <a:srgbClr val="ffffff"/>
                  </a:solidFill>
                </a:uFill>
                <a:latin typeface="Arial"/>
                <a:ea typeface="Arial"/>
              </a:rPr>
              <a:t>Red Hat JBoss BRMS</a:t>
            </a:r>
            <a:endParaRPr b="0" lang="en-US" sz="1800" spc="-1" strike="noStrike">
              <a:solidFill>
                <a:srgbClr val="000000"/>
              </a:solidFill>
              <a:uFill>
                <a:solidFill>
                  <a:srgbClr val="ffffff"/>
                </a:solidFill>
              </a:uFill>
              <a:latin typeface="Arial"/>
            </a:endParaRPr>
          </a:p>
        </p:txBody>
      </p:sp>
      <p:sp>
        <p:nvSpPr>
          <p:cNvPr id="463" name="CustomShape 10"/>
          <p:cNvSpPr/>
          <p:nvPr/>
        </p:nvSpPr>
        <p:spPr>
          <a:xfrm>
            <a:off x="2136600" y="4280040"/>
            <a:ext cx="1127520" cy="251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333333"/>
                </a:solidFill>
                <a:uFill>
                  <a:solidFill>
                    <a:srgbClr val="ffffff"/>
                  </a:solidFill>
                </a:uFill>
                <a:latin typeface="Arial"/>
                <a:ea typeface="Arial"/>
              </a:rPr>
              <a:t>ON-PREMISE</a:t>
            </a:r>
            <a:endParaRPr b="0" lang="en-US" sz="1800" spc="-1" strike="noStrike">
              <a:solidFill>
                <a:srgbClr val="000000"/>
              </a:solidFill>
              <a:uFill>
                <a:solidFill>
                  <a:srgbClr val="ffffff"/>
                </a:solidFill>
              </a:uFill>
              <a:latin typeface="Arial"/>
            </a:endParaRPr>
          </a:p>
        </p:txBody>
      </p:sp>
      <p:sp>
        <p:nvSpPr>
          <p:cNvPr id="464" name="CustomShape 11"/>
          <p:cNvSpPr/>
          <p:nvPr/>
        </p:nvSpPr>
        <p:spPr>
          <a:xfrm>
            <a:off x="4009320" y="4280040"/>
            <a:ext cx="1127520" cy="251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333333"/>
                </a:solidFill>
                <a:uFill>
                  <a:solidFill>
                    <a:srgbClr val="ffffff"/>
                  </a:solidFill>
                </a:uFill>
                <a:latin typeface="Arial"/>
                <a:ea typeface="Arial"/>
              </a:rPr>
              <a:t>PRIVATE</a:t>
            </a:r>
            <a:endParaRPr b="0" lang="en-US" sz="1800" spc="-1" strike="noStrike">
              <a:solidFill>
                <a:srgbClr val="000000"/>
              </a:solidFill>
              <a:uFill>
                <a:solidFill>
                  <a:srgbClr val="ffffff"/>
                </a:solidFill>
              </a:uFill>
              <a:latin typeface="Arial"/>
            </a:endParaRPr>
          </a:p>
        </p:txBody>
      </p:sp>
      <p:sp>
        <p:nvSpPr>
          <p:cNvPr id="465" name="CustomShape 12"/>
          <p:cNvSpPr/>
          <p:nvPr/>
        </p:nvSpPr>
        <p:spPr>
          <a:xfrm>
            <a:off x="5877360" y="4280040"/>
            <a:ext cx="1127520" cy="251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333333"/>
                </a:solidFill>
                <a:uFill>
                  <a:solidFill>
                    <a:srgbClr val="ffffff"/>
                  </a:solidFill>
                </a:uFill>
                <a:latin typeface="Arial"/>
                <a:ea typeface="Arial"/>
              </a:rPr>
              <a:t>PUBLIC</a:t>
            </a:r>
            <a:endParaRPr b="0" lang="en-US" sz="1800" spc="-1" strike="noStrike">
              <a:solidFill>
                <a:srgbClr val="000000"/>
              </a:solidFill>
              <a:uFill>
                <a:solidFill>
                  <a:srgbClr val="ffffff"/>
                </a:solidFill>
              </a:uFill>
              <a:latin typeface="Arial"/>
            </a:endParaRPr>
          </a:p>
        </p:txBody>
      </p:sp>
      <p:pic>
        <p:nvPicPr>
          <p:cNvPr id="466" name="Shape 615" descr=""/>
          <p:cNvPicPr/>
          <p:nvPr/>
        </p:nvPicPr>
        <p:blipFill>
          <a:blip r:embed="rId8"/>
          <a:stretch/>
        </p:blipFill>
        <p:spPr>
          <a:xfrm>
            <a:off x="2462040" y="3923640"/>
            <a:ext cx="471600" cy="187920"/>
          </a:xfrm>
          <a:prstGeom prst="rect">
            <a:avLst/>
          </a:prstGeom>
          <a:ln>
            <a:noFill/>
          </a:ln>
        </p:spPr>
      </p:pic>
      <p:pic>
        <p:nvPicPr>
          <p:cNvPr id="467" name="Shape 616" descr=""/>
          <p:cNvPicPr/>
          <p:nvPr/>
        </p:nvPicPr>
        <p:blipFill>
          <a:blip r:embed="rId9"/>
          <a:stretch/>
        </p:blipFill>
        <p:spPr>
          <a:xfrm>
            <a:off x="4304160" y="3823200"/>
            <a:ext cx="549360" cy="379800"/>
          </a:xfrm>
          <a:prstGeom prst="rect">
            <a:avLst/>
          </a:prstGeom>
          <a:ln>
            <a:noFill/>
          </a:ln>
        </p:spPr>
      </p:pic>
      <p:pic>
        <p:nvPicPr>
          <p:cNvPr id="468" name="Shape 617" descr=""/>
          <p:cNvPicPr/>
          <p:nvPr/>
        </p:nvPicPr>
        <p:blipFill>
          <a:blip r:embed="rId10"/>
          <a:stretch/>
        </p:blipFill>
        <p:spPr>
          <a:xfrm>
            <a:off x="6185160" y="3827160"/>
            <a:ext cx="549360" cy="379800"/>
          </a:xfrm>
          <a:prstGeom prst="rect">
            <a:avLst/>
          </a:prstGeom>
          <a:ln>
            <a:noFill/>
          </a:ln>
        </p:spPr>
      </p:pic>
      <p:pic>
        <p:nvPicPr>
          <p:cNvPr id="469" name="Shape 618" descr=""/>
          <p:cNvPicPr/>
          <p:nvPr/>
        </p:nvPicPr>
        <p:blipFill>
          <a:blip r:embed="rId11"/>
          <a:stretch/>
        </p:blipFill>
        <p:spPr>
          <a:xfrm>
            <a:off x="3459960" y="3103920"/>
            <a:ext cx="1347840" cy="301320"/>
          </a:xfrm>
          <a:prstGeom prst="rect">
            <a:avLst/>
          </a:prstGeom>
          <a:ln>
            <a:noFill/>
          </a:ln>
        </p:spPr>
      </p:pic>
      <p:sp>
        <p:nvSpPr>
          <p:cNvPr id="470" name="CustomShape 13"/>
          <p:cNvSpPr/>
          <p:nvPr/>
        </p:nvSpPr>
        <p:spPr>
          <a:xfrm>
            <a:off x="1769400" y="1356120"/>
            <a:ext cx="1719000" cy="52596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Arial"/>
                <a:ea typeface="Arial"/>
              </a:rPr>
              <a:t>RED HAT JBOSS</a:t>
            </a:r>
            <a:r>
              <a:rPr b="0" lang="en-US" sz="1400" spc="-1" strike="noStrike">
                <a:solidFill>
                  <a:srgbClr val="000000"/>
                </a:solidFill>
                <a:uFill>
                  <a:solidFill>
                    <a:srgbClr val="ffffff"/>
                  </a:solidFill>
                </a:uFill>
                <a:latin typeface="Arial"/>
                <a:ea typeface="Arial"/>
              </a:rPr>
              <a:t>  </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ea typeface="Arial"/>
              </a:rPr>
              <a:t> </a:t>
            </a:r>
            <a:r>
              <a:rPr b="0" lang="en-US" sz="1800" spc="-1" strike="noStrike">
                <a:solidFill>
                  <a:srgbClr val="000000"/>
                </a:solidFill>
                <a:uFill>
                  <a:solidFill>
                    <a:srgbClr val="ffffff"/>
                  </a:solidFill>
                </a:uFill>
                <a:latin typeface="Arial"/>
                <a:ea typeface="Arial"/>
              </a:rPr>
              <a:t>BxMS SUITE</a:t>
            </a:r>
            <a:endParaRPr b="0" lang="en-US" sz="1800" spc="-1" strike="noStrike">
              <a:solidFill>
                <a:srgbClr val="000000"/>
              </a:solidFill>
              <a:uFill>
                <a:solidFill>
                  <a:srgbClr val="ffffff"/>
                </a:solidFill>
              </a:uFill>
              <a:latin typeface="Arial"/>
            </a:endParaRPr>
          </a:p>
        </p:txBody>
      </p:sp>
      <p:pic>
        <p:nvPicPr>
          <p:cNvPr id="471" name="Shape 620" descr=""/>
          <p:cNvPicPr/>
          <p:nvPr/>
        </p:nvPicPr>
        <p:blipFill>
          <a:blip r:embed="rId12"/>
          <a:stretch/>
        </p:blipFill>
        <p:spPr>
          <a:xfrm>
            <a:off x="1855440" y="1400760"/>
            <a:ext cx="1812600" cy="240840"/>
          </a:xfrm>
          <a:prstGeom prst="rect">
            <a:avLst/>
          </a:prstGeom>
          <a:ln>
            <a:noFill/>
          </a:ln>
        </p:spPr>
      </p:pic>
      <p:sp>
        <p:nvSpPr>
          <p:cNvPr id="472" name="TextShape 1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103320" y="4734000"/>
            <a:ext cx="360360" cy="393120"/>
          </a:xfrm>
          <a:prstGeom prst="rect">
            <a:avLst/>
          </a:prstGeom>
          <a:noFill/>
          <a:ln>
            <a:noFill/>
          </a:ln>
        </p:spPr>
        <p:txBody>
          <a:bodyPr tIns="91440" bIns="91440" anchor="ctr"/>
          <a:p>
            <a:pPr>
              <a:lnSpc>
                <a:spcPct val="100000"/>
              </a:lnSpc>
            </a:pPr>
            <a:fld id="{2699CE11-4233-4C80-A1FB-3E093124D15B}"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74" name="TextShape 2"/>
          <p:cNvSpPr txBox="1"/>
          <p:nvPr/>
        </p:nvSpPr>
        <p:spPr>
          <a:xfrm>
            <a:off x="826560" y="243720"/>
            <a:ext cx="7490520" cy="54324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Some history and highlights</a:t>
            </a:r>
            <a:endParaRPr b="0" lang="en-US" sz="1400" spc="-1" strike="noStrike">
              <a:solidFill>
                <a:srgbClr val="000000"/>
              </a:solidFill>
              <a:uFill>
                <a:solidFill>
                  <a:srgbClr val="ffffff"/>
                </a:solidFill>
              </a:uFill>
              <a:latin typeface="Arial"/>
            </a:endParaRPr>
          </a:p>
        </p:txBody>
      </p:sp>
      <p:sp>
        <p:nvSpPr>
          <p:cNvPr id="475" name="TextShape 3"/>
          <p:cNvSpPr txBox="1"/>
          <p:nvPr/>
        </p:nvSpPr>
        <p:spPr>
          <a:xfrm>
            <a:off x="527400" y="787320"/>
            <a:ext cx="8392320" cy="360936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JBoss BRMS is an OpenSource product supported by Red Hat: </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Community project name: DROOLS (added to Red Hat family in 2006)</a:t>
            </a:r>
            <a:endParaRPr b="0" lang="en-US" sz="1400" spc="-1" strike="noStrike">
              <a:solidFill>
                <a:srgbClr val="000000"/>
              </a:solidFill>
              <a:uFill>
                <a:solidFill>
                  <a:srgbClr val="ffffff"/>
                </a:solidFill>
              </a:uFill>
              <a:latin typeface="Arial"/>
            </a:endParaRPr>
          </a:p>
          <a:p>
            <a:pPr lvl="1" marL="914400" indent="-317160">
              <a:lnSpc>
                <a:spcPct val="115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Roots in artificial intelligence</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that include Expert Systems, </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known as Knowledge based </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Systems</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   </a:t>
            </a:r>
            <a:r>
              <a:rPr b="0" lang="en-US" sz="1400" spc="-1" strike="noStrike" u="sng">
                <a:solidFill>
                  <a:srgbClr val="000000"/>
                </a:solidFill>
                <a:uFill>
                  <a:solidFill>
                    <a:srgbClr val="ffffff"/>
                  </a:solidFill>
                </a:uFill>
                <a:latin typeface="Proxima Nova"/>
                <a:ea typeface="Proxima Nova"/>
              </a:rPr>
              <a:t>Expert System:</a:t>
            </a:r>
            <a:endParaRPr b="0" lang="en-US" sz="1400" spc="-1" strike="noStrike">
              <a:solidFill>
                <a:srgbClr val="000000"/>
              </a:solidFill>
              <a:uFill>
                <a:solidFill>
                  <a:srgbClr val="ffffff"/>
                </a:solidFill>
              </a:uFill>
              <a:latin typeface="Arial"/>
            </a:endParaRPr>
          </a:p>
          <a:p>
            <a:pPr algn="ctr">
              <a:lnSpc>
                <a:spcPct val="100000"/>
              </a:lnSpc>
            </a:pPr>
            <a:r>
              <a:rPr b="0" i="1" lang="en-US" sz="1400" spc="-1" strike="noStrike">
                <a:solidFill>
                  <a:srgbClr val="000000"/>
                </a:solidFill>
                <a:uFill>
                  <a:solidFill>
                    <a:srgbClr val="ffffff"/>
                  </a:solidFill>
                </a:uFill>
                <a:latin typeface="Playfair Display"/>
                <a:ea typeface="Playfair Display"/>
              </a:rPr>
              <a:t>“</a:t>
            </a:r>
            <a:r>
              <a:rPr b="0" i="1" lang="en-US" sz="1200" spc="-1" strike="noStrike">
                <a:solidFill>
                  <a:srgbClr val="000000"/>
                </a:solidFill>
                <a:uFill>
                  <a:solidFill>
                    <a:srgbClr val="ffffff"/>
                  </a:solidFill>
                </a:uFill>
                <a:latin typeface="Playfair Display"/>
                <a:ea typeface="Playfair Display"/>
              </a:rPr>
              <a:t>A piece of software programmed using artificial intelligence techniques. Such systems use databases of expert knowledge to offer advice or make decisions in such areas as medical diagnosis and trading on the stock exchange.”</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Drools uses RETE algorithm discovered by Charles Forgy and published in 1982 and since 2014 the PHREAK algorithm speeding up reasoning by avg 25%.</a:t>
            </a:r>
            <a:endParaRPr b="0" lang="en-US" sz="1400" spc="-1" strike="noStrike">
              <a:solidFill>
                <a:srgbClr val="000000"/>
              </a:solidFill>
              <a:uFill>
                <a:solidFill>
                  <a:srgbClr val="ffffff"/>
                </a:solidFill>
              </a:uFill>
              <a:latin typeface="Arial"/>
            </a:endParaRPr>
          </a:p>
          <a:p>
            <a:pPr>
              <a:lnSpc>
                <a:spcPct val="100000"/>
              </a:lnSpc>
            </a:pPr>
            <a:r>
              <a:rPr b="0" i="1" lang="en-US" sz="1100" spc="-1" strike="noStrike">
                <a:solidFill>
                  <a:srgbClr val="000000"/>
                </a:solidFill>
                <a:uFill>
                  <a:solidFill>
                    <a:srgbClr val="ffffff"/>
                  </a:solidFill>
                </a:uFill>
                <a:latin typeface="Arial"/>
                <a:ea typeface="Arial"/>
              </a:rPr>
              <a:t>Image credit: http://www.igcseict.info</a:t>
            </a:r>
            <a:endParaRPr b="0" lang="en-US" sz="1400" spc="-1" strike="noStrike">
              <a:solidFill>
                <a:srgbClr val="000000"/>
              </a:solidFill>
              <a:uFill>
                <a:solidFill>
                  <a:srgbClr val="ffffff"/>
                </a:solidFill>
              </a:uFill>
              <a:latin typeface="Arial"/>
            </a:endParaRPr>
          </a:p>
        </p:txBody>
      </p:sp>
      <p:pic>
        <p:nvPicPr>
          <p:cNvPr id="476" name="Shape 629" descr=""/>
          <p:cNvPicPr/>
          <p:nvPr/>
        </p:nvPicPr>
        <p:blipFill>
          <a:blip r:embed="rId1"/>
          <a:stretch/>
        </p:blipFill>
        <p:spPr>
          <a:xfrm>
            <a:off x="7921080" y="394200"/>
            <a:ext cx="845280" cy="845280"/>
          </a:xfrm>
          <a:prstGeom prst="rect">
            <a:avLst/>
          </a:prstGeom>
          <a:ln>
            <a:noFill/>
          </a:ln>
        </p:spPr>
      </p:pic>
      <p:pic>
        <p:nvPicPr>
          <p:cNvPr id="477" name="Shape 630" descr=""/>
          <p:cNvPicPr/>
          <p:nvPr/>
        </p:nvPicPr>
        <p:blipFill>
          <a:blip r:embed="rId2"/>
          <a:stretch/>
        </p:blipFill>
        <p:spPr>
          <a:xfrm>
            <a:off x="3342240" y="1697760"/>
            <a:ext cx="5519520" cy="1471320"/>
          </a:xfrm>
          <a:prstGeom prst="rect">
            <a:avLst/>
          </a:prstGeom>
          <a:ln>
            <a:noFill/>
          </a:ln>
        </p:spPr>
      </p:pic>
      <p:sp>
        <p:nvSpPr>
          <p:cNvPr id="478"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Shape 1"/>
          <p:cNvSpPr txBox="1"/>
          <p:nvPr/>
        </p:nvSpPr>
        <p:spPr>
          <a:xfrm>
            <a:off x="103320" y="4734000"/>
            <a:ext cx="360360" cy="393120"/>
          </a:xfrm>
          <a:prstGeom prst="rect">
            <a:avLst/>
          </a:prstGeom>
          <a:noFill/>
          <a:ln>
            <a:noFill/>
          </a:ln>
        </p:spPr>
        <p:txBody>
          <a:bodyPr tIns="91440" bIns="91440" anchor="ctr"/>
          <a:p>
            <a:pPr>
              <a:lnSpc>
                <a:spcPct val="100000"/>
              </a:lnSpc>
            </a:pPr>
            <a:fld id="{1E4BB7F9-A429-4813-B394-4DA2EA58F23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80" name="TextShape 2"/>
          <p:cNvSpPr txBox="1"/>
          <p:nvPr/>
        </p:nvSpPr>
        <p:spPr>
          <a:xfrm>
            <a:off x="208800" y="922680"/>
            <a:ext cx="4173120" cy="350748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Rule engines allow you to say "</a:t>
            </a:r>
            <a:r>
              <a:rPr b="1" lang="en-US" sz="1400" spc="-1" strike="noStrike">
                <a:solidFill>
                  <a:srgbClr val="000000"/>
                </a:solidFill>
                <a:uFill>
                  <a:solidFill>
                    <a:srgbClr val="ffffff"/>
                  </a:solidFill>
                </a:uFill>
                <a:latin typeface="Proxima Nova"/>
                <a:ea typeface="Proxima Nova"/>
              </a:rPr>
              <a:t>What to do</a:t>
            </a:r>
            <a:r>
              <a:rPr b="0" lang="en-US" sz="1400" spc="-1" strike="noStrike">
                <a:solidFill>
                  <a:srgbClr val="000000"/>
                </a:solidFill>
                <a:uFill>
                  <a:solidFill>
                    <a:srgbClr val="ffffff"/>
                  </a:solidFill>
                </a:uFill>
                <a:latin typeface="Proxima Nova"/>
                <a:ea typeface="Proxima Nova"/>
              </a:rPr>
              <a:t>" depending on a context (</a:t>
            </a:r>
            <a:r>
              <a:rPr b="1" lang="en-US" sz="1400" spc="-1" strike="noStrike">
                <a:solidFill>
                  <a:srgbClr val="000000"/>
                </a:solidFill>
                <a:uFill>
                  <a:solidFill>
                    <a:srgbClr val="ffffff"/>
                  </a:solidFill>
                </a:uFill>
                <a:latin typeface="Proxima Nova"/>
                <a:ea typeface="Proxima Nova"/>
              </a:rPr>
              <a:t>Facts</a:t>
            </a:r>
            <a:r>
              <a:rPr b="0" lang="en-US" sz="1400" spc="-1" strike="noStrike">
                <a:solidFill>
                  <a:srgbClr val="000000"/>
                </a:solidFill>
                <a:uFill>
                  <a:solidFill>
                    <a:srgbClr val="ffffff"/>
                  </a:solidFill>
                </a:uFill>
                <a:latin typeface="Proxima Nova"/>
                <a:ea typeface="Proxima Nova"/>
              </a:rPr>
              <a:t>), not "</a:t>
            </a:r>
            <a:r>
              <a:rPr b="1" lang="en-US" sz="1400" spc="-1" strike="noStrike">
                <a:solidFill>
                  <a:srgbClr val="000000"/>
                </a:solidFill>
                <a:uFill>
                  <a:solidFill>
                    <a:srgbClr val="ffffff"/>
                  </a:solidFill>
                </a:uFill>
                <a:latin typeface="Proxima Nova"/>
                <a:ea typeface="Proxima Nova"/>
              </a:rPr>
              <a:t>How to do it</a:t>
            </a:r>
            <a:r>
              <a:rPr b="0" lang="en-US" sz="1400" spc="-1" strike="noStrike">
                <a:solidFill>
                  <a:srgbClr val="000000"/>
                </a:solidFill>
                <a:uFill>
                  <a:solidFill>
                    <a:srgbClr val="ffffff"/>
                  </a:solidFill>
                </a:uFill>
                <a:latin typeface="Proxima Nova"/>
                <a:ea typeface="Proxima Nova"/>
              </a:rPr>
              <a: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Usually captured in natural language first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Rules are expressed this way:</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IF </a:t>
            </a:r>
            <a:r>
              <a:rPr b="0" lang="en-US" sz="1400" spc="-1" strike="noStrike">
                <a:solidFill>
                  <a:srgbClr val="ff0000"/>
                </a:solidFill>
                <a:uFill>
                  <a:solidFill>
                    <a:srgbClr val="ffffff"/>
                  </a:solidFill>
                </a:uFill>
                <a:latin typeface="Proxima Nova"/>
                <a:ea typeface="Proxima Nova"/>
              </a:rPr>
              <a:t>&lt;CONDITIONS&gt;</a:t>
            </a:r>
            <a:r>
              <a:rPr b="0" lang="en-US" sz="1400" spc="-1" strike="noStrike">
                <a:solidFill>
                  <a:srgbClr val="000000"/>
                </a:solidFill>
                <a:uFill>
                  <a:solidFill>
                    <a:srgbClr val="ffffff"/>
                  </a:solidFill>
                </a:uFill>
                <a:latin typeface="Proxima Nova"/>
                <a:ea typeface="Proxima Nova"/>
              </a:rPr>
              <a:t> THEN </a:t>
            </a:r>
            <a:r>
              <a:rPr b="0" lang="en-US" sz="1400" spc="-1" strike="noStrike">
                <a:solidFill>
                  <a:srgbClr val="ff0000"/>
                </a:solidFill>
                <a:uFill>
                  <a:solidFill>
                    <a:srgbClr val="ffffff"/>
                  </a:solidFill>
                </a:uFill>
                <a:latin typeface="Proxima Nova"/>
                <a:ea typeface="Proxima Nova"/>
              </a:rPr>
              <a:t>&lt;ACTIONS&gt;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Well suited to describe any kind of logic</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481" name="TextShape 3"/>
          <p:cNvSpPr txBox="1"/>
          <p:nvPr/>
        </p:nvSpPr>
        <p:spPr>
          <a:xfrm>
            <a:off x="766800" y="64080"/>
            <a:ext cx="7490520" cy="57924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What is a rule?</a:t>
            </a:r>
            <a:endParaRPr b="0" lang="en-US" sz="1400" spc="-1" strike="noStrike">
              <a:solidFill>
                <a:srgbClr val="000000"/>
              </a:solidFill>
              <a:uFill>
                <a:solidFill>
                  <a:srgbClr val="ffffff"/>
                </a:solidFill>
              </a:uFill>
              <a:latin typeface="Arial"/>
            </a:endParaRPr>
          </a:p>
        </p:txBody>
      </p:sp>
      <p:sp>
        <p:nvSpPr>
          <p:cNvPr id="482" name="TextShape 4"/>
          <p:cNvSpPr txBox="1"/>
          <p:nvPr/>
        </p:nvSpPr>
        <p:spPr>
          <a:xfrm>
            <a:off x="826560" y="594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Concepts</a:t>
            </a:r>
            <a:endParaRPr b="0" lang="en-US" sz="3200" spc="-1" strike="noStrike">
              <a:solidFill>
                <a:srgbClr val="000000"/>
              </a:solidFill>
              <a:uFill>
                <a:solidFill>
                  <a:srgbClr val="ffffff"/>
                </a:solidFill>
              </a:uFill>
              <a:latin typeface="Arial"/>
            </a:endParaRPr>
          </a:p>
        </p:txBody>
      </p:sp>
      <p:pic>
        <p:nvPicPr>
          <p:cNvPr id="483" name="Shape 640" descr=""/>
          <p:cNvPicPr/>
          <p:nvPr/>
        </p:nvPicPr>
        <p:blipFill>
          <a:blip r:embed="rId1"/>
          <a:stretch/>
        </p:blipFill>
        <p:spPr>
          <a:xfrm>
            <a:off x="4578480" y="1854000"/>
            <a:ext cx="4371480" cy="1672920"/>
          </a:xfrm>
          <a:prstGeom prst="rect">
            <a:avLst/>
          </a:prstGeom>
          <a:ln w="9360">
            <a:solidFill>
              <a:schemeClr val="dk2"/>
            </a:solidFill>
            <a:round/>
          </a:ln>
        </p:spPr>
      </p:pic>
      <p:pic>
        <p:nvPicPr>
          <p:cNvPr id="484" name="Shape 641" descr=""/>
          <p:cNvPicPr/>
          <p:nvPr/>
        </p:nvPicPr>
        <p:blipFill>
          <a:blip r:embed="rId2"/>
          <a:stretch/>
        </p:blipFill>
        <p:spPr>
          <a:xfrm>
            <a:off x="8026920" y="276840"/>
            <a:ext cx="732600" cy="732600"/>
          </a:xfrm>
          <a:prstGeom prst="rect">
            <a:avLst/>
          </a:prstGeom>
          <a:ln>
            <a:noFill/>
          </a:ln>
        </p:spPr>
      </p:pic>
      <p:sp>
        <p:nvSpPr>
          <p:cNvPr id="485"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486" name="Shape 643" descr=""/>
          <p:cNvPicPr/>
          <p:nvPr/>
        </p:nvPicPr>
        <p:blipFill>
          <a:blip r:embed="rId3"/>
          <a:stretch/>
        </p:blipFill>
        <p:spPr>
          <a:xfrm>
            <a:off x="1787400" y="922680"/>
            <a:ext cx="5639040" cy="3738600"/>
          </a:xfrm>
          <a:prstGeom prst="rect">
            <a:avLst/>
          </a:prstGeom>
          <a:ln>
            <a:noFill/>
          </a:ln>
        </p:spPr>
      </p:pic>
    </p:spTree>
  </p:cSld>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0">
                                  <p:stCondLst>
                                    <p:cond delay="0"/>
                                  </p:stCondLst>
                                  <p:childTnLst>
                                    <p:set>
                                      <p:cBhvr>
                                        <p:cTn id="40" dur="1" fill="hold">
                                          <p:stCondLst>
                                            <p:cond delay="0"/>
                                          </p:stCondLst>
                                        </p:cTn>
                                        <p:tgtEl>
                                          <p:spTgt spid="486"/>
                                        </p:tgtEl>
                                        <p:attrNameLst>
                                          <p:attrName>style.visibility</p:attrName>
                                        </p:attrNameLst>
                                      </p:cBhvr>
                                      <p:to>
                                        <p:strVal val="visible"/>
                                      </p:to>
                                    </p:set>
                                    <p:animEffect filter="fade" transition="in">
                                      <p:cBhvr additive="repl">
                                        <p:cTn id="41" dur="1000"/>
                                        <p:tgtEl>
                                          <p:spTgt spid="48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TextShape 1"/>
          <p:cNvSpPr txBox="1"/>
          <p:nvPr/>
        </p:nvSpPr>
        <p:spPr>
          <a:xfrm>
            <a:off x="103320" y="4734000"/>
            <a:ext cx="360360" cy="393120"/>
          </a:xfrm>
          <a:prstGeom prst="rect">
            <a:avLst/>
          </a:prstGeom>
          <a:noFill/>
          <a:ln>
            <a:noFill/>
          </a:ln>
        </p:spPr>
        <p:txBody>
          <a:bodyPr tIns="91440" bIns="91440" anchor="ctr"/>
          <a:p>
            <a:pPr>
              <a:lnSpc>
                <a:spcPct val="100000"/>
              </a:lnSpc>
            </a:pPr>
            <a:fld id="{BDFDDB19-C0B4-4BC3-8095-3EEDC51B91A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488" name="TextShape 2"/>
          <p:cNvSpPr txBox="1"/>
          <p:nvPr/>
        </p:nvSpPr>
        <p:spPr>
          <a:xfrm>
            <a:off x="303120" y="1258560"/>
            <a:ext cx="5230800" cy="282492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Representation of entities of a domain</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Entities are modeled in Java with classes and attributes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Analogy with Java: Fact Model is for a class as well as Fact is for an object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For instance a fact is: a Driver of 22 years, with monthly income in 1000, and married status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489" name="TextShape 3"/>
          <p:cNvSpPr txBox="1"/>
          <p:nvPr/>
        </p:nvSpPr>
        <p:spPr>
          <a:xfrm>
            <a:off x="394920" y="156240"/>
            <a:ext cx="3177720" cy="4867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Fact Model</a:t>
            </a:r>
            <a:endParaRPr b="0" lang="en-US" sz="1400" spc="-1" strike="noStrike">
              <a:solidFill>
                <a:srgbClr val="000000"/>
              </a:solidFill>
              <a:uFill>
                <a:solidFill>
                  <a:srgbClr val="ffffff"/>
                </a:solidFill>
              </a:uFill>
              <a:latin typeface="Arial"/>
            </a:endParaRPr>
          </a:p>
        </p:txBody>
      </p:sp>
      <p:sp>
        <p:nvSpPr>
          <p:cNvPr id="490" name="TextShape 4"/>
          <p:cNvSpPr txBox="1"/>
          <p:nvPr/>
        </p:nvSpPr>
        <p:spPr>
          <a:xfrm>
            <a:off x="394920" y="51012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Concepts</a:t>
            </a:r>
            <a:endParaRPr b="0" lang="en-US" sz="3200" spc="-1" strike="noStrike">
              <a:solidFill>
                <a:srgbClr val="000000"/>
              </a:solidFill>
              <a:uFill>
                <a:solidFill>
                  <a:srgbClr val="ffffff"/>
                </a:solidFill>
              </a:uFill>
              <a:latin typeface="Arial"/>
            </a:endParaRPr>
          </a:p>
        </p:txBody>
      </p:sp>
      <p:pic>
        <p:nvPicPr>
          <p:cNvPr id="491" name="Shape 652" descr=""/>
          <p:cNvPicPr/>
          <p:nvPr/>
        </p:nvPicPr>
        <p:blipFill>
          <a:blip r:embed="rId1"/>
          <a:stretch/>
        </p:blipFill>
        <p:spPr>
          <a:xfrm>
            <a:off x="5311800" y="2345040"/>
            <a:ext cx="456840" cy="456840"/>
          </a:xfrm>
          <a:prstGeom prst="rect">
            <a:avLst/>
          </a:prstGeom>
          <a:ln>
            <a:noFill/>
          </a:ln>
        </p:spPr>
      </p:pic>
      <p:sp>
        <p:nvSpPr>
          <p:cNvPr id="492" name="CustomShape 5"/>
          <p:cNvSpPr/>
          <p:nvPr/>
        </p:nvSpPr>
        <p:spPr>
          <a:xfrm>
            <a:off x="5133600" y="2713320"/>
            <a:ext cx="635400" cy="393120"/>
          </a:xfrm>
          <a:prstGeom prst="rect">
            <a:avLst/>
          </a:prstGeom>
          <a:noFill/>
          <a:ln>
            <a:noFill/>
          </a:ln>
        </p:spPr>
        <p:style>
          <a:lnRef idx="0"/>
          <a:fillRef idx="0"/>
          <a:effectRef idx="0"/>
          <a:fontRef idx="minor"/>
        </p:style>
        <p:txBody>
          <a:bodyPr tIns="91440" bIns="91440"/>
          <a:p>
            <a:pPr>
              <a:lnSpc>
                <a:spcPct val="100000"/>
              </a:lnSpc>
            </a:pPr>
            <a:r>
              <a:rPr b="1" lang="en-US" sz="1200" spc="-1" strike="noStrike">
                <a:solidFill>
                  <a:srgbClr val="000000"/>
                </a:solidFill>
                <a:uFill>
                  <a:solidFill>
                    <a:srgbClr val="ffffff"/>
                  </a:solidFill>
                </a:uFill>
                <a:latin typeface="Arial"/>
                <a:ea typeface="Arial"/>
              </a:rPr>
              <a:t>Driver</a:t>
            </a:r>
            <a:endParaRPr b="0" lang="en-US" sz="1800" spc="-1" strike="noStrike">
              <a:solidFill>
                <a:srgbClr val="000000"/>
              </a:solidFill>
              <a:uFill>
                <a:solidFill>
                  <a:srgbClr val="ffffff"/>
                </a:solidFill>
              </a:uFill>
              <a:latin typeface="Arial"/>
            </a:endParaRPr>
          </a:p>
        </p:txBody>
      </p:sp>
      <p:sp>
        <p:nvSpPr>
          <p:cNvPr id="493" name="CustomShape 6"/>
          <p:cNvSpPr/>
          <p:nvPr/>
        </p:nvSpPr>
        <p:spPr>
          <a:xfrm>
            <a:off x="6783840" y="2819880"/>
            <a:ext cx="1163880" cy="3931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000000"/>
                </a:solidFill>
                <a:uFill>
                  <a:solidFill>
                    <a:srgbClr val="ffffff"/>
                  </a:solidFill>
                </a:uFill>
                <a:latin typeface="Arial"/>
                <a:ea typeface="Arial"/>
              </a:rPr>
              <a:t>Declarative Model</a:t>
            </a:r>
            <a:endParaRPr b="0" lang="en-US" sz="1800" spc="-1" strike="noStrike">
              <a:solidFill>
                <a:srgbClr val="000000"/>
              </a:solidFill>
              <a:uFill>
                <a:solidFill>
                  <a:srgbClr val="ffffff"/>
                </a:solidFill>
              </a:uFill>
              <a:latin typeface="Arial"/>
            </a:endParaRPr>
          </a:p>
        </p:txBody>
      </p:sp>
      <p:sp>
        <p:nvSpPr>
          <p:cNvPr id="494" name="CustomShape 7"/>
          <p:cNvSpPr/>
          <p:nvPr/>
        </p:nvSpPr>
        <p:spPr>
          <a:xfrm>
            <a:off x="6594120" y="788760"/>
            <a:ext cx="1517400" cy="3931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000000"/>
                </a:solidFill>
                <a:uFill>
                  <a:solidFill>
                    <a:srgbClr val="ffffff"/>
                  </a:solidFill>
                </a:uFill>
                <a:latin typeface="Arial"/>
                <a:ea typeface="Arial"/>
              </a:rPr>
              <a:t>Programming Model</a:t>
            </a:r>
            <a:endParaRPr b="0" lang="en-US" sz="1800" spc="-1" strike="noStrike">
              <a:solidFill>
                <a:srgbClr val="000000"/>
              </a:solidFill>
              <a:uFill>
                <a:solidFill>
                  <a:srgbClr val="ffffff"/>
                </a:solidFill>
              </a:uFill>
              <a:latin typeface="Arial"/>
            </a:endParaRPr>
          </a:p>
        </p:txBody>
      </p:sp>
      <p:pic>
        <p:nvPicPr>
          <p:cNvPr id="495" name="Shape 656" descr=""/>
          <p:cNvPicPr/>
          <p:nvPr/>
        </p:nvPicPr>
        <p:blipFill>
          <a:blip r:embed="rId2"/>
          <a:stretch/>
        </p:blipFill>
        <p:spPr>
          <a:xfrm>
            <a:off x="5918040" y="1100880"/>
            <a:ext cx="3070800" cy="1114920"/>
          </a:xfrm>
          <a:prstGeom prst="rect">
            <a:avLst/>
          </a:prstGeom>
          <a:ln w="9360">
            <a:solidFill>
              <a:schemeClr val="dk2"/>
            </a:solidFill>
            <a:round/>
          </a:ln>
        </p:spPr>
      </p:pic>
      <p:sp>
        <p:nvSpPr>
          <p:cNvPr id="496" name="CustomShape 8"/>
          <p:cNvSpPr/>
          <p:nvPr/>
        </p:nvSpPr>
        <p:spPr>
          <a:xfrm flipH="1" rot="10800000">
            <a:off x="6020280" y="2637000"/>
            <a:ext cx="369720" cy="3967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pic>
        <p:nvPicPr>
          <p:cNvPr id="497" name="Shape 658" descr=""/>
          <p:cNvPicPr/>
          <p:nvPr/>
        </p:nvPicPr>
        <p:blipFill>
          <a:blip r:embed="rId3"/>
          <a:stretch/>
        </p:blipFill>
        <p:spPr>
          <a:xfrm>
            <a:off x="4004640" y="3102480"/>
            <a:ext cx="4943520" cy="1636920"/>
          </a:xfrm>
          <a:prstGeom prst="rect">
            <a:avLst/>
          </a:prstGeom>
          <a:ln w="9360">
            <a:solidFill>
              <a:schemeClr val="dk2"/>
            </a:solidFill>
            <a:round/>
          </a:ln>
        </p:spPr>
      </p:pic>
      <p:sp>
        <p:nvSpPr>
          <p:cNvPr id="498" name="CustomShape 9"/>
          <p:cNvSpPr/>
          <p:nvPr/>
        </p:nvSpPr>
        <p:spPr>
          <a:xfrm>
            <a:off x="5657400" y="2773080"/>
            <a:ext cx="356760" cy="4867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pic>
        <p:nvPicPr>
          <p:cNvPr id="499" name="Shape 660" descr=""/>
          <p:cNvPicPr/>
          <p:nvPr/>
        </p:nvPicPr>
        <p:blipFill>
          <a:blip r:embed="rId4"/>
          <a:stretch/>
        </p:blipFill>
        <p:spPr>
          <a:xfrm>
            <a:off x="8037360" y="227520"/>
            <a:ext cx="910440" cy="702000"/>
          </a:xfrm>
          <a:prstGeom prst="rect">
            <a:avLst/>
          </a:prstGeom>
          <a:ln>
            <a:noFill/>
          </a:ln>
        </p:spPr>
      </p:pic>
      <p:sp>
        <p:nvSpPr>
          <p:cNvPr id="500" name="TextShape 1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42" dur="indefinite" restart="never" nodeType="tmRoot">
          <p:childTnLst>
            <p:seq>
              <p:cTn id="43"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103320" y="4734000"/>
            <a:ext cx="360360" cy="393120"/>
          </a:xfrm>
          <a:prstGeom prst="rect">
            <a:avLst/>
          </a:prstGeom>
          <a:noFill/>
          <a:ln>
            <a:noFill/>
          </a:ln>
        </p:spPr>
        <p:txBody>
          <a:bodyPr tIns="91440" bIns="91440" anchor="ctr"/>
          <a:p>
            <a:pPr>
              <a:lnSpc>
                <a:spcPct val="100000"/>
              </a:lnSpc>
            </a:pPr>
            <a:fld id="{7EA82DF9-7E18-4C58-969C-ECF6801F85C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318" name="TextShape 2"/>
          <p:cNvSpPr txBox="1"/>
          <p:nvPr/>
        </p:nvSpPr>
        <p:spPr>
          <a:xfrm>
            <a:off x="826560" y="0"/>
            <a:ext cx="7490520" cy="1062720"/>
          </a:xfrm>
          <a:prstGeom prst="rect">
            <a:avLst/>
          </a:prstGeom>
          <a:noFill/>
          <a:ln>
            <a:noFill/>
          </a:ln>
        </p:spPr>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Who Am I?</a:t>
            </a:r>
            <a:endParaRPr b="0" lang="en-US" sz="1400" spc="-1" strike="noStrike">
              <a:solidFill>
                <a:srgbClr val="000000"/>
              </a:solidFill>
              <a:uFill>
                <a:solidFill>
                  <a:srgbClr val="ffffff"/>
                </a:solidFill>
              </a:uFill>
              <a:latin typeface="Arial"/>
            </a:endParaRPr>
          </a:p>
        </p:txBody>
      </p:sp>
      <p:sp>
        <p:nvSpPr>
          <p:cNvPr id="319" name="TextShape 3"/>
          <p:cNvSpPr txBox="1"/>
          <p:nvPr/>
        </p:nvSpPr>
        <p:spPr>
          <a:xfrm>
            <a:off x="826560" y="929880"/>
            <a:ext cx="7490520" cy="328320"/>
          </a:xfrm>
          <a:prstGeom prst="rect">
            <a:avLst/>
          </a:prstGeom>
          <a:noFill/>
          <a:ln>
            <a:noFill/>
          </a:ln>
        </p:spPr>
        <p:txBody>
          <a:bodyPr tIns="91440" bIns="91440"/>
          <a:p>
            <a:pPr algn="ctr"/>
            <a:endParaRPr b="0" lang="en-US" sz="3200" spc="-1" strike="noStrike">
              <a:solidFill>
                <a:srgbClr val="000000"/>
              </a:solidFill>
              <a:uFill>
                <a:solidFill>
                  <a:srgbClr val="ffffff"/>
                </a:solidFill>
              </a:uFill>
              <a:latin typeface="Arial"/>
            </a:endParaRPr>
          </a:p>
        </p:txBody>
      </p:sp>
      <p:sp>
        <p:nvSpPr>
          <p:cNvPr id="320" name="CustomShape 4"/>
          <p:cNvSpPr/>
          <p:nvPr/>
        </p:nvSpPr>
        <p:spPr>
          <a:xfrm>
            <a:off x="851760" y="1455480"/>
            <a:ext cx="7731720" cy="2869200"/>
          </a:xfrm>
          <a:prstGeom prst="rect">
            <a:avLst/>
          </a:prstGeom>
          <a:noFill/>
          <a:ln>
            <a:noFill/>
          </a:ln>
        </p:spPr>
        <p:style>
          <a:lnRef idx="0"/>
          <a:fillRef idx="0"/>
          <a:effectRef idx="0"/>
          <a:fontRef idx="minor"/>
        </p:style>
        <p:txBody>
          <a:bodyPr tIns="91440" bIns="91440"/>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Stelios Kousouris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Applications Architect @ Red Hat Consulting Services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EMEA Architect Team </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JBoss Middleware</a:t>
            </a:r>
            <a:endParaRPr b="0" lang="en-US" sz="1800" spc="-1" strike="noStrike">
              <a:solidFill>
                <a:srgbClr val="000000"/>
              </a:solidFill>
              <a:uFill>
                <a:solidFill>
                  <a:srgbClr val="ffffff"/>
                </a:solidFill>
              </a:uFill>
              <a:latin typeface="Arial"/>
            </a:endParaRPr>
          </a:p>
          <a:p>
            <a:pPr lvl="1" marL="914400" indent="-342720">
              <a:lnSpc>
                <a:spcPct val="100000"/>
              </a:lnSpc>
              <a:buClr>
                <a:srgbClr val="000000"/>
              </a:buClr>
              <a:buFont typeface="Wingdings 2" charset="2"/>
              <a:buChar char=""/>
            </a:pPr>
            <a:r>
              <a:rPr b="0" lang="en-US" sz="1800" spc="-1" strike="noStrike">
                <a:solidFill>
                  <a:srgbClr val="000000"/>
                </a:solidFill>
                <a:uFill>
                  <a:solidFill>
                    <a:srgbClr val="ffffff"/>
                  </a:solidFill>
                </a:uFill>
                <a:latin typeface="Arial"/>
                <a:ea typeface="Arial"/>
              </a:rPr>
              <a:t>App Dev (EAP, Wildfly Swarm)</a:t>
            </a:r>
            <a:endParaRPr b="0" lang="en-US" sz="1800" spc="-1" strike="noStrike">
              <a:solidFill>
                <a:srgbClr val="000000"/>
              </a:solidFill>
              <a:uFill>
                <a:solidFill>
                  <a:srgbClr val="ffffff"/>
                </a:solidFill>
              </a:uFill>
              <a:latin typeface="Arial"/>
            </a:endParaRPr>
          </a:p>
          <a:p>
            <a:pPr lvl="1" marL="914400" indent="-342720">
              <a:lnSpc>
                <a:spcPct val="100000"/>
              </a:lnSpc>
              <a:buClr>
                <a:srgbClr val="000000"/>
              </a:buClr>
              <a:buFont typeface="Wingdings 2" charset="2"/>
              <a:buChar char=""/>
            </a:pPr>
            <a:r>
              <a:rPr b="0" lang="en-US" sz="1800" spc="-1" strike="noStrike">
                <a:solidFill>
                  <a:srgbClr val="000000"/>
                </a:solidFill>
                <a:uFill>
                  <a:solidFill>
                    <a:srgbClr val="ffffff"/>
                  </a:solidFill>
                </a:uFill>
                <a:latin typeface="Arial"/>
                <a:ea typeface="Arial"/>
              </a:rPr>
              <a:t>Business Automation (BRMS, BPMS)</a:t>
            </a:r>
            <a:endParaRPr b="0" lang="en-US" sz="1800" spc="-1" strike="noStrike">
              <a:solidFill>
                <a:srgbClr val="000000"/>
              </a:solidFill>
              <a:uFill>
                <a:solidFill>
                  <a:srgbClr val="ffffff"/>
                </a:solidFill>
              </a:uFill>
              <a:latin typeface="Arial"/>
            </a:endParaRPr>
          </a:p>
          <a:p>
            <a:pPr lvl="1" marL="914400" indent="-342720">
              <a:lnSpc>
                <a:spcPct val="100000"/>
              </a:lnSpc>
              <a:buClr>
                <a:srgbClr val="000000"/>
              </a:buClr>
              <a:buFont typeface="Wingdings 2" charset="2"/>
              <a:buChar char=""/>
            </a:pPr>
            <a:r>
              <a:rPr b="0" lang="en-US" sz="1800" spc="-1" strike="noStrike">
                <a:solidFill>
                  <a:srgbClr val="000000"/>
                </a:solidFill>
                <a:uFill>
                  <a:solidFill>
                    <a:srgbClr val="ffffff"/>
                  </a:solidFill>
                </a:uFill>
                <a:latin typeface="Arial"/>
                <a:ea typeface="Arial"/>
              </a:rPr>
              <a:t>Big &amp; Real-Time Data Analysis and Process (Data Grid, Data Virtualization)</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Hampshire, United Kingdom</a:t>
            </a:r>
            <a:endParaRPr b="0" lang="en-US" sz="1800" spc="-1" strike="noStrike">
              <a:solidFill>
                <a:srgbClr val="000000"/>
              </a:solidFill>
              <a:uFill>
                <a:solidFill>
                  <a:srgbClr val="ffffff"/>
                </a:solidFill>
              </a:uFill>
              <a:latin typeface="Arial"/>
            </a:endParaRPr>
          </a:p>
        </p:txBody>
      </p:sp>
      <p:sp>
        <p:nvSpPr>
          <p:cNvPr id="321"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103320" y="4734000"/>
            <a:ext cx="360360" cy="393120"/>
          </a:xfrm>
          <a:prstGeom prst="rect">
            <a:avLst/>
          </a:prstGeom>
          <a:noFill/>
          <a:ln>
            <a:noFill/>
          </a:ln>
        </p:spPr>
        <p:txBody>
          <a:bodyPr tIns="91440" bIns="91440" anchor="ctr"/>
          <a:p>
            <a:pPr>
              <a:lnSpc>
                <a:spcPct val="100000"/>
              </a:lnSpc>
            </a:pPr>
            <a:fld id="{66D61746-0143-4C7B-94DD-516DC32DE071}"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02" name="TextShape 2"/>
          <p:cNvSpPr txBox="1"/>
          <p:nvPr/>
        </p:nvSpPr>
        <p:spPr>
          <a:xfrm>
            <a:off x="398880" y="1085760"/>
            <a:ext cx="8293320" cy="310752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 rule engine is a software component that processes rules (knowledge) against data (facts) -&gt; </a:t>
            </a:r>
            <a:r>
              <a:rPr b="1" lang="en-US" sz="1400" spc="-1" strike="noStrike">
                <a:solidFill>
                  <a:srgbClr val="000000"/>
                </a:solidFill>
                <a:uFill>
                  <a:solidFill>
                    <a:srgbClr val="ffffff"/>
                  </a:solidFill>
                </a:uFill>
                <a:latin typeface="Proxima Nova"/>
                <a:ea typeface="Proxima Nova"/>
              </a:rPr>
              <a:t>It matches facts with rules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BRMS provides following benefits:</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Logic and Data Separation</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Reusable</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Centralized</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Declarative</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Speed and scalability</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Tooling for analysis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503" name="TextShape 3"/>
          <p:cNvSpPr txBox="1"/>
          <p:nvPr/>
        </p:nvSpPr>
        <p:spPr>
          <a:xfrm>
            <a:off x="826560" y="183960"/>
            <a:ext cx="7490520" cy="54324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Rules Engine</a:t>
            </a:r>
            <a:endParaRPr b="0" lang="en-US" sz="1400" spc="-1" strike="noStrike">
              <a:solidFill>
                <a:srgbClr val="000000"/>
              </a:solidFill>
              <a:uFill>
                <a:solidFill>
                  <a:srgbClr val="ffffff"/>
                </a:solidFill>
              </a:uFill>
              <a:latin typeface="Arial"/>
            </a:endParaRPr>
          </a:p>
        </p:txBody>
      </p:sp>
      <p:sp>
        <p:nvSpPr>
          <p:cNvPr id="504" name="TextShape 4"/>
          <p:cNvSpPr txBox="1"/>
          <p:nvPr/>
        </p:nvSpPr>
        <p:spPr>
          <a:xfrm>
            <a:off x="826560" y="594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Concepts</a:t>
            </a:r>
            <a:endParaRPr b="0" lang="en-US" sz="3200" spc="-1" strike="noStrike">
              <a:solidFill>
                <a:srgbClr val="000000"/>
              </a:solidFill>
              <a:uFill>
                <a:solidFill>
                  <a:srgbClr val="ffffff"/>
                </a:solidFill>
              </a:uFill>
              <a:latin typeface="Arial"/>
            </a:endParaRPr>
          </a:p>
        </p:txBody>
      </p:sp>
      <p:pic>
        <p:nvPicPr>
          <p:cNvPr id="505" name="Shape 670" descr=""/>
          <p:cNvPicPr/>
          <p:nvPr/>
        </p:nvPicPr>
        <p:blipFill>
          <a:blip r:embed="rId1"/>
          <a:stretch/>
        </p:blipFill>
        <p:spPr>
          <a:xfrm>
            <a:off x="4605840" y="1955880"/>
            <a:ext cx="4034880" cy="1640520"/>
          </a:xfrm>
          <a:prstGeom prst="rect">
            <a:avLst/>
          </a:prstGeom>
          <a:ln w="9360">
            <a:solidFill>
              <a:schemeClr val="dk2"/>
            </a:solidFill>
            <a:round/>
          </a:ln>
        </p:spPr>
      </p:pic>
      <p:sp>
        <p:nvSpPr>
          <p:cNvPr id="506"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44" dur="indefinite" restart="never" nodeType="tmRoot">
          <p:childTnLst>
            <p:seq>
              <p:cTn id="45"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103320" y="4734000"/>
            <a:ext cx="360360" cy="393120"/>
          </a:xfrm>
          <a:prstGeom prst="rect">
            <a:avLst/>
          </a:prstGeom>
          <a:noFill/>
          <a:ln>
            <a:noFill/>
          </a:ln>
        </p:spPr>
        <p:txBody>
          <a:bodyPr tIns="91440" bIns="91440" anchor="ctr"/>
          <a:p>
            <a:pPr>
              <a:lnSpc>
                <a:spcPct val="100000"/>
              </a:lnSpc>
            </a:pPr>
            <a:fld id="{26616959-A6F8-4489-8BB5-272426493362}"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08" name="TextShape 2"/>
          <p:cNvSpPr txBox="1"/>
          <p:nvPr/>
        </p:nvSpPr>
        <p:spPr>
          <a:xfrm>
            <a:off x="410760" y="1397160"/>
            <a:ext cx="4000320" cy="3107520"/>
          </a:xfrm>
          <a:prstGeom prst="rect">
            <a:avLst/>
          </a:prstGeom>
          <a:noFill/>
          <a:ln>
            <a:noFill/>
          </a:ln>
        </p:spPr>
        <p:txBody>
          <a:bodyPr tIns="91440" bIns="91440"/>
          <a:p>
            <a:pPr>
              <a:lnSpc>
                <a:spcPct val="100000"/>
              </a:lnSpc>
            </a:pP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BRMS rule engine uses Forward chaining</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It means that rules are fired when conditions are met</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It uses multiples rules at the same time with multiples facts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 </a:t>
            </a:r>
            <a:r>
              <a:rPr b="0" lang="en-US" sz="1400" spc="-1" strike="noStrike">
                <a:solidFill>
                  <a:srgbClr val="000000"/>
                </a:solidFill>
                <a:uFill>
                  <a:solidFill>
                    <a:srgbClr val="ffffff"/>
                  </a:solidFill>
                </a:uFill>
                <a:latin typeface="Proxima Nova"/>
                <a:ea typeface="Proxima Nova"/>
              </a:rPr>
              <a:t>It is fast and scalable</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 </a:t>
            </a:r>
            <a:r>
              <a:rPr b="1" lang="en-US" sz="1400" spc="-1" strike="noStrike">
                <a:solidFill>
                  <a:srgbClr val="000000"/>
                </a:solidFill>
                <a:uFill>
                  <a:solidFill>
                    <a:srgbClr val="ffffff"/>
                  </a:solidFill>
                </a:uFill>
                <a:latin typeface="Proxima Nova"/>
                <a:ea typeface="Proxima Nova"/>
              </a:rPr>
              <a:t>Features inference (re-evaluation)</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509" name="TextShape 3"/>
          <p:cNvSpPr txBox="1"/>
          <p:nvPr/>
        </p:nvSpPr>
        <p:spPr>
          <a:xfrm>
            <a:off x="826560" y="135720"/>
            <a:ext cx="7490520" cy="5551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Rules Engine</a:t>
            </a:r>
            <a:endParaRPr b="0" lang="en-US" sz="1400" spc="-1" strike="noStrike">
              <a:solidFill>
                <a:srgbClr val="000000"/>
              </a:solidFill>
              <a:uFill>
                <a:solidFill>
                  <a:srgbClr val="ffffff"/>
                </a:solidFill>
              </a:uFill>
              <a:latin typeface="Arial"/>
            </a:endParaRPr>
          </a:p>
        </p:txBody>
      </p:sp>
      <p:sp>
        <p:nvSpPr>
          <p:cNvPr id="510" name="TextShape 4"/>
          <p:cNvSpPr txBox="1"/>
          <p:nvPr/>
        </p:nvSpPr>
        <p:spPr>
          <a:xfrm>
            <a:off x="826560" y="558000"/>
            <a:ext cx="7490520" cy="328320"/>
          </a:xfrm>
          <a:prstGeom prst="rect">
            <a:avLst/>
          </a:prstGeom>
          <a:noFill/>
          <a:ln>
            <a:noFill/>
          </a:ln>
        </p:spPr>
        <p:txBody>
          <a:bodyPr tIns="91440" bIns="91440" anchor="b"/>
          <a:p>
            <a:pPr>
              <a:lnSpc>
                <a:spcPct val="100000"/>
              </a:lnSpc>
            </a:pPr>
            <a:r>
              <a:rPr b="1" lang="en-US" sz="1400" spc="-1" strike="noStrike">
                <a:solidFill>
                  <a:srgbClr val="000000"/>
                </a:solidFill>
                <a:uFill>
                  <a:solidFill>
                    <a:srgbClr val="ffffff"/>
                  </a:solidFill>
                </a:uFill>
                <a:latin typeface="Proxima Nova"/>
                <a:ea typeface="Proxima Nova"/>
              </a:rPr>
              <a:t>Concepts</a:t>
            </a:r>
            <a:endParaRPr b="0" lang="en-US" sz="3200" spc="-1" strike="noStrike">
              <a:solidFill>
                <a:srgbClr val="000000"/>
              </a:solidFill>
              <a:uFill>
                <a:solidFill>
                  <a:srgbClr val="ffffff"/>
                </a:solidFill>
              </a:uFill>
              <a:latin typeface="Arial"/>
            </a:endParaRPr>
          </a:p>
        </p:txBody>
      </p:sp>
      <p:pic>
        <p:nvPicPr>
          <p:cNvPr id="511" name="Shape 680" descr=""/>
          <p:cNvPicPr/>
          <p:nvPr/>
        </p:nvPicPr>
        <p:blipFill>
          <a:blip r:embed="rId1"/>
          <a:stretch/>
        </p:blipFill>
        <p:spPr>
          <a:xfrm>
            <a:off x="4588560" y="1809000"/>
            <a:ext cx="4034880" cy="1941120"/>
          </a:xfrm>
          <a:prstGeom prst="rect">
            <a:avLst/>
          </a:prstGeom>
          <a:ln w="9360">
            <a:solidFill>
              <a:schemeClr val="dk2"/>
            </a:solidFill>
            <a:round/>
          </a:ln>
        </p:spPr>
      </p:pic>
      <p:sp>
        <p:nvSpPr>
          <p:cNvPr id="512"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46" dur="indefinite" restart="never" nodeType="tmRoot">
          <p:childTnLst>
            <p:seq>
              <p:cTn id="47"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103320" y="4734000"/>
            <a:ext cx="360360" cy="393120"/>
          </a:xfrm>
          <a:prstGeom prst="rect">
            <a:avLst/>
          </a:prstGeom>
          <a:noFill/>
          <a:ln>
            <a:noFill/>
          </a:ln>
        </p:spPr>
        <p:txBody>
          <a:bodyPr tIns="91440" bIns="91440" anchor="ctr"/>
          <a:p>
            <a:pPr>
              <a:lnSpc>
                <a:spcPct val="100000"/>
              </a:lnSpc>
            </a:pPr>
            <a:fld id="{AE8B2257-9A43-4A14-BC34-2A18A42A3A39}"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14"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BRMS Suite not just a Rules Engine</a:t>
            </a:r>
            <a:endParaRPr b="0" lang="en-US" sz="1400" spc="-1" strike="noStrike">
              <a:solidFill>
                <a:srgbClr val="000000"/>
              </a:solidFill>
              <a:uFill>
                <a:solidFill>
                  <a:srgbClr val="ffffff"/>
                </a:solidFill>
              </a:uFill>
              <a:latin typeface="Arial"/>
            </a:endParaRPr>
          </a:p>
        </p:txBody>
      </p:sp>
      <p:sp>
        <p:nvSpPr>
          <p:cNvPr id="515"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Red Hat JBoss BRMS Architecture</a:t>
            </a:r>
            <a:endParaRPr b="0" lang="en-US" sz="3200" spc="-1" strike="noStrike">
              <a:solidFill>
                <a:srgbClr val="000000"/>
              </a:solidFill>
              <a:uFill>
                <a:solidFill>
                  <a:srgbClr val="ffffff"/>
                </a:solidFill>
              </a:uFill>
              <a:latin typeface="Arial"/>
            </a:endParaRPr>
          </a:p>
        </p:txBody>
      </p:sp>
      <p:sp>
        <p:nvSpPr>
          <p:cNvPr id="516" name="CustomShape 4"/>
          <p:cNvSpPr/>
          <p:nvPr/>
        </p:nvSpPr>
        <p:spPr>
          <a:xfrm>
            <a:off x="3814560" y="2114280"/>
            <a:ext cx="1950480" cy="1640520"/>
          </a:xfrm>
          <a:prstGeom prst="rect">
            <a:avLst/>
          </a:prstGeom>
          <a:noFill/>
          <a:ln w="9360">
            <a:solidFill>
              <a:schemeClr val="dk2"/>
            </a:solidFill>
            <a:custDash>
              <a:ds d="1000000" sp="400000"/>
            </a:custDash>
            <a:round/>
          </a:ln>
        </p:spPr>
        <p:style>
          <a:lnRef idx="0"/>
          <a:fillRef idx="0"/>
          <a:effectRef idx="0"/>
          <a:fontRef idx="minor"/>
        </p:style>
      </p:sp>
      <p:sp>
        <p:nvSpPr>
          <p:cNvPr id="517" name="CustomShape 5"/>
          <p:cNvSpPr/>
          <p:nvPr/>
        </p:nvSpPr>
        <p:spPr>
          <a:xfrm>
            <a:off x="1011960" y="2114280"/>
            <a:ext cx="2649240" cy="1640520"/>
          </a:xfrm>
          <a:prstGeom prst="rect">
            <a:avLst/>
          </a:prstGeom>
          <a:noFill/>
          <a:ln w="9360">
            <a:solidFill>
              <a:schemeClr val="dk2"/>
            </a:solidFill>
            <a:custDash>
              <a:ds d="1000000" sp="400000"/>
            </a:custDash>
            <a:round/>
          </a:ln>
        </p:spPr>
        <p:style>
          <a:lnRef idx="0"/>
          <a:fillRef idx="0"/>
          <a:effectRef idx="0"/>
          <a:fontRef idx="minor"/>
        </p:style>
      </p:sp>
      <p:sp>
        <p:nvSpPr>
          <p:cNvPr id="518" name="CustomShape 6"/>
          <p:cNvSpPr/>
          <p:nvPr/>
        </p:nvSpPr>
        <p:spPr>
          <a:xfrm>
            <a:off x="917640" y="1850400"/>
            <a:ext cx="2062080" cy="34488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666666"/>
                </a:solidFill>
                <a:uFill>
                  <a:solidFill>
                    <a:srgbClr val="ffffff"/>
                  </a:solidFill>
                </a:uFill>
                <a:latin typeface="Overpass"/>
                <a:ea typeface="Overpass"/>
              </a:rPr>
              <a:t>Authoring Environment</a:t>
            </a:r>
            <a:endParaRPr b="0" lang="en-US" sz="1800" spc="-1" strike="noStrike">
              <a:solidFill>
                <a:srgbClr val="000000"/>
              </a:solidFill>
              <a:uFill>
                <a:solidFill>
                  <a:srgbClr val="ffffff"/>
                </a:solidFill>
              </a:uFill>
              <a:latin typeface="Arial"/>
            </a:endParaRPr>
          </a:p>
        </p:txBody>
      </p:sp>
      <p:pic>
        <p:nvPicPr>
          <p:cNvPr id="519" name="Shape 693" descr=""/>
          <p:cNvPicPr/>
          <p:nvPr/>
        </p:nvPicPr>
        <p:blipFill>
          <a:blip r:embed="rId1"/>
          <a:stretch/>
        </p:blipFill>
        <p:spPr>
          <a:xfrm>
            <a:off x="1231200" y="2229120"/>
            <a:ext cx="445320" cy="434520"/>
          </a:xfrm>
          <a:prstGeom prst="rect">
            <a:avLst/>
          </a:prstGeom>
          <a:ln>
            <a:noFill/>
          </a:ln>
        </p:spPr>
      </p:pic>
      <p:sp>
        <p:nvSpPr>
          <p:cNvPr id="520" name="CustomShape 7"/>
          <p:cNvSpPr/>
          <p:nvPr/>
        </p:nvSpPr>
        <p:spPr>
          <a:xfrm>
            <a:off x="933120" y="2562480"/>
            <a:ext cx="1017720" cy="344880"/>
          </a:xfrm>
          <a:prstGeom prst="rect">
            <a:avLst/>
          </a:prstGeom>
          <a:noFill/>
          <a:ln>
            <a:noFill/>
          </a:ln>
        </p:spPr>
        <p:style>
          <a:lnRef idx="0"/>
          <a:fillRef idx="0"/>
          <a:effectRef idx="0"/>
          <a:fontRef idx="minor"/>
        </p:style>
        <p:txBody>
          <a:bodyPr tIns="91440" bIns="91440"/>
          <a:p>
            <a:pPr algn="ctr">
              <a:lnSpc>
                <a:spcPct val="120000"/>
              </a:lnSpc>
            </a:pPr>
            <a:r>
              <a:rPr b="0" lang="en-US" sz="800" spc="-1" strike="noStrike">
                <a:solidFill>
                  <a:srgbClr val="000000"/>
                </a:solidFill>
                <a:uFill>
                  <a:solidFill>
                    <a:srgbClr val="ffffff"/>
                  </a:solidFill>
                </a:uFill>
                <a:latin typeface="Overpass"/>
                <a:ea typeface="Overpass"/>
              </a:rPr>
              <a:t>Rules </a:t>
            </a:r>
            <a:endParaRPr b="0" lang="en-US" sz="1800" spc="-1" strike="noStrike">
              <a:solidFill>
                <a:srgbClr val="000000"/>
              </a:solidFill>
              <a:uFill>
                <a:solidFill>
                  <a:srgbClr val="ffffff"/>
                </a:solidFill>
              </a:uFill>
              <a:latin typeface="Arial"/>
            </a:endParaRPr>
          </a:p>
          <a:p>
            <a:pPr algn="ctr">
              <a:lnSpc>
                <a:spcPct val="120000"/>
              </a:lnSpc>
            </a:pPr>
            <a:r>
              <a:rPr b="0" lang="en-US" sz="800" spc="-1" strike="noStrike">
                <a:solidFill>
                  <a:srgbClr val="000000"/>
                </a:solidFill>
                <a:uFill>
                  <a:solidFill>
                    <a:srgbClr val="ffffff"/>
                  </a:solidFill>
                </a:uFill>
                <a:latin typeface="Overpass"/>
                <a:ea typeface="Overpass"/>
              </a:rPr>
              <a:t>Developers</a:t>
            </a:r>
            <a:endParaRPr b="0" lang="en-US" sz="1800" spc="-1" strike="noStrike">
              <a:solidFill>
                <a:srgbClr val="000000"/>
              </a:solidFill>
              <a:uFill>
                <a:solidFill>
                  <a:srgbClr val="ffffff"/>
                </a:solidFill>
              </a:uFill>
              <a:latin typeface="Arial"/>
            </a:endParaRPr>
          </a:p>
          <a:p>
            <a:pPr>
              <a:lnSpc>
                <a:spcPct val="115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pic>
        <p:nvPicPr>
          <p:cNvPr id="521" name="Shape 696" descr=""/>
          <p:cNvPicPr/>
          <p:nvPr/>
        </p:nvPicPr>
        <p:blipFill>
          <a:blip r:embed="rId2"/>
          <a:stretch/>
        </p:blipFill>
        <p:spPr>
          <a:xfrm>
            <a:off x="1243800" y="2992680"/>
            <a:ext cx="421920" cy="409680"/>
          </a:xfrm>
          <a:prstGeom prst="rect">
            <a:avLst/>
          </a:prstGeom>
          <a:ln>
            <a:noFill/>
          </a:ln>
        </p:spPr>
      </p:pic>
      <p:sp>
        <p:nvSpPr>
          <p:cNvPr id="522" name="CustomShape 8"/>
          <p:cNvSpPr/>
          <p:nvPr/>
        </p:nvSpPr>
        <p:spPr>
          <a:xfrm>
            <a:off x="1079280" y="3321000"/>
            <a:ext cx="749520" cy="344880"/>
          </a:xfrm>
          <a:prstGeom prst="rect">
            <a:avLst/>
          </a:prstGeom>
          <a:noFill/>
          <a:ln>
            <a:noFill/>
          </a:ln>
        </p:spPr>
        <p:style>
          <a:lnRef idx="0"/>
          <a:fillRef idx="0"/>
          <a:effectRef idx="0"/>
          <a:fontRef idx="minor"/>
        </p:style>
        <p:txBody>
          <a:bodyPr tIns="91440" bIns="91440"/>
          <a:p>
            <a:pPr algn="ctr">
              <a:lnSpc>
                <a:spcPct val="120000"/>
              </a:lnSpc>
            </a:pPr>
            <a:r>
              <a:rPr b="0" lang="en-US" sz="800" spc="-1" strike="noStrike">
                <a:solidFill>
                  <a:srgbClr val="000000"/>
                </a:solidFill>
                <a:uFill>
                  <a:solidFill>
                    <a:srgbClr val="ffffff"/>
                  </a:solidFill>
                </a:uFill>
                <a:latin typeface="Overpass"/>
                <a:ea typeface="Overpass"/>
              </a:rPr>
              <a:t>Business Analysts</a:t>
            </a:r>
            <a:endParaRPr b="0" lang="en-US" sz="1800" spc="-1" strike="noStrike">
              <a:solidFill>
                <a:srgbClr val="000000"/>
              </a:solidFill>
              <a:uFill>
                <a:solidFill>
                  <a:srgbClr val="ffffff"/>
                </a:solidFill>
              </a:uFill>
              <a:latin typeface="Arial"/>
            </a:endParaRPr>
          </a:p>
        </p:txBody>
      </p:sp>
      <p:sp>
        <p:nvSpPr>
          <p:cNvPr id="523" name="CustomShape 9"/>
          <p:cNvSpPr/>
          <p:nvPr/>
        </p:nvSpPr>
        <p:spPr>
          <a:xfrm>
            <a:off x="3395880" y="970920"/>
            <a:ext cx="195048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20000"/>
              </a:lnSpc>
            </a:pPr>
            <a:r>
              <a:rPr b="1" lang="en-US" sz="1200" spc="-1" strike="noStrike">
                <a:solidFill>
                  <a:srgbClr val="000000"/>
                </a:solidFill>
                <a:uFill>
                  <a:solidFill>
                    <a:srgbClr val="ffffff"/>
                  </a:solidFill>
                </a:uFill>
                <a:latin typeface="Overpass"/>
                <a:ea typeface="Overpass"/>
              </a:rPr>
              <a:t>Delivery compatible with industry best practices</a:t>
            </a:r>
            <a:endParaRPr b="0" lang="en-US" sz="1800" spc="-1" strike="noStrike">
              <a:solidFill>
                <a:srgbClr val="000000"/>
              </a:solidFill>
              <a:uFill>
                <a:solidFill>
                  <a:srgbClr val="ffffff"/>
                </a:solidFill>
              </a:uFill>
              <a:latin typeface="Arial"/>
            </a:endParaRPr>
          </a:p>
        </p:txBody>
      </p:sp>
      <p:sp>
        <p:nvSpPr>
          <p:cNvPr id="524" name="CustomShape 10"/>
          <p:cNvSpPr/>
          <p:nvPr/>
        </p:nvSpPr>
        <p:spPr>
          <a:xfrm rot="2781600">
            <a:off x="3513240" y="1728360"/>
            <a:ext cx="500400" cy="526680"/>
          </a:xfrm>
          <a:prstGeom prst="bentArrow">
            <a:avLst>
              <a:gd name="adj1" fmla="val 25000"/>
              <a:gd name="adj2" fmla="val 24167"/>
              <a:gd name="adj3" fmla="val 25000"/>
              <a:gd name="adj4" fmla="val 43750"/>
            </a:avLst>
          </a:prstGeom>
          <a:noFill/>
          <a:ln w="19080">
            <a:solidFill>
              <a:srgbClr val="666666"/>
            </a:solidFill>
            <a:round/>
          </a:ln>
        </p:spPr>
        <p:style>
          <a:lnRef idx="0"/>
          <a:fillRef idx="0"/>
          <a:effectRef idx="0"/>
          <a:fontRef idx="minor"/>
        </p:style>
      </p:sp>
      <p:sp>
        <p:nvSpPr>
          <p:cNvPr id="525" name="CustomShape 11"/>
          <p:cNvSpPr/>
          <p:nvPr/>
        </p:nvSpPr>
        <p:spPr>
          <a:xfrm>
            <a:off x="6573600" y="2229120"/>
            <a:ext cx="572400" cy="1132560"/>
          </a:xfrm>
          <a:prstGeom prst="roundRect">
            <a:avLst>
              <a:gd name="adj" fmla="val 9472"/>
            </a:avLst>
          </a:prstGeom>
          <a:noFill/>
          <a:ln w="25560">
            <a:solidFill>
              <a:srgbClr val="3f3f3f"/>
            </a:solidFill>
            <a:round/>
          </a:ln>
        </p:spPr>
        <p:style>
          <a:lnRef idx="0"/>
          <a:fillRef idx="0"/>
          <a:effectRef idx="0"/>
          <a:fontRef idx="minor"/>
        </p:style>
      </p:sp>
      <p:sp>
        <p:nvSpPr>
          <p:cNvPr id="526" name="CustomShape 12"/>
          <p:cNvSpPr/>
          <p:nvPr/>
        </p:nvSpPr>
        <p:spPr>
          <a:xfrm>
            <a:off x="7118640" y="2651760"/>
            <a:ext cx="918360" cy="37728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Entreprise Applications</a:t>
            </a:r>
            <a:endParaRPr b="0" lang="en-US" sz="1800" spc="-1" strike="noStrike">
              <a:solidFill>
                <a:srgbClr val="000000"/>
              </a:solidFill>
              <a:uFill>
                <a:solidFill>
                  <a:srgbClr val="ffffff"/>
                </a:solidFill>
              </a:uFill>
              <a:latin typeface="Arial"/>
            </a:endParaRPr>
          </a:p>
        </p:txBody>
      </p:sp>
      <p:sp>
        <p:nvSpPr>
          <p:cNvPr id="527" name="CustomShape 13"/>
          <p:cNvSpPr/>
          <p:nvPr/>
        </p:nvSpPr>
        <p:spPr>
          <a:xfrm>
            <a:off x="6633000" y="2984760"/>
            <a:ext cx="445320" cy="377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p:txBody>
      </p:sp>
      <p:sp>
        <p:nvSpPr>
          <p:cNvPr id="528" name="CustomShape 14"/>
          <p:cNvSpPr/>
          <p:nvPr/>
        </p:nvSpPr>
        <p:spPr>
          <a:xfrm>
            <a:off x="7119720" y="2294640"/>
            <a:ext cx="918360" cy="377280"/>
          </a:xfrm>
          <a:prstGeom prst="rect">
            <a:avLst/>
          </a:prstGeom>
          <a:noFill/>
          <a:ln>
            <a:noFill/>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Web Services</a:t>
            </a:r>
            <a:endParaRPr b="0" lang="en-US" sz="1800" spc="-1" strike="noStrike">
              <a:solidFill>
                <a:srgbClr val="000000"/>
              </a:solidFill>
              <a:uFill>
                <a:solidFill>
                  <a:srgbClr val="ffffff"/>
                </a:solidFill>
              </a:uFill>
              <a:latin typeface="Arial"/>
            </a:endParaRPr>
          </a:p>
        </p:txBody>
      </p:sp>
      <p:pic>
        <p:nvPicPr>
          <p:cNvPr id="529" name="Shape 705" descr=""/>
          <p:cNvPicPr/>
          <p:nvPr/>
        </p:nvPicPr>
        <p:blipFill>
          <a:blip r:embed="rId3"/>
          <a:stretch/>
        </p:blipFill>
        <p:spPr>
          <a:xfrm>
            <a:off x="6685200" y="2683440"/>
            <a:ext cx="317160" cy="309240"/>
          </a:xfrm>
          <a:prstGeom prst="rect">
            <a:avLst/>
          </a:prstGeom>
          <a:ln>
            <a:noFill/>
          </a:ln>
        </p:spPr>
      </p:pic>
      <p:pic>
        <p:nvPicPr>
          <p:cNvPr id="530" name="Shape 706" descr=""/>
          <p:cNvPicPr/>
          <p:nvPr/>
        </p:nvPicPr>
        <p:blipFill>
          <a:blip r:embed="rId4"/>
          <a:stretch/>
        </p:blipFill>
        <p:spPr>
          <a:xfrm>
            <a:off x="6618960" y="2311200"/>
            <a:ext cx="445320" cy="330480"/>
          </a:xfrm>
          <a:prstGeom prst="rect">
            <a:avLst/>
          </a:prstGeom>
          <a:ln>
            <a:noFill/>
          </a:ln>
        </p:spPr>
      </p:pic>
      <p:sp>
        <p:nvSpPr>
          <p:cNvPr id="531" name="CustomShape 15"/>
          <p:cNvSpPr/>
          <p:nvPr/>
        </p:nvSpPr>
        <p:spPr>
          <a:xfrm>
            <a:off x="5432040" y="2831400"/>
            <a:ext cx="1252800" cy="6480"/>
          </a:xfrm>
          <a:custGeom>
            <a:avLst/>
            <a:gdLst/>
            <a:ahLst/>
            <a:rect l="l" t="t" r="r" b="b"/>
            <a:pathLst>
              <a:path w="21600" h="21600">
                <a:moveTo>
                  <a:pt x="0" y="0"/>
                </a:moveTo>
                <a:lnTo>
                  <a:pt x="21600" y="21600"/>
                </a:lnTo>
              </a:path>
            </a:pathLst>
          </a:custGeom>
          <a:noFill/>
          <a:ln w="9360">
            <a:solidFill>
              <a:srgbClr val="666666"/>
            </a:solidFill>
            <a:custDash>
              <a:ds d="100000" sp="400000"/>
            </a:custDash>
            <a:round/>
          </a:ln>
        </p:spPr>
        <p:style>
          <a:lnRef idx="0"/>
          <a:fillRef idx="0"/>
          <a:effectRef idx="0"/>
          <a:fontRef idx="minor"/>
        </p:style>
      </p:sp>
      <p:sp>
        <p:nvSpPr>
          <p:cNvPr id="532" name="CustomShape 16"/>
          <p:cNvSpPr/>
          <p:nvPr/>
        </p:nvSpPr>
        <p:spPr>
          <a:xfrm>
            <a:off x="4048560" y="2545920"/>
            <a:ext cx="143244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44000"/>
              </a:lnSpc>
            </a:pPr>
            <a:r>
              <a:rPr b="1" lang="en-US" sz="1000" spc="-1" strike="noStrike">
                <a:solidFill>
                  <a:srgbClr val="000000"/>
                </a:solidFill>
                <a:uFill>
                  <a:solidFill>
                    <a:srgbClr val="ffffff"/>
                  </a:solidFill>
                </a:uFill>
                <a:latin typeface="Overpass"/>
                <a:ea typeface="Overpass"/>
              </a:rPr>
              <a:t>Intelligent Decision Execution</a:t>
            </a:r>
            <a:endParaRPr b="0" lang="en-US" sz="1800" spc="-1" strike="noStrike">
              <a:solidFill>
                <a:srgbClr val="000000"/>
              </a:solidFill>
              <a:uFill>
                <a:solidFill>
                  <a:srgbClr val="ffffff"/>
                </a:solidFill>
              </a:uFill>
              <a:latin typeface="Arial"/>
            </a:endParaRPr>
          </a:p>
          <a:p>
            <a:pPr>
              <a:lnSpc>
                <a:spcPct val="115000"/>
              </a:lnSpc>
            </a:pP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p:txBody>
      </p:sp>
      <p:pic>
        <p:nvPicPr>
          <p:cNvPr id="533" name="Shape 710" descr=""/>
          <p:cNvPicPr/>
          <p:nvPr/>
        </p:nvPicPr>
        <p:blipFill>
          <a:blip r:embed="rId5"/>
          <a:stretch/>
        </p:blipFill>
        <p:spPr>
          <a:xfrm>
            <a:off x="3822480" y="2913480"/>
            <a:ext cx="452520" cy="432720"/>
          </a:xfrm>
          <a:prstGeom prst="rect">
            <a:avLst/>
          </a:prstGeom>
          <a:ln>
            <a:noFill/>
          </a:ln>
        </p:spPr>
      </p:pic>
      <p:sp>
        <p:nvSpPr>
          <p:cNvPr id="534" name="CustomShape 17"/>
          <p:cNvSpPr/>
          <p:nvPr/>
        </p:nvSpPr>
        <p:spPr>
          <a:xfrm>
            <a:off x="4160880" y="1850400"/>
            <a:ext cx="1683000" cy="344880"/>
          </a:xfrm>
          <a:prstGeom prst="rect">
            <a:avLst/>
          </a:prstGeom>
          <a:noFill/>
          <a:ln>
            <a:noFill/>
          </a:ln>
        </p:spPr>
        <p:style>
          <a:lnRef idx="0"/>
          <a:fillRef idx="0"/>
          <a:effectRef idx="0"/>
          <a:fontRef idx="minor"/>
        </p:style>
        <p:txBody>
          <a:bodyPr tIns="91440" bIns="91440"/>
          <a:p>
            <a:pPr algn="r">
              <a:lnSpc>
                <a:spcPct val="100000"/>
              </a:lnSpc>
            </a:pPr>
            <a:r>
              <a:rPr b="0" lang="en-US" sz="1200" spc="-1" strike="noStrike">
                <a:solidFill>
                  <a:srgbClr val="666666"/>
                </a:solidFill>
                <a:uFill>
                  <a:solidFill>
                    <a:srgbClr val="ffffff"/>
                  </a:solidFill>
                </a:uFill>
                <a:latin typeface="Overpass"/>
                <a:ea typeface="Overpass"/>
              </a:rPr>
              <a:t>Runtime Environment</a:t>
            </a:r>
            <a:endParaRPr b="0" lang="en-US" sz="1800" spc="-1" strike="noStrike">
              <a:solidFill>
                <a:srgbClr val="000000"/>
              </a:solidFill>
              <a:uFill>
                <a:solidFill>
                  <a:srgbClr val="ffffff"/>
                </a:solidFill>
              </a:uFill>
              <a:latin typeface="Arial"/>
            </a:endParaRPr>
          </a:p>
        </p:txBody>
      </p:sp>
      <p:sp>
        <p:nvSpPr>
          <p:cNvPr id="535" name="CustomShape 18"/>
          <p:cNvSpPr/>
          <p:nvPr/>
        </p:nvSpPr>
        <p:spPr>
          <a:xfrm>
            <a:off x="1976760" y="2555640"/>
            <a:ext cx="140328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200" spc="-1" strike="noStrike">
                <a:solidFill>
                  <a:srgbClr val="000000"/>
                </a:solidFill>
                <a:uFill>
                  <a:solidFill>
                    <a:srgbClr val="ffffff"/>
                  </a:solidFill>
                </a:uFill>
                <a:latin typeface="Overpass"/>
                <a:ea typeface="Overpass"/>
              </a:rPr>
              <a:t>Business Central</a:t>
            </a:r>
            <a:endParaRPr b="0" lang="en-US" sz="1800" spc="-1" strike="noStrike">
              <a:solidFill>
                <a:srgbClr val="000000"/>
              </a:solidFill>
              <a:uFill>
                <a:solidFill>
                  <a:srgbClr val="ffffff"/>
                </a:solidFill>
              </a:uFill>
              <a:latin typeface="Arial"/>
            </a:endParaRPr>
          </a:p>
        </p:txBody>
      </p:sp>
      <p:pic>
        <p:nvPicPr>
          <p:cNvPr id="536" name="Shape 713" descr=""/>
          <p:cNvPicPr/>
          <p:nvPr/>
        </p:nvPicPr>
        <p:blipFill>
          <a:blip r:embed="rId6"/>
          <a:stretch/>
        </p:blipFill>
        <p:spPr>
          <a:xfrm>
            <a:off x="1767960" y="2921040"/>
            <a:ext cx="407880" cy="398160"/>
          </a:xfrm>
          <a:prstGeom prst="rect">
            <a:avLst/>
          </a:prstGeom>
          <a:ln>
            <a:noFill/>
          </a:ln>
        </p:spPr>
      </p:pic>
      <p:pic>
        <p:nvPicPr>
          <p:cNvPr id="537" name="Shape 715" descr=""/>
          <p:cNvPicPr/>
          <p:nvPr/>
        </p:nvPicPr>
        <p:blipFill>
          <a:blip r:embed="rId7"/>
          <a:stretch/>
        </p:blipFill>
        <p:spPr>
          <a:xfrm>
            <a:off x="2669040" y="1031760"/>
            <a:ext cx="421920" cy="409680"/>
          </a:xfrm>
          <a:prstGeom prst="rect">
            <a:avLst/>
          </a:prstGeom>
          <a:ln>
            <a:noFill/>
          </a:ln>
        </p:spPr>
      </p:pic>
      <p:sp>
        <p:nvSpPr>
          <p:cNvPr id="538" name="CustomShape 19"/>
          <p:cNvSpPr/>
          <p:nvPr/>
        </p:nvSpPr>
        <p:spPr>
          <a:xfrm>
            <a:off x="2504520" y="1360080"/>
            <a:ext cx="749520" cy="344880"/>
          </a:xfrm>
          <a:prstGeom prst="rect">
            <a:avLst/>
          </a:prstGeom>
          <a:noFill/>
          <a:ln>
            <a:noFill/>
          </a:ln>
        </p:spPr>
        <p:style>
          <a:lnRef idx="0"/>
          <a:fillRef idx="0"/>
          <a:effectRef idx="0"/>
          <a:fontRef idx="minor"/>
        </p:style>
        <p:txBody>
          <a:bodyPr tIns="91440" bIns="91440"/>
          <a:p>
            <a:pPr algn="ctr">
              <a:lnSpc>
                <a:spcPct val="100000"/>
              </a:lnSpc>
            </a:pPr>
            <a:r>
              <a:rPr b="0" lang="en-US" sz="800" spc="-1" strike="noStrike">
                <a:solidFill>
                  <a:srgbClr val="000000"/>
                </a:solidFill>
                <a:uFill>
                  <a:solidFill>
                    <a:srgbClr val="ffffff"/>
                  </a:solidFill>
                </a:uFill>
                <a:latin typeface="Overpass"/>
                <a:ea typeface="Overpass"/>
              </a:rPr>
              <a:t>Operations</a:t>
            </a:r>
            <a:endParaRPr b="0" lang="en-US" sz="1800" spc="-1" strike="noStrike">
              <a:solidFill>
                <a:srgbClr val="000000"/>
              </a:solidFill>
              <a:uFill>
                <a:solidFill>
                  <a:srgbClr val="ffffff"/>
                </a:solidFill>
              </a:uFill>
              <a:latin typeface="Arial"/>
            </a:endParaRPr>
          </a:p>
        </p:txBody>
      </p:sp>
      <p:pic>
        <p:nvPicPr>
          <p:cNvPr id="539" name="Shape 717" descr=""/>
          <p:cNvPicPr/>
          <p:nvPr/>
        </p:nvPicPr>
        <p:blipFill>
          <a:blip r:embed="rId8"/>
          <a:stretch/>
        </p:blipFill>
        <p:spPr>
          <a:xfrm>
            <a:off x="2400840" y="2921040"/>
            <a:ext cx="963360" cy="215280"/>
          </a:xfrm>
          <a:prstGeom prst="rect">
            <a:avLst/>
          </a:prstGeom>
          <a:ln>
            <a:noFill/>
          </a:ln>
        </p:spPr>
      </p:pic>
      <p:pic>
        <p:nvPicPr>
          <p:cNvPr id="540" name="Shape 718" descr=""/>
          <p:cNvPicPr/>
          <p:nvPr/>
        </p:nvPicPr>
        <p:blipFill>
          <a:blip r:embed="rId9"/>
          <a:stretch/>
        </p:blipFill>
        <p:spPr>
          <a:xfrm>
            <a:off x="4495320" y="2921040"/>
            <a:ext cx="963360" cy="215280"/>
          </a:xfrm>
          <a:prstGeom prst="rect">
            <a:avLst/>
          </a:prstGeom>
          <a:ln>
            <a:noFill/>
          </a:ln>
        </p:spPr>
      </p:pic>
      <p:sp>
        <p:nvSpPr>
          <p:cNvPr id="541" name="TextShape 2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48" dur="indefinite" restart="never" nodeType="tmRoot">
          <p:childTnLst>
            <p:seq>
              <p:cTn id="49"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TextShape 1"/>
          <p:cNvSpPr txBox="1"/>
          <p:nvPr/>
        </p:nvSpPr>
        <p:spPr>
          <a:xfrm>
            <a:off x="103320" y="4734000"/>
            <a:ext cx="360360" cy="393120"/>
          </a:xfrm>
          <a:prstGeom prst="rect">
            <a:avLst/>
          </a:prstGeom>
          <a:noFill/>
          <a:ln>
            <a:noFill/>
          </a:ln>
        </p:spPr>
        <p:txBody>
          <a:bodyPr tIns="91440" bIns="91440" anchor="ctr"/>
          <a:p>
            <a:pPr>
              <a:lnSpc>
                <a:spcPct val="100000"/>
              </a:lnSpc>
            </a:pPr>
            <a:fld id="{4586F21B-5CC1-4B6C-8D37-15CC67D78CA9}"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43"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Red Hat JBoss BRMS Suite Architecture</a:t>
            </a:r>
            <a:endParaRPr b="0" lang="en-US" sz="1400" spc="-1" strike="noStrike">
              <a:solidFill>
                <a:srgbClr val="000000"/>
              </a:solidFill>
              <a:uFill>
                <a:solidFill>
                  <a:srgbClr val="ffffff"/>
                </a:solidFill>
              </a:uFill>
              <a:latin typeface="Arial"/>
            </a:endParaRPr>
          </a:p>
        </p:txBody>
      </p:sp>
      <p:sp>
        <p:nvSpPr>
          <p:cNvPr id="544"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Why JBoss BRMS much more than just a Rules Engine</a:t>
            </a:r>
            <a:endParaRPr b="0" lang="en-US" sz="3200" spc="-1" strike="noStrike">
              <a:solidFill>
                <a:srgbClr val="000000"/>
              </a:solidFill>
              <a:uFill>
                <a:solidFill>
                  <a:srgbClr val="ffffff"/>
                </a:solidFill>
              </a:uFill>
              <a:latin typeface="Arial"/>
            </a:endParaRPr>
          </a:p>
        </p:txBody>
      </p:sp>
      <p:sp>
        <p:nvSpPr>
          <p:cNvPr id="545" name="CustomShape 4"/>
          <p:cNvSpPr/>
          <p:nvPr/>
        </p:nvSpPr>
        <p:spPr>
          <a:xfrm>
            <a:off x="1752480" y="1152720"/>
            <a:ext cx="3128400" cy="1576440"/>
          </a:xfrm>
          <a:prstGeom prst="roundRect">
            <a:avLst>
              <a:gd name="adj" fmla="val 16667"/>
            </a:avLst>
          </a:prstGeom>
          <a:noFill/>
          <a:ln w="12600">
            <a:solidFill>
              <a:srgbClr val="000000"/>
            </a:solidFill>
            <a:round/>
          </a:ln>
        </p:spPr>
        <p:style>
          <a:lnRef idx="0"/>
          <a:fillRef idx="0"/>
          <a:effectRef idx="0"/>
          <a:fontRef idx="minor"/>
        </p:style>
      </p:sp>
      <p:sp>
        <p:nvSpPr>
          <p:cNvPr id="546" name="CustomShape 5"/>
          <p:cNvSpPr/>
          <p:nvPr/>
        </p:nvSpPr>
        <p:spPr>
          <a:xfrm>
            <a:off x="5349600" y="1745280"/>
            <a:ext cx="1314000" cy="2044440"/>
          </a:xfrm>
          <a:prstGeom prst="roundRect">
            <a:avLst>
              <a:gd name="adj" fmla="val 16667"/>
            </a:avLst>
          </a:prstGeom>
          <a:noFill/>
          <a:ln w="19080">
            <a:solidFill>
              <a:srgbClr val="000000"/>
            </a:solidFill>
            <a:round/>
          </a:ln>
        </p:spPr>
        <p:style>
          <a:lnRef idx="0"/>
          <a:fillRef idx="0"/>
          <a:effectRef idx="0"/>
          <a:fontRef idx="minor"/>
        </p:style>
      </p:sp>
      <p:sp>
        <p:nvSpPr>
          <p:cNvPr id="547" name="CustomShape 6"/>
          <p:cNvSpPr/>
          <p:nvPr/>
        </p:nvSpPr>
        <p:spPr>
          <a:xfrm>
            <a:off x="2057400" y="1374480"/>
            <a:ext cx="131400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gn="ctr">
              <a:lnSpc>
                <a:spcPct val="100000"/>
              </a:lnSpc>
            </a:pPr>
            <a:r>
              <a:rPr b="0" lang="en-US" sz="1200" spc="-1" strike="noStrike">
                <a:solidFill>
                  <a:srgbClr val="000000"/>
                </a:solidFill>
                <a:uFill>
                  <a:solidFill>
                    <a:srgbClr val="ffffff"/>
                  </a:solidFill>
                </a:uFill>
                <a:latin typeface="Overpass"/>
                <a:ea typeface="Overpass"/>
              </a:rPr>
              <a:t>Tools for business experts</a:t>
            </a:r>
            <a:endParaRPr b="0" lang="en-US" sz="1800" spc="-1" strike="noStrike">
              <a:solidFill>
                <a:srgbClr val="000000"/>
              </a:solidFill>
              <a:uFill>
                <a:solidFill>
                  <a:srgbClr val="ffffff"/>
                </a:solidFill>
              </a:uFill>
              <a:latin typeface="Arial"/>
            </a:endParaRPr>
          </a:p>
        </p:txBody>
      </p:sp>
      <p:pic>
        <p:nvPicPr>
          <p:cNvPr id="548" name="Shape 730" descr=""/>
          <p:cNvPicPr/>
          <p:nvPr/>
        </p:nvPicPr>
        <p:blipFill>
          <a:blip r:embed="rId1"/>
          <a:stretch/>
        </p:blipFill>
        <p:spPr>
          <a:xfrm>
            <a:off x="511560" y="1258560"/>
            <a:ext cx="628200" cy="971280"/>
          </a:xfrm>
          <a:prstGeom prst="rect">
            <a:avLst/>
          </a:prstGeom>
          <a:ln>
            <a:noFill/>
          </a:ln>
        </p:spPr>
      </p:pic>
      <p:sp>
        <p:nvSpPr>
          <p:cNvPr id="549" name="CustomShape 7"/>
          <p:cNvSpPr/>
          <p:nvPr/>
        </p:nvSpPr>
        <p:spPr>
          <a:xfrm>
            <a:off x="2057400" y="3105000"/>
            <a:ext cx="131400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gn="ctr">
              <a:lnSpc>
                <a:spcPct val="100000"/>
              </a:lnSpc>
            </a:pPr>
            <a:r>
              <a:rPr b="0" lang="en-US" sz="1200" spc="-1" strike="noStrike">
                <a:solidFill>
                  <a:srgbClr val="000000"/>
                </a:solidFill>
                <a:uFill>
                  <a:solidFill>
                    <a:srgbClr val="ffffff"/>
                  </a:solidFill>
                </a:uFill>
                <a:latin typeface="Overpass"/>
                <a:ea typeface="Overpass"/>
              </a:rPr>
              <a:t>Tools for developers</a:t>
            </a:r>
            <a:endParaRPr b="0" lang="en-US" sz="1800" spc="-1" strike="noStrike">
              <a:solidFill>
                <a:srgbClr val="000000"/>
              </a:solidFill>
              <a:uFill>
                <a:solidFill>
                  <a:srgbClr val="ffffff"/>
                </a:solidFill>
              </a:uFill>
              <a:latin typeface="Arial"/>
            </a:endParaRPr>
          </a:p>
        </p:txBody>
      </p:sp>
      <p:pic>
        <p:nvPicPr>
          <p:cNvPr id="550" name="Shape 732" descr=""/>
          <p:cNvPicPr/>
          <p:nvPr/>
        </p:nvPicPr>
        <p:blipFill>
          <a:blip r:embed="rId2"/>
          <a:stretch/>
        </p:blipFill>
        <p:spPr>
          <a:xfrm>
            <a:off x="402840" y="2834640"/>
            <a:ext cx="737280" cy="1139760"/>
          </a:xfrm>
          <a:prstGeom prst="rect">
            <a:avLst/>
          </a:prstGeom>
          <a:ln>
            <a:noFill/>
          </a:ln>
        </p:spPr>
      </p:pic>
      <p:sp>
        <p:nvSpPr>
          <p:cNvPr id="551" name="CustomShape 8"/>
          <p:cNvSpPr/>
          <p:nvPr/>
        </p:nvSpPr>
        <p:spPr>
          <a:xfrm>
            <a:off x="1219320" y="160956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552" name="CustomShape 9"/>
          <p:cNvSpPr/>
          <p:nvPr/>
        </p:nvSpPr>
        <p:spPr>
          <a:xfrm>
            <a:off x="3467160" y="3217320"/>
            <a:ext cx="952200" cy="407520"/>
          </a:xfrm>
          <a:prstGeom prst="leftUpArrow">
            <a:avLst>
              <a:gd name="adj1" fmla="val 25000"/>
              <a:gd name="adj2" fmla="val 25000"/>
              <a:gd name="adj3" fmla="val 25000"/>
            </a:avLst>
          </a:prstGeom>
          <a:solidFill>
            <a:srgbClr val="ffffff"/>
          </a:solidFill>
          <a:ln w="25560">
            <a:solidFill>
              <a:srgbClr val="000000"/>
            </a:solidFill>
            <a:round/>
          </a:ln>
        </p:spPr>
        <p:style>
          <a:lnRef idx="0"/>
          <a:fillRef idx="0"/>
          <a:effectRef idx="0"/>
          <a:fontRef idx="minor"/>
        </p:style>
      </p:sp>
      <p:sp>
        <p:nvSpPr>
          <p:cNvPr id="553" name="CustomShape 10"/>
          <p:cNvSpPr/>
          <p:nvPr/>
        </p:nvSpPr>
        <p:spPr>
          <a:xfrm flipH="1" rot="10800000">
            <a:off x="4419000" y="2017080"/>
            <a:ext cx="952200" cy="407520"/>
          </a:xfrm>
          <a:prstGeom prst="leftUpArrow">
            <a:avLst>
              <a:gd name="adj1" fmla="val 25000"/>
              <a:gd name="adj2" fmla="val 25000"/>
              <a:gd name="adj3" fmla="val 25000"/>
            </a:avLst>
          </a:prstGeom>
          <a:solidFill>
            <a:srgbClr val="ffffff"/>
          </a:solidFill>
          <a:ln w="25560">
            <a:solidFill>
              <a:srgbClr val="000000"/>
            </a:solidFill>
            <a:round/>
          </a:ln>
        </p:spPr>
        <p:style>
          <a:lnRef idx="0"/>
          <a:fillRef idx="0"/>
          <a:effectRef idx="0"/>
          <a:fontRef idx="minor"/>
        </p:style>
      </p:sp>
      <p:sp>
        <p:nvSpPr>
          <p:cNvPr id="554" name="CustomShape 11"/>
          <p:cNvSpPr/>
          <p:nvPr/>
        </p:nvSpPr>
        <p:spPr>
          <a:xfrm>
            <a:off x="4795560" y="269028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555" name="CustomShape 12"/>
          <p:cNvSpPr/>
          <p:nvPr/>
        </p:nvSpPr>
        <p:spPr>
          <a:xfrm>
            <a:off x="6777000" y="278388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556" name="CustomShape 13"/>
          <p:cNvSpPr/>
          <p:nvPr/>
        </p:nvSpPr>
        <p:spPr>
          <a:xfrm>
            <a:off x="5699880" y="2131560"/>
            <a:ext cx="441360" cy="456840"/>
          </a:xfrm>
          <a:prstGeom prst="rect">
            <a:avLst/>
          </a:prstGeom>
          <a:noFill/>
          <a:ln w="19080">
            <a:solidFill>
              <a:srgbClr val="000000"/>
            </a:solidFill>
            <a:round/>
          </a:ln>
        </p:spPr>
        <p:style>
          <a:lnRef idx="0"/>
          <a:fillRef idx="0"/>
          <a:effectRef idx="0"/>
          <a:fontRef idx="minor"/>
        </p:style>
        <p:txBody>
          <a:bodyPr lIns="34200" rIns="34200" tIns="17280" bIns="17280" anchor="ctr"/>
          <a:p>
            <a:pPr algn="ctr">
              <a:lnSpc>
                <a:spcPct val="93000"/>
              </a:lnSpc>
            </a:pPr>
            <a:r>
              <a:rPr b="1" lang="en-US" sz="700" spc="-1" strike="noStrike">
                <a:solidFill>
                  <a:srgbClr val="000000"/>
                </a:solidFill>
                <a:uFill>
                  <a:solidFill>
                    <a:srgbClr val="ffffff"/>
                  </a:solidFill>
                </a:uFill>
                <a:latin typeface="Overpass"/>
                <a:ea typeface="Overpass"/>
              </a:rPr>
              <a:t>APPS</a:t>
            </a:r>
            <a:endParaRPr b="0" lang="en-US" sz="1800" spc="-1" strike="noStrike">
              <a:solidFill>
                <a:srgbClr val="000000"/>
              </a:solidFill>
              <a:uFill>
                <a:solidFill>
                  <a:srgbClr val="ffffff"/>
                </a:solidFill>
              </a:uFill>
              <a:latin typeface="Arial"/>
            </a:endParaRPr>
          </a:p>
        </p:txBody>
      </p:sp>
      <p:sp>
        <p:nvSpPr>
          <p:cNvPr id="557" name="CustomShape 14"/>
          <p:cNvSpPr/>
          <p:nvPr/>
        </p:nvSpPr>
        <p:spPr>
          <a:xfrm>
            <a:off x="5757120" y="2188800"/>
            <a:ext cx="441360" cy="456840"/>
          </a:xfrm>
          <a:prstGeom prst="rect">
            <a:avLst/>
          </a:prstGeom>
          <a:solidFill>
            <a:srgbClr val="ffffff"/>
          </a:solidFill>
          <a:ln w="19080">
            <a:solidFill>
              <a:srgbClr val="000000"/>
            </a:solidFill>
            <a:round/>
          </a:ln>
        </p:spPr>
        <p:style>
          <a:lnRef idx="0"/>
          <a:fillRef idx="0"/>
          <a:effectRef idx="0"/>
          <a:fontRef idx="minor"/>
        </p:style>
        <p:txBody>
          <a:bodyPr lIns="34200" rIns="34200" tIns="17280" bIns="17280" anchor="ctr"/>
          <a:p>
            <a:pPr algn="ctr">
              <a:lnSpc>
                <a:spcPct val="93000"/>
              </a:lnSpc>
            </a:pPr>
            <a:r>
              <a:rPr b="1" lang="en-US" sz="700" spc="-1" strike="noStrike">
                <a:solidFill>
                  <a:srgbClr val="000000"/>
                </a:solidFill>
                <a:uFill>
                  <a:solidFill>
                    <a:srgbClr val="ffffff"/>
                  </a:solidFill>
                </a:uFill>
                <a:latin typeface="Overpass"/>
                <a:ea typeface="Overpass"/>
              </a:rPr>
              <a:t>APPS</a:t>
            </a:r>
            <a:endParaRPr b="0" lang="en-US" sz="1800" spc="-1" strike="noStrike">
              <a:solidFill>
                <a:srgbClr val="000000"/>
              </a:solidFill>
              <a:uFill>
                <a:solidFill>
                  <a:srgbClr val="ffffff"/>
                </a:solidFill>
              </a:uFill>
              <a:latin typeface="Arial"/>
            </a:endParaRPr>
          </a:p>
        </p:txBody>
      </p:sp>
      <p:sp>
        <p:nvSpPr>
          <p:cNvPr id="558" name="CustomShape 15"/>
          <p:cNvSpPr/>
          <p:nvPr/>
        </p:nvSpPr>
        <p:spPr>
          <a:xfrm>
            <a:off x="5814360" y="2245680"/>
            <a:ext cx="441360" cy="456840"/>
          </a:xfrm>
          <a:prstGeom prst="rect">
            <a:avLst/>
          </a:prstGeom>
          <a:solidFill>
            <a:srgbClr val="ffffff"/>
          </a:solidFill>
          <a:ln w="19080">
            <a:solidFill>
              <a:srgbClr val="000000"/>
            </a:solidFill>
            <a:round/>
          </a:ln>
        </p:spPr>
        <p:style>
          <a:lnRef idx="0"/>
          <a:fillRef idx="0"/>
          <a:effectRef idx="0"/>
          <a:fontRef idx="minor"/>
        </p:style>
        <p:txBody>
          <a:bodyPr lIns="34200" rIns="34200" tIns="17280" bIns="17280" anchor="ctr"/>
          <a:p>
            <a:pPr algn="ctr">
              <a:lnSpc>
                <a:spcPct val="93000"/>
              </a:lnSpc>
            </a:pPr>
            <a:r>
              <a:rPr b="1" lang="en-US" sz="700" spc="-1" strike="noStrike">
                <a:solidFill>
                  <a:srgbClr val="000000"/>
                </a:solidFill>
                <a:uFill>
                  <a:solidFill>
                    <a:srgbClr val="ffffff"/>
                  </a:solidFill>
                </a:uFill>
                <a:latin typeface="Overpass"/>
                <a:ea typeface="Overpass"/>
              </a:rPr>
              <a:t>APPS</a:t>
            </a:r>
            <a:endParaRPr b="0" lang="en-US" sz="1800" spc="-1" strike="noStrike">
              <a:solidFill>
                <a:srgbClr val="000000"/>
              </a:solidFill>
              <a:uFill>
                <a:solidFill>
                  <a:srgbClr val="ffffff"/>
                </a:solidFill>
              </a:uFill>
              <a:latin typeface="Arial"/>
            </a:endParaRPr>
          </a:p>
        </p:txBody>
      </p:sp>
      <p:sp>
        <p:nvSpPr>
          <p:cNvPr id="559" name="CustomShape 16"/>
          <p:cNvSpPr/>
          <p:nvPr/>
        </p:nvSpPr>
        <p:spPr>
          <a:xfrm>
            <a:off x="5787000" y="2823480"/>
            <a:ext cx="496080" cy="475560"/>
          </a:xfrm>
          <a:prstGeom prst="rect">
            <a:avLst/>
          </a:prstGeom>
          <a:noFill/>
          <a:ln w="19080">
            <a:solidFill>
              <a:srgbClr val="000000"/>
            </a:solidFill>
            <a:round/>
          </a:ln>
        </p:spPr>
        <p:style>
          <a:lnRef idx="0"/>
          <a:fillRef idx="0"/>
          <a:effectRef idx="0"/>
          <a:fontRef idx="minor"/>
        </p:style>
        <p:txBody>
          <a:bodyPr lIns="34200" rIns="34200" tIns="17280" bIns="17280" anchor="ctr"/>
          <a:p>
            <a:pPr algn="ctr">
              <a:lnSpc>
                <a:spcPct val="93000"/>
              </a:lnSpc>
            </a:pPr>
            <a:r>
              <a:rPr b="0" lang="en-US" sz="700" spc="-1" strike="noStrike">
                <a:solidFill>
                  <a:srgbClr val="000000"/>
                </a:solidFill>
                <a:uFill>
                  <a:solidFill>
                    <a:srgbClr val="ffffff"/>
                  </a:solidFill>
                </a:uFill>
                <a:latin typeface="Overpass"/>
                <a:ea typeface="Overpass"/>
              </a:rPr>
              <a:t>Decision Services</a:t>
            </a:r>
            <a:endParaRPr b="0" lang="en-US" sz="1800" spc="-1" strike="noStrike">
              <a:solidFill>
                <a:srgbClr val="000000"/>
              </a:solidFill>
              <a:uFill>
                <a:solidFill>
                  <a:srgbClr val="ffffff"/>
                </a:solidFill>
              </a:uFill>
              <a:latin typeface="Arial"/>
            </a:endParaRPr>
          </a:p>
        </p:txBody>
      </p:sp>
      <p:sp>
        <p:nvSpPr>
          <p:cNvPr id="560" name="CustomShape 17"/>
          <p:cNvSpPr/>
          <p:nvPr/>
        </p:nvSpPr>
        <p:spPr>
          <a:xfrm>
            <a:off x="2571840" y="903240"/>
            <a:ext cx="1314000" cy="2329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Business Central</a:t>
            </a:r>
            <a:endParaRPr b="0" lang="en-US" sz="1800" spc="-1" strike="noStrike">
              <a:solidFill>
                <a:srgbClr val="000000"/>
              </a:solidFill>
              <a:uFill>
                <a:solidFill>
                  <a:srgbClr val="ffffff"/>
                </a:solidFill>
              </a:uFill>
              <a:latin typeface="Arial"/>
            </a:endParaRPr>
          </a:p>
        </p:txBody>
      </p:sp>
      <p:sp>
        <p:nvSpPr>
          <p:cNvPr id="561" name="CustomShape 18"/>
          <p:cNvSpPr/>
          <p:nvPr/>
        </p:nvSpPr>
        <p:spPr>
          <a:xfrm>
            <a:off x="5252760" y="3852360"/>
            <a:ext cx="1880640" cy="4075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Client-Server/Embedded </a:t>
            </a:r>
            <a:endParaRPr b="0" lang="en-US" sz="1800" spc="-1" strike="noStrike">
              <a:solidFill>
                <a:srgbClr val="000000"/>
              </a:solidFill>
              <a:uFill>
                <a:solidFill>
                  <a:srgbClr val="ffffff"/>
                </a:solidFill>
              </a:uFill>
              <a:latin typeface="Arial"/>
            </a:endParaRPr>
          </a:p>
          <a:p>
            <a:pPr>
              <a:lnSpc>
                <a:spcPct val="100000"/>
              </a:lnSpc>
            </a:pPr>
            <a:r>
              <a:rPr b="1" lang="en-US" sz="1100" spc="-1" strike="noStrike">
                <a:solidFill>
                  <a:srgbClr val="000000"/>
                </a:solidFill>
                <a:uFill>
                  <a:solidFill>
                    <a:srgbClr val="ffffff"/>
                  </a:solidFill>
                </a:uFill>
                <a:latin typeface="Overpass"/>
                <a:ea typeface="Overpass"/>
              </a:rPr>
              <a:t>delivered Intelligence</a:t>
            </a:r>
            <a:endParaRPr b="0" lang="en-US" sz="1800" spc="-1" strike="noStrike">
              <a:solidFill>
                <a:srgbClr val="000000"/>
              </a:solidFill>
              <a:uFill>
                <a:solidFill>
                  <a:srgbClr val="ffffff"/>
                </a:solidFill>
              </a:uFill>
              <a:latin typeface="Arial"/>
            </a:endParaRPr>
          </a:p>
        </p:txBody>
      </p:sp>
      <p:sp>
        <p:nvSpPr>
          <p:cNvPr id="562" name="CustomShape 19"/>
          <p:cNvSpPr/>
          <p:nvPr/>
        </p:nvSpPr>
        <p:spPr>
          <a:xfrm>
            <a:off x="7651800" y="2946600"/>
            <a:ext cx="1111320" cy="534600"/>
          </a:xfrm>
          <a:prstGeom prst="rect">
            <a:avLst/>
          </a:prstGeom>
          <a:noFill/>
          <a:ln w="19080">
            <a:solidFill>
              <a:srgbClr val="000000"/>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Arial"/>
                <a:ea typeface="Arial"/>
              </a:rPr>
              <a:t>Enterprise Apps</a:t>
            </a:r>
            <a:endParaRPr b="0" lang="en-US" sz="1800" spc="-1" strike="noStrike">
              <a:solidFill>
                <a:srgbClr val="000000"/>
              </a:solidFill>
              <a:uFill>
                <a:solidFill>
                  <a:srgbClr val="ffffff"/>
                </a:solidFill>
              </a:uFill>
              <a:latin typeface="Arial"/>
            </a:endParaRPr>
          </a:p>
        </p:txBody>
      </p:sp>
      <p:sp>
        <p:nvSpPr>
          <p:cNvPr id="563" name="CustomShape 20"/>
          <p:cNvSpPr/>
          <p:nvPr/>
        </p:nvSpPr>
        <p:spPr>
          <a:xfrm>
            <a:off x="7655400" y="2269080"/>
            <a:ext cx="1111320" cy="534600"/>
          </a:xfrm>
          <a:prstGeom prst="rect">
            <a:avLst/>
          </a:prstGeom>
          <a:noFill/>
          <a:ln w="19080">
            <a:solidFill>
              <a:srgbClr val="000000"/>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Arial"/>
                <a:ea typeface="Arial"/>
              </a:rPr>
              <a:t>Web Services</a:t>
            </a:r>
            <a:endParaRPr b="0" lang="en-US" sz="1800" spc="-1" strike="noStrike">
              <a:solidFill>
                <a:srgbClr val="000000"/>
              </a:solidFill>
              <a:uFill>
                <a:solidFill>
                  <a:srgbClr val="ffffff"/>
                </a:solidFill>
              </a:uFill>
              <a:latin typeface="Arial"/>
            </a:endParaRPr>
          </a:p>
        </p:txBody>
      </p:sp>
      <p:sp>
        <p:nvSpPr>
          <p:cNvPr id="564" name="CustomShape 21"/>
          <p:cNvSpPr/>
          <p:nvPr/>
        </p:nvSpPr>
        <p:spPr>
          <a:xfrm>
            <a:off x="7651800" y="3623760"/>
            <a:ext cx="1111320" cy="534600"/>
          </a:xfrm>
          <a:prstGeom prst="rect">
            <a:avLst/>
          </a:prstGeom>
          <a:noFill/>
          <a:ln w="19080">
            <a:solidFill>
              <a:srgbClr val="000000"/>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Arial"/>
                <a:ea typeface="Arial"/>
              </a:rPr>
              <a:t>Embedded Java</a:t>
            </a:r>
            <a:endParaRPr b="0" lang="en-US" sz="1800" spc="-1" strike="noStrike">
              <a:solidFill>
                <a:srgbClr val="000000"/>
              </a:solidFill>
              <a:uFill>
                <a:solidFill>
                  <a:srgbClr val="ffffff"/>
                </a:solidFill>
              </a:uFill>
              <a:latin typeface="Arial"/>
            </a:endParaRPr>
          </a:p>
        </p:txBody>
      </p:sp>
      <p:sp>
        <p:nvSpPr>
          <p:cNvPr id="565" name="CustomShape 22"/>
          <p:cNvSpPr/>
          <p:nvPr/>
        </p:nvSpPr>
        <p:spPr>
          <a:xfrm>
            <a:off x="1752480" y="2899080"/>
            <a:ext cx="3128400" cy="1576440"/>
          </a:xfrm>
          <a:prstGeom prst="roundRect">
            <a:avLst>
              <a:gd name="adj" fmla="val 16667"/>
            </a:avLst>
          </a:prstGeom>
          <a:noFill/>
          <a:ln w="12600">
            <a:solidFill>
              <a:srgbClr val="000000"/>
            </a:solidFill>
            <a:round/>
          </a:ln>
        </p:spPr>
        <p:style>
          <a:lnRef idx="0"/>
          <a:fillRef idx="0"/>
          <a:effectRef idx="0"/>
          <a:fontRef idx="minor"/>
        </p:style>
      </p:sp>
      <p:sp>
        <p:nvSpPr>
          <p:cNvPr id="566" name="CustomShape 23"/>
          <p:cNvSpPr/>
          <p:nvPr/>
        </p:nvSpPr>
        <p:spPr>
          <a:xfrm>
            <a:off x="2659680" y="4413600"/>
            <a:ext cx="1314000" cy="2329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IDE Plugin</a:t>
            </a:r>
            <a:endParaRPr b="0" lang="en-US" sz="1800" spc="-1" strike="noStrike">
              <a:solidFill>
                <a:srgbClr val="000000"/>
              </a:solidFill>
              <a:uFill>
                <a:solidFill>
                  <a:srgbClr val="ffffff"/>
                </a:solidFill>
              </a:uFill>
              <a:latin typeface="Arial"/>
            </a:endParaRPr>
          </a:p>
        </p:txBody>
      </p:sp>
      <p:pic>
        <p:nvPicPr>
          <p:cNvPr id="567" name="Shape 749" descr=""/>
          <p:cNvPicPr/>
          <p:nvPr/>
        </p:nvPicPr>
        <p:blipFill>
          <a:blip r:embed="rId3"/>
          <a:stretch/>
        </p:blipFill>
        <p:spPr>
          <a:xfrm>
            <a:off x="3886200" y="2116800"/>
            <a:ext cx="807480" cy="1066320"/>
          </a:xfrm>
          <a:prstGeom prst="rect">
            <a:avLst/>
          </a:prstGeom>
          <a:ln>
            <a:noFill/>
          </a:ln>
        </p:spPr>
      </p:pic>
      <p:sp>
        <p:nvSpPr>
          <p:cNvPr id="568" name="CustomShape 24"/>
          <p:cNvSpPr/>
          <p:nvPr/>
        </p:nvSpPr>
        <p:spPr>
          <a:xfrm>
            <a:off x="3901320" y="2568960"/>
            <a:ext cx="777600" cy="307440"/>
          </a:xfrm>
          <a:prstGeom prst="rect">
            <a:avLst/>
          </a:prstGeom>
          <a:noFill/>
          <a:ln>
            <a:noFill/>
          </a:ln>
        </p:spPr>
        <p:style>
          <a:lnRef idx="0"/>
          <a:fillRef idx="0"/>
          <a:effectRef idx="0"/>
          <a:fontRef idx="minor"/>
        </p:style>
        <p:txBody>
          <a:bodyPr lIns="90720" rIns="90720" tIns="45360" bIns="45360"/>
          <a:p>
            <a:pPr>
              <a:lnSpc>
                <a:spcPct val="100000"/>
              </a:lnSpc>
            </a:pPr>
            <a:r>
              <a:rPr b="1" lang="en-US" sz="1400" spc="-1" strike="noStrike">
                <a:solidFill>
                  <a:srgbClr val="000000"/>
                </a:solidFill>
                <a:uFill>
                  <a:solidFill>
                    <a:srgbClr val="ffffff"/>
                  </a:solidFill>
                </a:uFill>
                <a:latin typeface="Overpass"/>
                <a:ea typeface="Overpass"/>
              </a:rPr>
              <a:t>RULES</a:t>
            </a:r>
            <a:endParaRPr b="0" lang="en-US" sz="1800" spc="-1" strike="noStrike">
              <a:solidFill>
                <a:srgbClr val="000000"/>
              </a:solidFill>
              <a:uFill>
                <a:solidFill>
                  <a:srgbClr val="ffffff"/>
                </a:solidFill>
              </a:uFill>
              <a:latin typeface="Arial"/>
            </a:endParaRPr>
          </a:p>
        </p:txBody>
      </p:sp>
      <p:sp>
        <p:nvSpPr>
          <p:cNvPr id="569" name="CustomShape 25"/>
          <p:cNvSpPr/>
          <p:nvPr/>
        </p:nvSpPr>
        <p:spPr>
          <a:xfrm>
            <a:off x="1219320" y="337500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570" name="CustomShape 26"/>
          <p:cNvSpPr/>
          <p:nvPr/>
        </p:nvSpPr>
        <p:spPr>
          <a:xfrm>
            <a:off x="7655400" y="1609200"/>
            <a:ext cx="1111320" cy="534600"/>
          </a:xfrm>
          <a:prstGeom prst="rect">
            <a:avLst/>
          </a:prstGeom>
          <a:noFill/>
          <a:ln w="19080">
            <a:solidFill>
              <a:srgbClr val="000000"/>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Arial"/>
                <a:ea typeface="Arial"/>
              </a:rPr>
              <a:t>Mobile Apps</a:t>
            </a:r>
            <a:endParaRPr b="0" lang="en-US" sz="1800" spc="-1" strike="noStrike">
              <a:solidFill>
                <a:srgbClr val="000000"/>
              </a:solidFill>
              <a:uFill>
                <a:solidFill>
                  <a:srgbClr val="ffffff"/>
                </a:solidFill>
              </a:uFill>
              <a:latin typeface="Arial"/>
            </a:endParaRPr>
          </a:p>
        </p:txBody>
      </p:sp>
      <p:pic>
        <p:nvPicPr>
          <p:cNvPr id="571" name="Shape 753" descr=""/>
          <p:cNvPicPr/>
          <p:nvPr/>
        </p:nvPicPr>
        <p:blipFill>
          <a:blip r:embed="rId4"/>
          <a:stretch/>
        </p:blipFill>
        <p:spPr>
          <a:xfrm>
            <a:off x="6306840" y="2570400"/>
            <a:ext cx="304560" cy="304560"/>
          </a:xfrm>
          <a:prstGeom prst="rect">
            <a:avLst/>
          </a:prstGeom>
          <a:ln>
            <a:noFill/>
          </a:ln>
        </p:spPr>
      </p:pic>
      <p:pic>
        <p:nvPicPr>
          <p:cNvPr id="572" name="Shape 754" descr=""/>
          <p:cNvPicPr/>
          <p:nvPr/>
        </p:nvPicPr>
        <p:blipFill>
          <a:blip r:embed="rId5"/>
          <a:stretch/>
        </p:blipFill>
        <p:spPr>
          <a:xfrm>
            <a:off x="6306840" y="2217240"/>
            <a:ext cx="304560" cy="304560"/>
          </a:xfrm>
          <a:prstGeom prst="rect">
            <a:avLst/>
          </a:prstGeom>
          <a:ln>
            <a:noFill/>
          </a:ln>
        </p:spPr>
      </p:pic>
      <p:pic>
        <p:nvPicPr>
          <p:cNvPr id="573" name="Shape 755" descr=""/>
          <p:cNvPicPr/>
          <p:nvPr/>
        </p:nvPicPr>
        <p:blipFill>
          <a:blip r:embed="rId6"/>
          <a:stretch/>
        </p:blipFill>
        <p:spPr>
          <a:xfrm>
            <a:off x="3004200" y="1440360"/>
            <a:ext cx="304560" cy="304560"/>
          </a:xfrm>
          <a:prstGeom prst="rect">
            <a:avLst/>
          </a:prstGeom>
          <a:ln>
            <a:noFill/>
          </a:ln>
        </p:spPr>
      </p:pic>
      <p:pic>
        <p:nvPicPr>
          <p:cNvPr id="574" name="Shape 756" descr=""/>
          <p:cNvPicPr/>
          <p:nvPr/>
        </p:nvPicPr>
        <p:blipFill>
          <a:blip r:embed="rId7"/>
          <a:stretch/>
        </p:blipFill>
        <p:spPr>
          <a:xfrm>
            <a:off x="6306840" y="3034800"/>
            <a:ext cx="304560" cy="304560"/>
          </a:xfrm>
          <a:prstGeom prst="rect">
            <a:avLst/>
          </a:prstGeom>
          <a:ln>
            <a:noFill/>
          </a:ln>
        </p:spPr>
      </p:pic>
      <p:pic>
        <p:nvPicPr>
          <p:cNvPr id="575" name="Shape 757" descr=""/>
          <p:cNvPicPr/>
          <p:nvPr/>
        </p:nvPicPr>
        <p:blipFill>
          <a:blip r:embed="rId8"/>
          <a:stretch/>
        </p:blipFill>
        <p:spPr>
          <a:xfrm>
            <a:off x="2057400" y="3623760"/>
            <a:ext cx="761760" cy="249840"/>
          </a:xfrm>
          <a:prstGeom prst="rect">
            <a:avLst/>
          </a:prstGeom>
          <a:ln>
            <a:noFill/>
          </a:ln>
        </p:spPr>
      </p:pic>
      <p:pic>
        <p:nvPicPr>
          <p:cNvPr id="576" name="Shape 758" descr=""/>
          <p:cNvPicPr/>
          <p:nvPr/>
        </p:nvPicPr>
        <p:blipFill>
          <a:blip r:embed="rId9"/>
          <a:stretch/>
        </p:blipFill>
        <p:spPr>
          <a:xfrm>
            <a:off x="3032280" y="3181680"/>
            <a:ext cx="304560" cy="304560"/>
          </a:xfrm>
          <a:prstGeom prst="rect">
            <a:avLst/>
          </a:prstGeom>
          <a:ln>
            <a:noFill/>
          </a:ln>
        </p:spPr>
      </p:pic>
      <p:pic>
        <p:nvPicPr>
          <p:cNvPr id="577" name="Shape 759" descr=""/>
          <p:cNvPicPr/>
          <p:nvPr/>
        </p:nvPicPr>
        <p:blipFill>
          <a:blip r:embed="rId10"/>
          <a:stretch/>
        </p:blipFill>
        <p:spPr>
          <a:xfrm>
            <a:off x="7962120" y="259920"/>
            <a:ext cx="721800" cy="705240"/>
          </a:xfrm>
          <a:prstGeom prst="rect">
            <a:avLst/>
          </a:prstGeom>
          <a:ln>
            <a:noFill/>
          </a:ln>
        </p:spPr>
      </p:pic>
      <p:sp>
        <p:nvSpPr>
          <p:cNvPr id="578" name="TextShape 2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50" dur="indefinite" restart="never" nodeType="tmRoot">
          <p:childTnLst>
            <p:seq>
              <p:cTn id="51"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103320" y="4734000"/>
            <a:ext cx="360360" cy="393120"/>
          </a:xfrm>
          <a:prstGeom prst="rect">
            <a:avLst/>
          </a:prstGeom>
          <a:noFill/>
          <a:ln>
            <a:noFill/>
          </a:ln>
        </p:spPr>
        <p:txBody>
          <a:bodyPr tIns="91440" bIns="91440" anchor="ctr"/>
          <a:p>
            <a:pPr>
              <a:lnSpc>
                <a:spcPct val="100000"/>
              </a:lnSpc>
            </a:pPr>
            <a:fld id="{9644B2D0-2C48-4C17-959F-604A354391B2}"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80"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Business Rules Authoring</a:t>
            </a:r>
            <a:endParaRPr b="0" lang="en-US" sz="1400" spc="-1" strike="noStrike">
              <a:solidFill>
                <a:srgbClr val="000000"/>
              </a:solidFill>
              <a:uFill>
                <a:solidFill>
                  <a:srgbClr val="ffffff"/>
                </a:solidFill>
              </a:uFill>
              <a:latin typeface="Arial"/>
            </a:endParaRPr>
          </a:p>
        </p:txBody>
      </p:sp>
      <p:sp>
        <p:nvSpPr>
          <p:cNvPr id="581" name="CustomShape 3"/>
          <p:cNvSpPr/>
          <p:nvPr/>
        </p:nvSpPr>
        <p:spPr>
          <a:xfrm>
            <a:off x="898560" y="633600"/>
            <a:ext cx="749052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Rule authoring choices</a:t>
            </a:r>
            <a:endParaRPr b="0" lang="en-US" sz="1800" spc="-1" strike="noStrike">
              <a:solidFill>
                <a:srgbClr val="000000"/>
              </a:solidFill>
              <a:uFill>
                <a:solidFill>
                  <a:srgbClr val="ffffff"/>
                </a:solidFill>
              </a:uFill>
              <a:latin typeface="Arial"/>
            </a:endParaRPr>
          </a:p>
        </p:txBody>
      </p:sp>
      <p:pic>
        <p:nvPicPr>
          <p:cNvPr id="582" name="Shape 768" descr=""/>
          <p:cNvPicPr/>
          <p:nvPr/>
        </p:nvPicPr>
        <p:blipFill>
          <a:blip r:embed="rId1"/>
          <a:stretch/>
        </p:blipFill>
        <p:spPr>
          <a:xfrm>
            <a:off x="3723120" y="1334880"/>
            <a:ext cx="5248440" cy="3341520"/>
          </a:xfrm>
          <a:prstGeom prst="rect">
            <a:avLst/>
          </a:prstGeom>
          <a:ln>
            <a:noFill/>
          </a:ln>
        </p:spPr>
      </p:pic>
      <p:sp>
        <p:nvSpPr>
          <p:cNvPr id="583" name="CustomShape 4"/>
          <p:cNvSpPr/>
          <p:nvPr/>
        </p:nvSpPr>
        <p:spPr>
          <a:xfrm>
            <a:off x="464040" y="1397160"/>
            <a:ext cx="3343680" cy="3061080"/>
          </a:xfrm>
          <a:prstGeom prst="rect">
            <a:avLst/>
          </a:prstGeom>
          <a:noFill/>
          <a:ln>
            <a:noFill/>
          </a:ln>
        </p:spPr>
        <p:style>
          <a:lnRef idx="0"/>
          <a:fillRef idx="0"/>
          <a:effectRef idx="0"/>
          <a:fontRef idx="minor"/>
        </p:style>
        <p:txBody>
          <a:bodyPr tIns="91440" bIns="91440"/>
          <a:p>
            <a:pPr marL="457200" indent="-304560">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BRMS specific language (DRL)</a:t>
            </a:r>
            <a:endParaRPr b="0" lang="en-US" sz="1800" spc="-1" strike="noStrike">
              <a:solidFill>
                <a:srgbClr val="000000"/>
              </a:solidFill>
              <a:uFill>
                <a:solidFill>
                  <a:srgbClr val="ffffff"/>
                </a:solidFill>
              </a:uFill>
              <a:latin typeface="Arial"/>
            </a:endParaRPr>
          </a:p>
          <a:p>
            <a:pPr marL="457200" indent="-304560">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Guided Editor</a:t>
            </a:r>
            <a:endParaRPr b="0" lang="en-US" sz="1800" spc="-1" strike="noStrike">
              <a:solidFill>
                <a:srgbClr val="000000"/>
              </a:solidFill>
              <a:uFill>
                <a:solidFill>
                  <a:srgbClr val="ffffff"/>
                </a:solidFill>
              </a:uFill>
              <a:latin typeface="Arial"/>
            </a:endParaRPr>
          </a:p>
          <a:p>
            <a:pPr marL="457200" indent="-304560">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Decision Tables (Guided Editor)</a:t>
            </a:r>
            <a:endParaRPr b="0" lang="en-US" sz="1800" spc="-1" strike="noStrike">
              <a:solidFill>
                <a:srgbClr val="000000"/>
              </a:solidFill>
              <a:uFill>
                <a:solidFill>
                  <a:srgbClr val="ffffff"/>
                </a:solidFill>
              </a:uFill>
              <a:latin typeface="Arial"/>
            </a:endParaRPr>
          </a:p>
          <a:p>
            <a:pPr marL="457200" indent="-304560">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Decision Tables (Spreadsheet)</a:t>
            </a:r>
            <a:endParaRPr b="0" lang="en-US" sz="1800" spc="-1" strike="noStrike">
              <a:solidFill>
                <a:srgbClr val="000000"/>
              </a:solidFill>
              <a:uFill>
                <a:solidFill>
                  <a:srgbClr val="ffffff"/>
                </a:solidFill>
              </a:uFill>
              <a:latin typeface="Arial"/>
            </a:endParaRPr>
          </a:p>
          <a:p>
            <a:pPr marL="457200" indent="-304560">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Domain Specific Language (DSL)</a:t>
            </a:r>
            <a:endParaRPr b="0" lang="en-US" sz="1800" spc="-1" strike="noStrike">
              <a:solidFill>
                <a:srgbClr val="000000"/>
              </a:solidFill>
              <a:uFill>
                <a:solidFill>
                  <a:srgbClr val="ffffff"/>
                </a:solidFill>
              </a:uFill>
              <a:latin typeface="Arial"/>
            </a:endParaRPr>
          </a:p>
        </p:txBody>
      </p:sp>
      <p:pic>
        <p:nvPicPr>
          <p:cNvPr id="584" name="Shape 770" descr=""/>
          <p:cNvPicPr/>
          <p:nvPr/>
        </p:nvPicPr>
        <p:blipFill>
          <a:blip r:embed="rId2"/>
          <a:stretch/>
        </p:blipFill>
        <p:spPr>
          <a:xfrm>
            <a:off x="7647840" y="100800"/>
            <a:ext cx="1323720" cy="861120"/>
          </a:xfrm>
          <a:prstGeom prst="rect">
            <a:avLst/>
          </a:prstGeom>
          <a:ln>
            <a:noFill/>
          </a:ln>
        </p:spPr>
      </p:pic>
      <p:sp>
        <p:nvSpPr>
          <p:cNvPr id="585"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52" dur="indefinite" restart="never" nodeType="tmRoot">
          <p:childTnLst>
            <p:seq>
              <p:cTn id="53"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extShape 1"/>
          <p:cNvSpPr txBox="1"/>
          <p:nvPr/>
        </p:nvSpPr>
        <p:spPr>
          <a:xfrm>
            <a:off x="103320" y="4734000"/>
            <a:ext cx="360360" cy="393120"/>
          </a:xfrm>
          <a:prstGeom prst="rect">
            <a:avLst/>
          </a:prstGeom>
          <a:noFill/>
          <a:ln>
            <a:noFill/>
          </a:ln>
        </p:spPr>
        <p:txBody>
          <a:bodyPr tIns="91440" bIns="91440" anchor="ctr"/>
          <a:p>
            <a:pPr>
              <a:lnSpc>
                <a:spcPct val="100000"/>
              </a:lnSpc>
            </a:pPr>
            <a:fld id="{DA8A9DA9-BCA8-4062-BA0C-0EF650AE413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87"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Business Rules Authoring</a:t>
            </a:r>
            <a:endParaRPr b="0" lang="en-US" sz="1400" spc="-1" strike="noStrike">
              <a:solidFill>
                <a:srgbClr val="000000"/>
              </a:solidFill>
              <a:uFill>
                <a:solidFill>
                  <a:srgbClr val="ffffff"/>
                </a:solidFill>
              </a:uFill>
              <a:latin typeface="Arial"/>
            </a:endParaRPr>
          </a:p>
        </p:txBody>
      </p:sp>
      <p:sp>
        <p:nvSpPr>
          <p:cNvPr id="588" name="CustomShape 3"/>
          <p:cNvSpPr/>
          <p:nvPr/>
        </p:nvSpPr>
        <p:spPr>
          <a:xfrm>
            <a:off x="898560" y="633600"/>
            <a:ext cx="749052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Business Analyst authoring choices</a:t>
            </a:r>
            <a:endParaRPr b="0" lang="en-US" sz="1800" spc="-1" strike="noStrike">
              <a:solidFill>
                <a:srgbClr val="000000"/>
              </a:solidFill>
              <a:uFill>
                <a:solidFill>
                  <a:srgbClr val="ffffff"/>
                </a:solidFill>
              </a:uFill>
              <a:latin typeface="Arial"/>
            </a:endParaRPr>
          </a:p>
        </p:txBody>
      </p:sp>
      <p:pic>
        <p:nvPicPr>
          <p:cNvPr id="589" name="Shape 779" descr=""/>
          <p:cNvPicPr/>
          <p:nvPr/>
        </p:nvPicPr>
        <p:blipFill>
          <a:blip r:embed="rId1"/>
          <a:stretch/>
        </p:blipFill>
        <p:spPr>
          <a:xfrm>
            <a:off x="7647840" y="100800"/>
            <a:ext cx="1323720" cy="861120"/>
          </a:xfrm>
          <a:prstGeom prst="rect">
            <a:avLst/>
          </a:prstGeom>
          <a:ln>
            <a:noFill/>
          </a:ln>
        </p:spPr>
      </p:pic>
      <p:pic>
        <p:nvPicPr>
          <p:cNvPr id="590" name="Shape 780" descr=""/>
          <p:cNvPicPr/>
          <p:nvPr/>
        </p:nvPicPr>
        <p:blipFill>
          <a:blip r:embed="rId2"/>
          <a:stretch/>
        </p:blipFill>
        <p:spPr>
          <a:xfrm>
            <a:off x="382680" y="2512440"/>
            <a:ext cx="6900480" cy="2220840"/>
          </a:xfrm>
          <a:prstGeom prst="rect">
            <a:avLst/>
          </a:prstGeom>
          <a:ln>
            <a:noFill/>
          </a:ln>
        </p:spPr>
      </p:pic>
      <p:pic>
        <p:nvPicPr>
          <p:cNvPr id="591" name="Shape 781" descr=""/>
          <p:cNvPicPr/>
          <p:nvPr/>
        </p:nvPicPr>
        <p:blipFill>
          <a:blip r:embed="rId3"/>
          <a:stretch/>
        </p:blipFill>
        <p:spPr>
          <a:xfrm>
            <a:off x="4137480" y="1164960"/>
            <a:ext cx="4914360" cy="2009520"/>
          </a:xfrm>
          <a:prstGeom prst="rect">
            <a:avLst/>
          </a:prstGeom>
          <a:ln>
            <a:noFill/>
          </a:ln>
        </p:spPr>
      </p:pic>
      <p:sp>
        <p:nvSpPr>
          <p:cNvPr id="592" name="CustomShape 4"/>
          <p:cNvSpPr/>
          <p:nvPr/>
        </p:nvSpPr>
        <p:spPr>
          <a:xfrm>
            <a:off x="799560" y="1042200"/>
            <a:ext cx="3684600" cy="1407600"/>
          </a:xfrm>
          <a:prstGeom prst="rect">
            <a:avLst/>
          </a:prstGeom>
          <a:noFill/>
          <a:ln>
            <a:noFill/>
          </a:ln>
        </p:spPr>
        <p:style>
          <a:lnRef idx="0"/>
          <a:fillRef idx="0"/>
          <a:effectRef idx="0"/>
          <a:fontRef idx="minor"/>
        </p:style>
        <p:txBody>
          <a:bodyPr tIns="91440" bIns="91440"/>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Rules</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Template</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Decision Table</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Score Cards</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Guided Decision Trees</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Excel</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593"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54" dur="indefinite" restart="never" nodeType="tmRoot">
          <p:childTnLst>
            <p:seq>
              <p:cTn id="55"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TextShape 1"/>
          <p:cNvSpPr txBox="1"/>
          <p:nvPr/>
        </p:nvSpPr>
        <p:spPr>
          <a:xfrm>
            <a:off x="103320" y="4734000"/>
            <a:ext cx="360360" cy="393120"/>
          </a:xfrm>
          <a:prstGeom prst="rect">
            <a:avLst/>
          </a:prstGeom>
          <a:noFill/>
          <a:ln>
            <a:noFill/>
          </a:ln>
        </p:spPr>
        <p:txBody>
          <a:bodyPr tIns="91440" bIns="91440" anchor="ctr"/>
          <a:p>
            <a:pPr>
              <a:lnSpc>
                <a:spcPct val="100000"/>
              </a:lnSpc>
            </a:pPr>
            <a:fld id="{DE5CBC5F-5470-46E7-8B89-8E0D8870DD1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595"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Business Runtime Architecture</a:t>
            </a:r>
            <a:endParaRPr b="0" lang="en-US" sz="1400" spc="-1" strike="noStrike">
              <a:solidFill>
                <a:srgbClr val="000000"/>
              </a:solidFill>
              <a:uFill>
                <a:solidFill>
                  <a:srgbClr val="ffffff"/>
                </a:solidFill>
              </a:uFill>
              <a:latin typeface="Arial"/>
            </a:endParaRPr>
          </a:p>
        </p:txBody>
      </p:sp>
      <p:sp>
        <p:nvSpPr>
          <p:cNvPr id="596"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Embedded</a:t>
            </a:r>
            <a:endParaRPr b="0" lang="en-US" sz="3200" spc="-1" strike="noStrike">
              <a:solidFill>
                <a:srgbClr val="000000"/>
              </a:solidFill>
              <a:uFill>
                <a:solidFill>
                  <a:srgbClr val="ffffff"/>
                </a:solidFill>
              </a:uFill>
              <a:latin typeface="Arial"/>
            </a:endParaRPr>
          </a:p>
        </p:txBody>
      </p:sp>
      <p:sp>
        <p:nvSpPr>
          <p:cNvPr id="597" name="CustomShape 4"/>
          <p:cNvSpPr/>
          <p:nvPr/>
        </p:nvSpPr>
        <p:spPr>
          <a:xfrm>
            <a:off x="5093280" y="1211760"/>
            <a:ext cx="3886560" cy="3384000"/>
          </a:xfrm>
          <a:prstGeom prst="rect">
            <a:avLst/>
          </a:prstGeom>
          <a:noFill/>
          <a:ln>
            <a:noFill/>
          </a:ln>
        </p:spPr>
        <p:style>
          <a:lnRef idx="0"/>
          <a:fillRef idx="0"/>
          <a:effectRef idx="0"/>
          <a:fontRef idx="minor"/>
        </p:style>
        <p:txBody>
          <a:bodyPr tIns="91440" bIns="91440"/>
          <a:p>
            <a:pPr>
              <a:lnSpc>
                <a:spcPct val="115000"/>
              </a:lnSpc>
            </a:pPr>
            <a:r>
              <a:rPr b="0" lang="en-US" sz="1200" spc="-1" strike="noStrike">
                <a:solidFill>
                  <a:srgbClr val="000000"/>
                </a:solidFill>
                <a:uFill>
                  <a:solidFill>
                    <a:srgbClr val="ffffff"/>
                  </a:solidFill>
                </a:uFill>
                <a:latin typeface="Proxima Nova"/>
                <a:ea typeface="Proxima Nova"/>
              </a:rPr>
              <a:t>Embedded the rule project within your application </a:t>
            </a:r>
            <a:r>
              <a:rPr b="1" lang="en-US" sz="1200" spc="-1" strike="noStrike">
                <a:solidFill>
                  <a:srgbClr val="000000"/>
                </a:solidFill>
                <a:uFill>
                  <a:solidFill>
                    <a:srgbClr val="ffffff"/>
                  </a:solidFill>
                </a:uFill>
                <a:latin typeface="Proxima Nova"/>
                <a:ea typeface="Proxima Nova"/>
              </a:rPr>
              <a:t>BUT NOT The Rule Artifacts</a:t>
            </a:r>
            <a:endParaRPr b="0" lang="en-US" sz="18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Rule administrator builds a rule project, this is also downloadable as jar file.</a:t>
            </a:r>
            <a:endParaRPr b="0" lang="en-US" sz="18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Application is made aware of Rules downloadable</a:t>
            </a:r>
            <a:endParaRPr b="0" lang="en-US" sz="18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KieScanner will pick it up on the configured interval and load the new version into the Client application.</a:t>
            </a:r>
            <a:endParaRPr b="0" lang="en-US" sz="1800" spc="-1" strike="noStrike">
              <a:solidFill>
                <a:srgbClr val="000000"/>
              </a:solidFill>
              <a:uFill>
                <a:solidFill>
                  <a:srgbClr val="ffffff"/>
                </a:solidFill>
              </a:uFill>
              <a:latin typeface="Arial"/>
            </a:endParaRPr>
          </a:p>
          <a:p>
            <a:pPr marL="457200" indent="-304560" algn="just">
              <a:lnSpc>
                <a:spcPct val="115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Included into the Client app.</a:t>
            </a:r>
            <a:endParaRPr b="0" lang="en-US" sz="1800" spc="-1" strike="noStrike">
              <a:solidFill>
                <a:srgbClr val="000000"/>
              </a:solidFill>
              <a:uFill>
                <a:solidFill>
                  <a:srgbClr val="ffffff"/>
                </a:solidFill>
              </a:uFill>
              <a:latin typeface="Arial"/>
            </a:endParaRPr>
          </a:p>
          <a:p>
            <a:pPr>
              <a:lnSpc>
                <a:spcPct val="115000"/>
              </a:lnSpc>
            </a:pP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000000"/>
                </a:solidFill>
                <a:uFill>
                  <a:solidFill>
                    <a:srgbClr val="ffffff"/>
                  </a:solidFill>
                </a:uFill>
                <a:latin typeface="Proxima Nova"/>
                <a:ea typeface="Proxima Nova"/>
              </a:rPr>
              <a:t>PROS: SPEED SPEED SPEED</a:t>
            </a:r>
            <a:endParaRPr b="0" lang="en-US" sz="1800" spc="-1" strike="noStrike">
              <a:solidFill>
                <a:srgbClr val="000000"/>
              </a:solidFill>
              <a:uFill>
                <a:solidFill>
                  <a:srgbClr val="ffffff"/>
                </a:solidFill>
              </a:uFill>
              <a:latin typeface="Arial"/>
            </a:endParaRPr>
          </a:p>
          <a:p>
            <a:pPr>
              <a:lnSpc>
                <a:spcPct val="115000"/>
              </a:lnSpc>
            </a:pPr>
            <a:r>
              <a:rPr b="1" lang="en-US" sz="1200" spc="-1" strike="noStrike">
                <a:solidFill>
                  <a:srgbClr val="000000"/>
                </a:solidFill>
                <a:uFill>
                  <a:solidFill>
                    <a:srgbClr val="ffffff"/>
                  </a:solidFill>
                </a:uFill>
                <a:latin typeface="Proxima Nova"/>
                <a:ea typeface="Proxima Nova"/>
              </a:rPr>
              <a:t>Bring your Rule to your data not the other way around</a:t>
            </a:r>
            <a:endParaRPr b="0" lang="en-US" sz="1800" spc="-1" strike="noStrike">
              <a:solidFill>
                <a:srgbClr val="000000"/>
              </a:solidFill>
              <a:uFill>
                <a:solidFill>
                  <a:srgbClr val="ffffff"/>
                </a:solidFill>
              </a:uFill>
              <a:latin typeface="Arial"/>
            </a:endParaRPr>
          </a:p>
        </p:txBody>
      </p:sp>
      <p:pic>
        <p:nvPicPr>
          <p:cNvPr id="598" name="Shape 792" descr=""/>
          <p:cNvPicPr/>
          <p:nvPr/>
        </p:nvPicPr>
        <p:blipFill>
          <a:blip r:embed="rId1"/>
          <a:stretch/>
        </p:blipFill>
        <p:spPr>
          <a:xfrm>
            <a:off x="675360" y="1448280"/>
            <a:ext cx="4417560" cy="3147480"/>
          </a:xfrm>
          <a:prstGeom prst="rect">
            <a:avLst/>
          </a:prstGeom>
          <a:ln w="9360">
            <a:solidFill>
              <a:srgbClr val="666666"/>
            </a:solidFill>
            <a:round/>
          </a:ln>
        </p:spPr>
      </p:pic>
      <p:pic>
        <p:nvPicPr>
          <p:cNvPr id="599" name="Shape 793" descr=""/>
          <p:cNvPicPr/>
          <p:nvPr/>
        </p:nvPicPr>
        <p:blipFill>
          <a:blip r:embed="rId2"/>
          <a:stretch/>
        </p:blipFill>
        <p:spPr>
          <a:xfrm>
            <a:off x="7565040" y="249480"/>
            <a:ext cx="1204560" cy="1008720"/>
          </a:xfrm>
          <a:prstGeom prst="rect">
            <a:avLst/>
          </a:prstGeom>
          <a:ln>
            <a:noFill/>
          </a:ln>
        </p:spPr>
      </p:pic>
      <p:sp>
        <p:nvSpPr>
          <p:cNvPr id="600"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56" dur="indefinite" restart="never" nodeType="tmRoot">
          <p:childTnLst>
            <p:seq>
              <p:cTn id="57"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TextShape 1"/>
          <p:cNvSpPr txBox="1"/>
          <p:nvPr/>
        </p:nvSpPr>
        <p:spPr>
          <a:xfrm>
            <a:off x="103320" y="4734000"/>
            <a:ext cx="360360" cy="393120"/>
          </a:xfrm>
          <a:prstGeom prst="rect">
            <a:avLst/>
          </a:prstGeom>
          <a:noFill/>
          <a:ln>
            <a:noFill/>
          </a:ln>
        </p:spPr>
        <p:txBody>
          <a:bodyPr tIns="91440" bIns="91440" anchor="ctr"/>
          <a:p>
            <a:pPr>
              <a:lnSpc>
                <a:spcPct val="100000"/>
              </a:lnSpc>
            </a:pPr>
            <a:fld id="{3D614B9F-2615-4405-94CB-6C3A88C6A93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02"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Business Runtime Architecture</a:t>
            </a:r>
            <a:endParaRPr b="0" lang="en-US" sz="1400" spc="-1" strike="noStrike">
              <a:solidFill>
                <a:srgbClr val="000000"/>
              </a:solidFill>
              <a:uFill>
                <a:solidFill>
                  <a:srgbClr val="ffffff"/>
                </a:solidFill>
              </a:uFill>
              <a:latin typeface="Arial"/>
            </a:endParaRPr>
          </a:p>
        </p:txBody>
      </p:sp>
      <p:sp>
        <p:nvSpPr>
          <p:cNvPr id="603"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Real-Time Decision Server</a:t>
            </a:r>
            <a:endParaRPr b="0" lang="en-US" sz="3200" spc="-1" strike="noStrike">
              <a:solidFill>
                <a:srgbClr val="000000"/>
              </a:solidFill>
              <a:uFill>
                <a:solidFill>
                  <a:srgbClr val="ffffff"/>
                </a:solidFill>
              </a:uFill>
              <a:latin typeface="Arial"/>
            </a:endParaRPr>
          </a:p>
        </p:txBody>
      </p:sp>
      <p:sp>
        <p:nvSpPr>
          <p:cNvPr id="604" name="CustomShape 4"/>
          <p:cNvSpPr/>
          <p:nvPr/>
        </p:nvSpPr>
        <p:spPr>
          <a:xfrm>
            <a:off x="5225760" y="1390320"/>
            <a:ext cx="3718080" cy="548280"/>
          </a:xfrm>
          <a:prstGeom prst="rect">
            <a:avLst/>
          </a:prstGeom>
          <a:noFill/>
          <a:ln>
            <a:noFill/>
          </a:ln>
        </p:spPr>
        <p:style>
          <a:lnRef idx="0"/>
          <a:fillRef idx="0"/>
          <a:effectRef idx="0"/>
          <a:fontRef idx="minor"/>
        </p:style>
        <p:txBody>
          <a:bodyPr tIns="91440" bIns="91440"/>
          <a:p>
            <a:pPr>
              <a:lnSpc>
                <a:spcPct val="115000"/>
              </a:lnSpc>
            </a:pPr>
            <a:r>
              <a:rPr b="0" lang="en-US" sz="1200" spc="-1" strike="noStrike">
                <a:solidFill>
                  <a:srgbClr val="000000"/>
                </a:solidFill>
                <a:uFill>
                  <a:solidFill>
                    <a:srgbClr val="ffffff"/>
                  </a:solidFill>
                </a:uFill>
                <a:latin typeface="Proxima Nova"/>
                <a:ea typeface="Proxima Nova"/>
              </a:rPr>
              <a:t>Provides an unified platform to execute Rules </a:t>
            </a:r>
            <a:endParaRPr b="0" lang="en-US" sz="18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Rules can then be instantiated and executed through REST, JMS, or Java interfaces. </a:t>
            </a:r>
            <a:endParaRPr b="0" lang="en-US" sz="18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The real time decision server manages containers that can run independently of each other.</a:t>
            </a:r>
            <a:endParaRPr b="0" lang="en-US" sz="1800" spc="-1" strike="noStrike">
              <a:solidFill>
                <a:srgbClr val="000000"/>
              </a:solidFill>
              <a:uFill>
                <a:solidFill>
                  <a:srgbClr val="ffffff"/>
                </a:solidFill>
              </a:uFill>
              <a:latin typeface="Arial"/>
            </a:endParaRPr>
          </a:p>
          <a:p>
            <a:pPr marL="457200" indent="-304560">
              <a:lnSpc>
                <a:spcPct val="136000"/>
              </a:lnSpc>
              <a:buClr>
                <a:srgbClr val="000000"/>
              </a:buClr>
              <a:buFont typeface="Proxima Nova"/>
              <a:buChar char="●"/>
            </a:pPr>
            <a:r>
              <a:rPr b="0" lang="en-US" sz="1200" spc="-1" strike="noStrike">
                <a:solidFill>
                  <a:srgbClr val="000000"/>
                </a:solidFill>
                <a:uFill>
                  <a:solidFill>
                    <a:srgbClr val="ffffff"/>
                  </a:solidFill>
                </a:uFill>
                <a:latin typeface="Proxima Nova"/>
                <a:ea typeface="Proxima Nova"/>
              </a:rPr>
              <a:t> </a:t>
            </a:r>
            <a:r>
              <a:rPr b="0" lang="en-US" sz="1200" spc="-1" strike="noStrike">
                <a:solidFill>
                  <a:srgbClr val="000000"/>
                </a:solidFill>
                <a:uFill>
                  <a:solidFill>
                    <a:srgbClr val="ffffff"/>
                  </a:solidFill>
                </a:uFill>
                <a:latin typeface="Proxima Nova"/>
                <a:ea typeface="Proxima Nova"/>
              </a:rPr>
              <a:t>A rule administrator can create a container and select a rule project that will run in that container.  </a:t>
            </a:r>
            <a:endParaRPr b="0" lang="en-US" sz="1800" spc="-1" strike="noStrike">
              <a:solidFill>
                <a:srgbClr val="000000"/>
              </a:solidFill>
              <a:uFill>
                <a:solidFill>
                  <a:srgbClr val="ffffff"/>
                </a:solidFill>
              </a:uFill>
              <a:latin typeface="Arial"/>
            </a:endParaRPr>
          </a:p>
          <a:p>
            <a:pPr>
              <a:lnSpc>
                <a:spcPct val="115000"/>
              </a:lnSpc>
            </a:pPr>
            <a:endParaRPr b="0" lang="en-US" sz="1800" spc="-1" strike="noStrike">
              <a:solidFill>
                <a:srgbClr val="000000"/>
              </a:solidFill>
              <a:uFill>
                <a:solidFill>
                  <a:srgbClr val="ffffff"/>
                </a:solidFill>
              </a:uFill>
              <a:latin typeface="Arial"/>
            </a:endParaRPr>
          </a:p>
        </p:txBody>
      </p:sp>
      <p:pic>
        <p:nvPicPr>
          <p:cNvPr id="605" name="Shape 803" descr=""/>
          <p:cNvPicPr/>
          <p:nvPr/>
        </p:nvPicPr>
        <p:blipFill>
          <a:blip r:embed="rId1"/>
          <a:stretch/>
        </p:blipFill>
        <p:spPr>
          <a:xfrm>
            <a:off x="794520" y="1390320"/>
            <a:ext cx="4383000" cy="3258720"/>
          </a:xfrm>
          <a:prstGeom prst="rect">
            <a:avLst/>
          </a:prstGeom>
          <a:ln w="9360">
            <a:solidFill>
              <a:srgbClr val="666666"/>
            </a:solidFill>
            <a:round/>
          </a:ln>
        </p:spPr>
      </p:pic>
      <p:pic>
        <p:nvPicPr>
          <p:cNvPr id="606" name="Shape 804" descr=""/>
          <p:cNvPicPr/>
          <p:nvPr/>
        </p:nvPicPr>
        <p:blipFill>
          <a:blip r:embed="rId2"/>
          <a:stretch/>
        </p:blipFill>
        <p:spPr>
          <a:xfrm>
            <a:off x="8080560" y="257040"/>
            <a:ext cx="628200" cy="1034640"/>
          </a:xfrm>
          <a:prstGeom prst="rect">
            <a:avLst/>
          </a:prstGeom>
          <a:ln>
            <a:noFill/>
          </a:ln>
        </p:spPr>
      </p:pic>
      <p:sp>
        <p:nvSpPr>
          <p:cNvPr id="607"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58" dur="indefinite" restart="never" nodeType="tmRoot">
          <p:childTnLst>
            <p:seq>
              <p:cTn id="59"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Complex Event Processing</a:t>
            </a:r>
            <a:endParaRPr b="0" lang="en-US" sz="1400" spc="-1" strike="noStrike">
              <a:solidFill>
                <a:srgbClr val="000000"/>
              </a:solidFill>
              <a:uFill>
                <a:solidFill>
                  <a:srgbClr val="ffffff"/>
                </a:solidFill>
              </a:uFill>
              <a:latin typeface="Arial"/>
            </a:endParaRPr>
          </a:p>
        </p:txBody>
      </p:sp>
    </p:spTree>
  </p:cSld>
  <p:timing>
    <p:tnLst>
      <p:par>
        <p:cTn id="60" dur="indefinite" restart="never" nodeType="tmRoot">
          <p:childTnLst>
            <p:seq>
              <p:cTn id="61"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TextShape 1"/>
          <p:cNvSpPr txBox="1"/>
          <p:nvPr/>
        </p:nvSpPr>
        <p:spPr>
          <a:xfrm>
            <a:off x="103320" y="4734000"/>
            <a:ext cx="360360" cy="393120"/>
          </a:xfrm>
          <a:prstGeom prst="rect">
            <a:avLst/>
          </a:prstGeom>
          <a:noFill/>
          <a:ln>
            <a:noFill/>
          </a:ln>
        </p:spPr>
        <p:txBody>
          <a:bodyPr tIns="91440" bIns="91440" anchor="ctr"/>
          <a:p>
            <a:pPr>
              <a:lnSpc>
                <a:spcPct val="100000"/>
              </a:lnSpc>
            </a:pPr>
            <a:fld id="{B9BEA1D7-B5BA-45DC-9F87-8AE86AEAD5BF}"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10"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What is CEP?</a:t>
            </a:r>
            <a:endParaRPr b="0" lang="en-US" sz="1400" spc="-1" strike="noStrike">
              <a:solidFill>
                <a:srgbClr val="000000"/>
              </a:solidFill>
              <a:uFill>
                <a:solidFill>
                  <a:srgbClr val="ffffff"/>
                </a:solidFill>
              </a:uFill>
              <a:latin typeface="Arial"/>
            </a:endParaRPr>
          </a:p>
        </p:txBody>
      </p:sp>
      <p:sp>
        <p:nvSpPr>
          <p:cNvPr id="611"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Some definitions</a:t>
            </a:r>
            <a:endParaRPr b="0" lang="en-US" sz="3200" spc="-1" strike="noStrike">
              <a:solidFill>
                <a:srgbClr val="000000"/>
              </a:solidFill>
              <a:uFill>
                <a:solidFill>
                  <a:srgbClr val="ffffff"/>
                </a:solidFill>
              </a:uFill>
              <a:latin typeface="Arial"/>
            </a:endParaRPr>
          </a:p>
        </p:txBody>
      </p:sp>
      <p:sp>
        <p:nvSpPr>
          <p:cNvPr id="612" name="CustomShape 4"/>
          <p:cNvSpPr/>
          <p:nvPr/>
        </p:nvSpPr>
        <p:spPr>
          <a:xfrm>
            <a:off x="826560" y="1270800"/>
            <a:ext cx="7490520" cy="2221920"/>
          </a:xfrm>
          <a:prstGeom prst="rect">
            <a:avLst/>
          </a:prstGeom>
          <a:noFill/>
          <a:ln>
            <a:noFill/>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What is an Event?</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A </a:t>
            </a:r>
            <a:r>
              <a:rPr b="0" lang="en-US" sz="1400" spc="-1" strike="noStrike">
                <a:solidFill>
                  <a:srgbClr val="0000ff"/>
                </a:solidFill>
                <a:uFill>
                  <a:solidFill>
                    <a:srgbClr val="ffffff"/>
                  </a:solidFill>
                </a:uFill>
                <a:latin typeface="Arial"/>
                <a:ea typeface="Arial"/>
              </a:rPr>
              <a:t>significant</a:t>
            </a:r>
            <a:r>
              <a:rPr b="0" lang="en-US" sz="1400" spc="-1" strike="noStrike">
                <a:solidFill>
                  <a:srgbClr val="000000"/>
                </a:solidFill>
                <a:uFill>
                  <a:solidFill>
                    <a:srgbClr val="ffffff"/>
                  </a:solidFill>
                </a:uFill>
                <a:latin typeface="Arial"/>
                <a:ea typeface="Arial"/>
              </a:rPr>
              <a:t> </a:t>
            </a:r>
            <a:r>
              <a:rPr b="0" lang="en-US" sz="1400" spc="-1" strike="noStrike">
                <a:solidFill>
                  <a:srgbClr val="ff0000"/>
                </a:solidFill>
                <a:uFill>
                  <a:solidFill>
                    <a:srgbClr val="ffffff"/>
                  </a:solidFill>
                </a:uFill>
                <a:latin typeface="Arial"/>
                <a:ea typeface="Arial"/>
              </a:rPr>
              <a:t>change of state</a:t>
            </a:r>
            <a:r>
              <a:rPr b="0" lang="en-US" sz="1400" spc="-1" strike="noStrike">
                <a:solidFill>
                  <a:srgbClr val="000000"/>
                </a:solidFill>
                <a:uFill>
                  <a:solidFill>
                    <a:srgbClr val="ffffff"/>
                  </a:solidFill>
                </a:uFill>
                <a:latin typeface="Arial"/>
                <a:ea typeface="Arial"/>
              </a:rPr>
              <a:t> at a </a:t>
            </a:r>
            <a:r>
              <a:rPr b="0" lang="en-US" sz="1400" spc="-1" strike="noStrike">
                <a:solidFill>
                  <a:srgbClr val="38761d"/>
                </a:solidFill>
                <a:uFill>
                  <a:solidFill>
                    <a:srgbClr val="ffffff"/>
                  </a:solidFill>
                </a:uFill>
                <a:latin typeface="Arial"/>
                <a:ea typeface="Arial"/>
              </a:rPr>
              <a:t>particular point in time</a:t>
            </a:r>
            <a:r>
              <a:rPr b="0" lang="en-US" sz="14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What is Complex Event Processing</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The ability to </a:t>
            </a:r>
            <a:r>
              <a:rPr b="0" lang="en-US" sz="1400" spc="-1" strike="noStrike">
                <a:solidFill>
                  <a:srgbClr val="0000ff"/>
                </a:solidFill>
                <a:uFill>
                  <a:solidFill>
                    <a:srgbClr val="ffffff"/>
                  </a:solidFill>
                </a:uFill>
                <a:latin typeface="Arial"/>
                <a:ea typeface="Arial"/>
              </a:rPr>
              <a:t>detect</a:t>
            </a:r>
            <a:r>
              <a:rPr b="0" lang="en-US" sz="1400" spc="-1" strike="noStrike">
                <a:solidFill>
                  <a:srgbClr val="000000"/>
                </a:solidFill>
                <a:uFill>
                  <a:solidFill>
                    <a:srgbClr val="ffffff"/>
                  </a:solidFill>
                </a:uFill>
                <a:latin typeface="Arial"/>
                <a:ea typeface="Arial"/>
              </a:rPr>
              <a:t>, </a:t>
            </a:r>
            <a:r>
              <a:rPr b="0" lang="en-US" sz="1400" spc="-1" strike="noStrike">
                <a:solidFill>
                  <a:srgbClr val="ff0000"/>
                </a:solidFill>
                <a:uFill>
                  <a:solidFill>
                    <a:srgbClr val="ffffff"/>
                  </a:solidFill>
                </a:uFill>
                <a:latin typeface="Arial"/>
                <a:ea typeface="Arial"/>
              </a:rPr>
              <a:t>correlate</a:t>
            </a:r>
            <a:r>
              <a:rPr b="0" lang="en-US" sz="1400" spc="-1" strike="noStrike">
                <a:solidFill>
                  <a:srgbClr val="000000"/>
                </a:solidFill>
                <a:uFill>
                  <a:solidFill>
                    <a:srgbClr val="ffffff"/>
                  </a:solidFill>
                </a:uFill>
                <a:latin typeface="Arial"/>
                <a:ea typeface="Arial"/>
              </a:rPr>
              <a:t>, </a:t>
            </a:r>
            <a:r>
              <a:rPr b="0" lang="en-US" sz="1400" spc="-1" strike="noStrike">
                <a:solidFill>
                  <a:srgbClr val="38761d"/>
                </a:solidFill>
                <a:uFill>
                  <a:solidFill>
                    <a:srgbClr val="ffffff"/>
                  </a:solidFill>
                </a:uFill>
                <a:latin typeface="Arial"/>
                <a:ea typeface="Arial"/>
              </a:rPr>
              <a:t>abstract, aggregate or compose</a:t>
            </a:r>
            <a:r>
              <a:rPr b="0" lang="en-US" sz="1400" spc="-1" strike="noStrike">
                <a:solidFill>
                  <a:srgbClr val="000000"/>
                </a:solidFill>
                <a:uFill>
                  <a:solidFill>
                    <a:srgbClr val="ffffff"/>
                  </a:solidFill>
                </a:uFill>
                <a:latin typeface="Arial"/>
                <a:ea typeface="Arial"/>
              </a:rPr>
              <a:t> and </a:t>
            </a:r>
            <a:r>
              <a:rPr b="0" lang="en-US" sz="1400" spc="-1" strike="noStrike">
                <a:solidFill>
                  <a:srgbClr val="9900ff"/>
                </a:solidFill>
                <a:uFill>
                  <a:solidFill>
                    <a:srgbClr val="ffffff"/>
                  </a:solidFill>
                </a:uFill>
                <a:latin typeface="Arial"/>
                <a:ea typeface="Arial"/>
              </a:rPr>
              <a:t>react</a:t>
            </a:r>
            <a:r>
              <a:rPr b="0" lang="en-US" sz="1400" spc="-1" strike="noStrike">
                <a:solidFill>
                  <a:srgbClr val="000000"/>
                </a:solidFill>
                <a:uFill>
                  <a:solidFill>
                    <a:srgbClr val="ffffff"/>
                  </a:solidFill>
                </a:uFill>
                <a:latin typeface="Arial"/>
                <a:ea typeface="Arial"/>
              </a:rPr>
              <a:t> to events.</a:t>
            </a:r>
            <a:endParaRPr b="0" lang="en-US" sz="1800" spc="-1" strike="noStrike">
              <a:solidFill>
                <a:srgbClr val="000000"/>
              </a:solidFill>
              <a:uFill>
                <a:solidFill>
                  <a:srgbClr val="ffffff"/>
                </a:solidFill>
              </a:uFill>
              <a:latin typeface="Arial"/>
            </a:endParaRPr>
          </a:p>
        </p:txBody>
      </p:sp>
    </p:spTree>
  </p:cSld>
  <p:timing>
    <p:tnLst>
      <p:par>
        <p:cTn id="62" dur="indefinite" restart="never" nodeType="tmRoot">
          <p:childTnLst>
            <p:seq>
              <p:cTn id="63"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103320" y="4734000"/>
            <a:ext cx="360360" cy="393120"/>
          </a:xfrm>
          <a:prstGeom prst="rect">
            <a:avLst/>
          </a:prstGeom>
          <a:noFill/>
          <a:ln>
            <a:noFill/>
          </a:ln>
        </p:spPr>
        <p:txBody>
          <a:bodyPr tIns="91440" bIns="91440" anchor="ctr"/>
          <a:p>
            <a:pPr>
              <a:lnSpc>
                <a:spcPct val="100000"/>
              </a:lnSpc>
            </a:pPr>
            <a:fld id="{4179CA78-F5A5-4584-AF30-777467B6A309}"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323" name="TextShape 2"/>
          <p:cNvSpPr txBox="1"/>
          <p:nvPr/>
        </p:nvSpPr>
        <p:spPr>
          <a:xfrm>
            <a:off x="826560" y="0"/>
            <a:ext cx="7490520" cy="1062720"/>
          </a:xfrm>
          <a:prstGeom prst="rect">
            <a:avLst/>
          </a:prstGeom>
          <a:noFill/>
          <a:ln>
            <a:noFill/>
          </a:ln>
        </p:spPr>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AGENDA</a:t>
            </a:r>
            <a:endParaRPr b="0" lang="en-US" sz="1400" spc="-1" strike="noStrike">
              <a:solidFill>
                <a:srgbClr val="000000"/>
              </a:solidFill>
              <a:uFill>
                <a:solidFill>
                  <a:srgbClr val="ffffff"/>
                </a:solidFill>
              </a:uFill>
              <a:latin typeface="Arial"/>
            </a:endParaRPr>
          </a:p>
        </p:txBody>
      </p:sp>
      <p:sp>
        <p:nvSpPr>
          <p:cNvPr id="324" name="TextShape 3"/>
          <p:cNvSpPr txBox="1"/>
          <p:nvPr/>
        </p:nvSpPr>
        <p:spPr>
          <a:xfrm>
            <a:off x="826560" y="929880"/>
            <a:ext cx="7490520" cy="328320"/>
          </a:xfrm>
          <a:prstGeom prst="rect">
            <a:avLst/>
          </a:prstGeom>
          <a:noFill/>
          <a:ln>
            <a:noFill/>
          </a:ln>
        </p:spPr>
        <p:txBody>
          <a:bodyPr tIns="91440" bIns="91440"/>
          <a:p>
            <a:pPr algn="ctr"/>
            <a:endParaRPr b="0" lang="en-US" sz="3200" spc="-1" strike="noStrike">
              <a:solidFill>
                <a:srgbClr val="000000"/>
              </a:solidFill>
              <a:uFill>
                <a:solidFill>
                  <a:srgbClr val="ffffff"/>
                </a:solidFill>
              </a:uFill>
              <a:latin typeface="Arial"/>
            </a:endParaRPr>
          </a:p>
        </p:txBody>
      </p:sp>
      <p:sp>
        <p:nvSpPr>
          <p:cNvPr id="325" name="CustomShape 4"/>
          <p:cNvSpPr/>
          <p:nvPr/>
        </p:nvSpPr>
        <p:spPr>
          <a:xfrm>
            <a:off x="851760" y="1455480"/>
            <a:ext cx="7490520" cy="1933920"/>
          </a:xfrm>
          <a:prstGeom prst="rect">
            <a:avLst/>
          </a:prstGeom>
          <a:noFill/>
          <a:ln>
            <a:noFill/>
          </a:ln>
        </p:spPr>
        <p:style>
          <a:lnRef idx="0"/>
          <a:fillRef idx="0"/>
          <a:effectRef idx="0"/>
          <a:fontRef idx="minor"/>
        </p:style>
        <p:txBody>
          <a:bodyPr tIns="91440" bIns="91440"/>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Business Rules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Introduction JBoss BRMS Features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BRMS Demo Story</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Real BRMS Use Cases</a:t>
            </a:r>
            <a:endParaRPr b="0" lang="en-US" sz="1800" spc="-1" strike="noStrike">
              <a:solidFill>
                <a:srgbClr val="000000"/>
              </a:solidFill>
              <a:uFill>
                <a:solidFill>
                  <a:srgbClr val="ffffff"/>
                </a:solidFill>
              </a:uFill>
              <a:latin typeface="Arial"/>
            </a:endParaRPr>
          </a:p>
          <a:p>
            <a:pPr marL="457200" indent="-34272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Arial"/>
              </a:rPr>
              <a:t>Conclusion</a:t>
            </a:r>
            <a:endParaRPr b="0" lang="en-US" sz="1800" spc="-1" strike="noStrike">
              <a:solidFill>
                <a:srgbClr val="000000"/>
              </a:solidFill>
              <a:uFill>
                <a:solidFill>
                  <a:srgbClr val="ffffff"/>
                </a:solidFill>
              </a:uFill>
              <a:latin typeface="Arial"/>
            </a:endParaRPr>
          </a:p>
        </p:txBody>
      </p:sp>
      <p:sp>
        <p:nvSpPr>
          <p:cNvPr id="326"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TextShape 1"/>
          <p:cNvSpPr txBox="1"/>
          <p:nvPr/>
        </p:nvSpPr>
        <p:spPr>
          <a:xfrm>
            <a:off x="103320" y="4734000"/>
            <a:ext cx="360360" cy="393120"/>
          </a:xfrm>
          <a:prstGeom prst="rect">
            <a:avLst/>
          </a:prstGeom>
          <a:noFill/>
          <a:ln>
            <a:noFill/>
          </a:ln>
        </p:spPr>
        <p:txBody>
          <a:bodyPr tIns="91440" bIns="91440" anchor="ctr"/>
          <a:p>
            <a:pPr>
              <a:lnSpc>
                <a:spcPct val="100000"/>
              </a:lnSpc>
            </a:pPr>
            <a:fld id="{73AA1715-ED97-4376-B267-3F4E8D5C2DE2}"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614" name="Shape 824" descr=""/>
          <p:cNvPicPr/>
          <p:nvPr/>
        </p:nvPicPr>
        <p:blipFill>
          <a:blip r:embed="rId1"/>
          <a:stretch/>
        </p:blipFill>
        <p:spPr>
          <a:xfrm>
            <a:off x="267480" y="1573920"/>
            <a:ext cx="1459440" cy="2936160"/>
          </a:xfrm>
          <a:prstGeom prst="rect">
            <a:avLst/>
          </a:prstGeom>
          <a:ln>
            <a:noFill/>
          </a:ln>
        </p:spPr>
      </p:pic>
      <p:pic>
        <p:nvPicPr>
          <p:cNvPr id="615" name="Shape 825" descr=""/>
          <p:cNvPicPr/>
          <p:nvPr/>
        </p:nvPicPr>
        <p:blipFill>
          <a:blip r:embed="rId2"/>
          <a:stretch/>
        </p:blipFill>
        <p:spPr>
          <a:xfrm>
            <a:off x="1858320" y="1299240"/>
            <a:ext cx="2085480" cy="1275840"/>
          </a:xfrm>
          <a:prstGeom prst="rect">
            <a:avLst/>
          </a:prstGeom>
          <a:ln>
            <a:noFill/>
          </a:ln>
        </p:spPr>
      </p:pic>
      <p:pic>
        <p:nvPicPr>
          <p:cNvPr id="616" name="Shape 826" descr=""/>
          <p:cNvPicPr/>
          <p:nvPr/>
        </p:nvPicPr>
        <p:blipFill>
          <a:blip r:embed="rId3"/>
          <a:stretch/>
        </p:blipFill>
        <p:spPr>
          <a:xfrm>
            <a:off x="3191040" y="2868120"/>
            <a:ext cx="1733040" cy="732960"/>
          </a:xfrm>
          <a:prstGeom prst="rect">
            <a:avLst/>
          </a:prstGeom>
          <a:ln>
            <a:noFill/>
          </a:ln>
        </p:spPr>
      </p:pic>
      <p:pic>
        <p:nvPicPr>
          <p:cNvPr id="617" name="Shape 827" descr=""/>
          <p:cNvPicPr/>
          <p:nvPr/>
        </p:nvPicPr>
        <p:blipFill>
          <a:blip r:embed="rId4"/>
          <a:stretch/>
        </p:blipFill>
        <p:spPr>
          <a:xfrm>
            <a:off x="3191040" y="3564360"/>
            <a:ext cx="1733040" cy="732960"/>
          </a:xfrm>
          <a:prstGeom prst="rect">
            <a:avLst/>
          </a:prstGeom>
          <a:ln>
            <a:noFill/>
          </a:ln>
        </p:spPr>
      </p:pic>
      <p:pic>
        <p:nvPicPr>
          <p:cNvPr id="618" name="Shape 828" descr=""/>
          <p:cNvPicPr/>
          <p:nvPr/>
        </p:nvPicPr>
        <p:blipFill>
          <a:blip r:embed="rId5"/>
          <a:stretch/>
        </p:blipFill>
        <p:spPr>
          <a:xfrm>
            <a:off x="6507000" y="3070800"/>
            <a:ext cx="1572840" cy="1536120"/>
          </a:xfrm>
          <a:prstGeom prst="rect">
            <a:avLst/>
          </a:prstGeom>
          <a:ln>
            <a:noFill/>
          </a:ln>
        </p:spPr>
      </p:pic>
      <p:pic>
        <p:nvPicPr>
          <p:cNvPr id="619" name="Shape 829" descr=""/>
          <p:cNvPicPr/>
          <p:nvPr/>
        </p:nvPicPr>
        <p:blipFill>
          <a:blip r:embed="rId6"/>
          <a:stretch/>
        </p:blipFill>
        <p:spPr>
          <a:xfrm>
            <a:off x="4792320" y="1143720"/>
            <a:ext cx="4040640" cy="1900800"/>
          </a:xfrm>
          <a:prstGeom prst="rect">
            <a:avLst/>
          </a:prstGeom>
          <a:ln>
            <a:noFill/>
          </a:ln>
        </p:spPr>
      </p:pic>
      <p:sp>
        <p:nvSpPr>
          <p:cNvPr id="620" name="CustomShape 2"/>
          <p:cNvSpPr/>
          <p:nvPr/>
        </p:nvSpPr>
        <p:spPr>
          <a:xfrm>
            <a:off x="4874760" y="1143720"/>
            <a:ext cx="3684600" cy="179280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WHEN the Total purchases of Account &gt; $2,500 </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THEN the enterprise value of Customer is GOLD</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WHEN the enterprise value of Customer is GOLD</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THEN the discount rate is 15%</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621" name="CustomShape 3"/>
          <p:cNvSpPr/>
          <p:nvPr/>
        </p:nvSpPr>
        <p:spPr>
          <a:xfrm>
            <a:off x="3036600" y="4297680"/>
            <a:ext cx="2387880" cy="429480"/>
          </a:xfrm>
          <a:prstGeom prst="rect">
            <a:avLst/>
          </a:prstGeom>
          <a:noFill/>
          <a:ln>
            <a:noFill/>
          </a:ln>
        </p:spPr>
        <p:style>
          <a:lnRef idx="0"/>
          <a:fillRef idx="0"/>
          <a:effectRef idx="0"/>
          <a:fontRef idx="minor"/>
        </p:style>
        <p:txBody>
          <a:bodyPr tIns="91440" bIns="91440"/>
          <a:p>
            <a:pPr>
              <a:lnSpc>
                <a:spcPct val="100000"/>
              </a:lnSpc>
            </a:pPr>
            <a:r>
              <a:rPr b="1" lang="en-US" sz="1400" spc="-1" strike="noStrike">
                <a:solidFill>
                  <a:srgbClr val="000000"/>
                </a:solidFill>
                <a:uFill>
                  <a:solidFill>
                    <a:srgbClr val="ffffff"/>
                  </a:solidFill>
                </a:uFill>
                <a:latin typeface="Arial"/>
                <a:ea typeface="Arial"/>
              </a:rPr>
              <a:t>Synchronous behavior</a:t>
            </a:r>
            <a:endParaRPr b="0" lang="en-US" sz="1800" spc="-1" strike="noStrike">
              <a:solidFill>
                <a:srgbClr val="000000"/>
              </a:solidFill>
              <a:uFill>
                <a:solidFill>
                  <a:srgbClr val="ffffff"/>
                </a:solidFill>
              </a:uFill>
              <a:latin typeface="Arial"/>
            </a:endParaRPr>
          </a:p>
        </p:txBody>
      </p:sp>
      <p:sp>
        <p:nvSpPr>
          <p:cNvPr id="622" name="TextShape 4"/>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Reasoning over still facts</a:t>
            </a:r>
            <a:endParaRPr b="0" lang="en-US" sz="1400" spc="-1" strike="noStrike">
              <a:solidFill>
                <a:srgbClr val="000000"/>
              </a:solidFill>
              <a:uFill>
                <a:solidFill>
                  <a:srgbClr val="ffffff"/>
                </a:solidFill>
              </a:uFill>
              <a:latin typeface="Arial"/>
            </a:endParaRPr>
          </a:p>
        </p:txBody>
      </p:sp>
      <p:sp>
        <p:nvSpPr>
          <p:cNvPr id="623" name="TextShape 5"/>
          <p:cNvSpPr txBox="1"/>
          <p:nvPr/>
        </p:nvSpPr>
        <p:spPr>
          <a:xfrm>
            <a:off x="826560" y="558000"/>
            <a:ext cx="7490520" cy="32832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Drools Expert</a:t>
            </a:r>
            <a:endParaRPr b="0" lang="en-US" sz="3200" spc="-1" strike="noStrike">
              <a:solidFill>
                <a:srgbClr val="000000"/>
              </a:solidFill>
              <a:uFill>
                <a:solidFill>
                  <a:srgbClr val="ffffff"/>
                </a:solidFill>
              </a:uFill>
              <a:latin typeface="Arial"/>
            </a:endParaRPr>
          </a:p>
        </p:txBody>
      </p:sp>
    </p:spTree>
  </p:cSld>
  <p:timing>
    <p:tnLst>
      <p:par>
        <p:cTn id="64" dur="indefinite" restart="never" nodeType="tmRoot">
          <p:childTnLst>
            <p:seq>
              <p:cTn id="65"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TextShape 1"/>
          <p:cNvSpPr txBox="1"/>
          <p:nvPr/>
        </p:nvSpPr>
        <p:spPr>
          <a:xfrm>
            <a:off x="103320" y="4734000"/>
            <a:ext cx="360360" cy="393120"/>
          </a:xfrm>
          <a:prstGeom prst="rect">
            <a:avLst/>
          </a:prstGeom>
          <a:noFill/>
          <a:ln>
            <a:noFill/>
          </a:ln>
        </p:spPr>
        <p:txBody>
          <a:bodyPr tIns="91440" bIns="91440" anchor="ctr"/>
          <a:p>
            <a:pPr>
              <a:lnSpc>
                <a:spcPct val="100000"/>
              </a:lnSpc>
            </a:pPr>
            <a:fld id="{F8BC1389-B185-4366-9003-91478BDA331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25" name="TextShape 2"/>
          <p:cNvSpPr txBox="1"/>
          <p:nvPr/>
        </p:nvSpPr>
        <p:spPr>
          <a:xfrm>
            <a:off x="826560" y="899280"/>
            <a:ext cx="7490520" cy="1062720"/>
          </a:xfrm>
          <a:prstGeom prst="rect">
            <a:avLst/>
          </a:prstGeom>
          <a:noFill/>
          <a:ln>
            <a:noFill/>
          </a:ln>
        </p:spPr>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Reasoning over streams of events</a:t>
            </a:r>
            <a:endParaRPr b="0" lang="en-US" sz="1400" spc="-1" strike="noStrike">
              <a:solidFill>
                <a:srgbClr val="000000"/>
              </a:solidFill>
              <a:uFill>
                <a:solidFill>
                  <a:srgbClr val="ffffff"/>
                </a:solidFill>
              </a:uFill>
              <a:latin typeface="Arial"/>
            </a:endParaRPr>
          </a:p>
        </p:txBody>
      </p:sp>
      <p:pic>
        <p:nvPicPr>
          <p:cNvPr id="626" name="Shape 840" descr=""/>
          <p:cNvPicPr/>
          <p:nvPr/>
        </p:nvPicPr>
        <p:blipFill>
          <a:blip r:embed="rId1"/>
          <a:stretch/>
        </p:blipFill>
        <p:spPr>
          <a:xfrm>
            <a:off x="2942280" y="1842120"/>
            <a:ext cx="6028200" cy="2566080"/>
          </a:xfrm>
          <a:prstGeom prst="rect">
            <a:avLst/>
          </a:prstGeom>
          <a:ln>
            <a:noFill/>
          </a:ln>
        </p:spPr>
      </p:pic>
      <p:sp>
        <p:nvSpPr>
          <p:cNvPr id="627" name="CustomShape 3"/>
          <p:cNvSpPr/>
          <p:nvPr/>
        </p:nvSpPr>
        <p:spPr>
          <a:xfrm>
            <a:off x="3076200" y="4367880"/>
            <a:ext cx="3684600" cy="429480"/>
          </a:xfrm>
          <a:prstGeom prst="rect">
            <a:avLst/>
          </a:prstGeom>
          <a:noFill/>
          <a:ln>
            <a:noFill/>
          </a:ln>
        </p:spPr>
        <p:style>
          <a:lnRef idx="0"/>
          <a:fillRef idx="0"/>
          <a:effectRef idx="0"/>
          <a:fontRef idx="minor"/>
        </p:style>
        <p:txBody>
          <a:bodyPr tIns="91440" bIns="91440"/>
          <a:p>
            <a:pPr>
              <a:lnSpc>
                <a:spcPct val="100000"/>
              </a:lnSpc>
            </a:pPr>
            <a:r>
              <a:rPr b="1" lang="en-US" sz="1400" spc="-1" strike="noStrike">
                <a:solidFill>
                  <a:srgbClr val="000000"/>
                </a:solidFill>
                <a:uFill>
                  <a:solidFill>
                    <a:srgbClr val="ffffff"/>
                  </a:solidFill>
                </a:uFill>
                <a:latin typeface="Arial"/>
                <a:ea typeface="Arial"/>
              </a:rPr>
              <a:t>Asynchronous behavior</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628" name="CustomShape 4"/>
          <p:cNvSpPr/>
          <p:nvPr/>
        </p:nvSpPr>
        <p:spPr>
          <a:xfrm>
            <a:off x="553680" y="1223640"/>
            <a:ext cx="6028200" cy="580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An event is a </a:t>
            </a:r>
            <a:r>
              <a:rPr b="0" lang="en-US" sz="1400" spc="-1" strike="noStrike">
                <a:solidFill>
                  <a:srgbClr val="980000"/>
                </a:solidFill>
                <a:uFill>
                  <a:solidFill>
                    <a:srgbClr val="ffffff"/>
                  </a:solidFill>
                </a:uFill>
                <a:latin typeface="Arial"/>
                <a:ea typeface="Arial"/>
              </a:rPr>
              <a:t>significant</a:t>
            </a:r>
            <a:r>
              <a:rPr b="0" lang="en-US" sz="1400" spc="-1" strike="noStrike">
                <a:solidFill>
                  <a:srgbClr val="000000"/>
                </a:solidFill>
                <a:uFill>
                  <a:solidFill>
                    <a:srgbClr val="ffffff"/>
                  </a:solidFill>
                </a:uFill>
                <a:latin typeface="Arial"/>
                <a:ea typeface="Arial"/>
              </a:rPr>
              <a:t> </a:t>
            </a:r>
            <a:r>
              <a:rPr b="0" lang="en-US" sz="1400" spc="-1" strike="noStrike">
                <a:solidFill>
                  <a:srgbClr val="3d85c6"/>
                </a:solidFill>
                <a:uFill>
                  <a:solidFill>
                    <a:srgbClr val="ffffff"/>
                  </a:solidFill>
                </a:uFill>
                <a:latin typeface="Arial"/>
                <a:ea typeface="Arial"/>
              </a:rPr>
              <a:t>change of state </a:t>
            </a:r>
            <a:r>
              <a:rPr b="0" lang="en-US" sz="1400" spc="-1" strike="noStrike">
                <a:solidFill>
                  <a:srgbClr val="000000"/>
                </a:solidFill>
                <a:uFill>
                  <a:solidFill>
                    <a:srgbClr val="ffffff"/>
                  </a:solidFill>
                </a:uFill>
                <a:latin typeface="Arial"/>
                <a:ea typeface="Arial"/>
              </a:rPr>
              <a:t>at a particular </a:t>
            </a:r>
            <a:r>
              <a:rPr b="0" lang="en-US" sz="1400" spc="-1" strike="noStrike">
                <a:solidFill>
                  <a:srgbClr val="76a5af"/>
                </a:solidFill>
                <a:uFill>
                  <a:solidFill>
                    <a:srgbClr val="ffffff"/>
                  </a:solidFill>
                </a:uFill>
                <a:latin typeface="Arial"/>
                <a:ea typeface="Arial"/>
              </a:rPr>
              <a:t>point in time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629" name="CustomShape 5"/>
          <p:cNvSpPr/>
          <p:nvPr/>
        </p:nvSpPr>
        <p:spPr>
          <a:xfrm>
            <a:off x="345960" y="2275560"/>
            <a:ext cx="2218680" cy="1699560"/>
          </a:xfrm>
          <a:prstGeom prst="rect">
            <a:avLst/>
          </a:prstGeom>
          <a:noFill/>
          <a:ln w="9360">
            <a:solidFill>
              <a:srgbClr val="000000"/>
            </a:solidFill>
            <a:round/>
          </a:ln>
        </p:spPr>
        <p:style>
          <a:lnRef idx="0"/>
          <a:fillRef idx="0"/>
          <a:effectRef idx="0"/>
          <a:fontRef idx="minor"/>
        </p:style>
        <p:txBody>
          <a:bodyPr tIns="91440" bIns="91440"/>
          <a:p>
            <a:pPr>
              <a:lnSpc>
                <a:spcPct val="100000"/>
              </a:lnSpc>
            </a:pPr>
            <a:r>
              <a:rPr b="1" lang="en-US" sz="1200" spc="-1" strike="noStrike">
                <a:solidFill>
                  <a:srgbClr val="000000"/>
                </a:solidFill>
                <a:uFill>
                  <a:solidFill>
                    <a:srgbClr val="ffffff"/>
                  </a:solidFill>
                </a:uFill>
                <a:latin typeface="Arial"/>
                <a:ea typeface="Arial"/>
              </a:rPr>
              <a:t>Examples in Insurance vertical</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Fraud detection</a:t>
            </a: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Risk assessment</a:t>
            </a: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BAM</a:t>
            </a: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Pricing</a:t>
            </a:r>
            <a:endParaRPr b="0" lang="en-US" sz="1800" spc="-1" strike="noStrike">
              <a:solidFill>
                <a:srgbClr val="000000"/>
              </a:solidFill>
              <a:uFill>
                <a:solidFill>
                  <a:srgbClr val="ffffff"/>
                </a:solidFill>
              </a:uFill>
              <a:latin typeface="Arial"/>
            </a:endParaRPr>
          </a:p>
          <a:p>
            <a:pPr marL="457200" indent="-304560">
              <a:lnSpc>
                <a:spcPct val="100000"/>
              </a:lnSpc>
              <a:buClr>
                <a:srgbClr val="000000"/>
              </a:buClr>
              <a:buFont typeface="Wingdings" charset="2"/>
              <a:buChar char=""/>
            </a:pPr>
            <a:r>
              <a:rPr b="0" lang="en-US" sz="1200" spc="-1" strike="noStrike">
                <a:solidFill>
                  <a:srgbClr val="000000"/>
                </a:solidFill>
                <a:uFill>
                  <a:solidFill>
                    <a:srgbClr val="ffffff"/>
                  </a:solidFill>
                </a:uFill>
                <a:latin typeface="Arial"/>
                <a:ea typeface="Arial"/>
              </a:rPr>
              <a:t>Rating</a:t>
            </a:r>
            <a:endParaRPr b="0" lang="en-US" sz="1800" spc="-1" strike="noStrike">
              <a:solidFill>
                <a:srgbClr val="000000"/>
              </a:solidFill>
              <a:uFill>
                <a:solidFill>
                  <a:srgbClr val="ffffff"/>
                </a:solidFill>
              </a:uFill>
              <a:latin typeface="Arial"/>
            </a:endParaRPr>
          </a:p>
        </p:txBody>
      </p:sp>
      <p:sp>
        <p:nvSpPr>
          <p:cNvPr id="630" name="TextShape 6"/>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Reasoning over streams of facts</a:t>
            </a:r>
            <a:endParaRPr b="0" lang="en-US" sz="1400" spc="-1" strike="noStrike">
              <a:solidFill>
                <a:srgbClr val="000000"/>
              </a:solidFill>
              <a:uFill>
                <a:solidFill>
                  <a:srgbClr val="ffffff"/>
                </a:solidFill>
              </a:uFill>
              <a:latin typeface="Arial"/>
            </a:endParaRPr>
          </a:p>
        </p:txBody>
      </p:sp>
      <p:sp>
        <p:nvSpPr>
          <p:cNvPr id="631" name="TextShape 7"/>
          <p:cNvSpPr txBox="1"/>
          <p:nvPr/>
        </p:nvSpPr>
        <p:spPr>
          <a:xfrm>
            <a:off x="826560" y="558000"/>
            <a:ext cx="7490520" cy="32832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Drools Fusion</a:t>
            </a:r>
            <a:endParaRPr b="0" lang="en-US" sz="3200" spc="-1" strike="noStrike">
              <a:solidFill>
                <a:srgbClr val="000000"/>
              </a:solidFill>
              <a:uFill>
                <a:solidFill>
                  <a:srgbClr val="ffffff"/>
                </a:solidFill>
              </a:uFill>
              <a:latin typeface="Arial"/>
            </a:endParaRPr>
          </a:p>
        </p:txBody>
      </p:sp>
    </p:spTree>
  </p:cSld>
  <p:timing>
    <p:tnLst>
      <p:par>
        <p:cTn id="66" dur="indefinite" restart="never" nodeType="tmRoot">
          <p:childTnLst>
            <p:seq>
              <p:cTn id="67"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TextShape 1"/>
          <p:cNvSpPr txBox="1"/>
          <p:nvPr/>
        </p:nvSpPr>
        <p:spPr>
          <a:xfrm>
            <a:off x="103320" y="4734000"/>
            <a:ext cx="360360" cy="393120"/>
          </a:xfrm>
          <a:prstGeom prst="rect">
            <a:avLst/>
          </a:prstGeom>
          <a:noFill/>
          <a:ln>
            <a:noFill/>
          </a:ln>
        </p:spPr>
        <p:txBody>
          <a:bodyPr tIns="91440" bIns="91440" anchor="ctr"/>
          <a:p>
            <a:pPr>
              <a:lnSpc>
                <a:spcPct val="100000"/>
              </a:lnSpc>
            </a:pPr>
            <a:fld id="{63473CA5-2C29-409F-B37D-B6B75DA7BBC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33"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Accurate Decisions in Timely Fashion</a:t>
            </a:r>
            <a:endParaRPr b="0" lang="en-US" sz="1400" spc="-1" strike="noStrike">
              <a:solidFill>
                <a:srgbClr val="000000"/>
              </a:solidFill>
              <a:uFill>
                <a:solidFill>
                  <a:srgbClr val="ffffff"/>
                </a:solidFill>
              </a:uFill>
              <a:latin typeface="Arial"/>
            </a:endParaRPr>
          </a:p>
        </p:txBody>
      </p:sp>
      <p:sp>
        <p:nvSpPr>
          <p:cNvPr id="634"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Non-Static Data or Decisions </a:t>
            </a:r>
            <a:endParaRPr b="0" lang="en-US" sz="3200" spc="-1" strike="noStrike">
              <a:solidFill>
                <a:srgbClr val="000000"/>
              </a:solidFill>
              <a:uFill>
                <a:solidFill>
                  <a:srgbClr val="ffffff"/>
                </a:solidFill>
              </a:uFill>
              <a:latin typeface="Arial"/>
            </a:endParaRPr>
          </a:p>
        </p:txBody>
      </p:sp>
      <p:pic>
        <p:nvPicPr>
          <p:cNvPr id="635" name="Shape 853" descr=""/>
          <p:cNvPicPr/>
          <p:nvPr/>
        </p:nvPicPr>
        <p:blipFill>
          <a:blip r:embed="rId1"/>
          <a:stretch/>
        </p:blipFill>
        <p:spPr>
          <a:xfrm>
            <a:off x="616320" y="1039320"/>
            <a:ext cx="946080" cy="3951360"/>
          </a:xfrm>
          <a:prstGeom prst="rect">
            <a:avLst/>
          </a:prstGeom>
          <a:ln>
            <a:noFill/>
          </a:ln>
        </p:spPr>
      </p:pic>
      <p:pic>
        <p:nvPicPr>
          <p:cNvPr id="636" name="Shape 854" descr=""/>
          <p:cNvPicPr/>
          <p:nvPr/>
        </p:nvPicPr>
        <p:blipFill>
          <a:blip r:embed="rId2"/>
          <a:stretch/>
        </p:blipFill>
        <p:spPr>
          <a:xfrm>
            <a:off x="1483200" y="963000"/>
            <a:ext cx="650880" cy="545760"/>
          </a:xfrm>
          <a:prstGeom prst="rect">
            <a:avLst/>
          </a:prstGeom>
          <a:ln>
            <a:noFill/>
          </a:ln>
        </p:spPr>
      </p:pic>
      <p:pic>
        <p:nvPicPr>
          <p:cNvPr id="637" name="Shape 855" descr=""/>
          <p:cNvPicPr/>
          <p:nvPr/>
        </p:nvPicPr>
        <p:blipFill>
          <a:blip r:embed="rId3"/>
          <a:stretch/>
        </p:blipFill>
        <p:spPr>
          <a:xfrm>
            <a:off x="1578600" y="1509120"/>
            <a:ext cx="459720" cy="545760"/>
          </a:xfrm>
          <a:prstGeom prst="rect">
            <a:avLst/>
          </a:prstGeom>
          <a:ln>
            <a:noFill/>
          </a:ln>
        </p:spPr>
      </p:pic>
      <p:pic>
        <p:nvPicPr>
          <p:cNvPr id="638" name="Shape 856" descr=""/>
          <p:cNvPicPr/>
          <p:nvPr/>
        </p:nvPicPr>
        <p:blipFill>
          <a:blip r:embed="rId4"/>
          <a:stretch/>
        </p:blipFill>
        <p:spPr>
          <a:xfrm>
            <a:off x="1517400" y="2118240"/>
            <a:ext cx="582120" cy="545760"/>
          </a:xfrm>
          <a:prstGeom prst="rect">
            <a:avLst/>
          </a:prstGeom>
          <a:ln>
            <a:noFill/>
          </a:ln>
        </p:spPr>
      </p:pic>
      <p:pic>
        <p:nvPicPr>
          <p:cNvPr id="639" name="Shape 857" descr=""/>
          <p:cNvPicPr/>
          <p:nvPr/>
        </p:nvPicPr>
        <p:blipFill>
          <a:blip r:embed="rId5"/>
          <a:stretch/>
        </p:blipFill>
        <p:spPr>
          <a:xfrm>
            <a:off x="1538640" y="2727360"/>
            <a:ext cx="539640" cy="469440"/>
          </a:xfrm>
          <a:prstGeom prst="rect">
            <a:avLst/>
          </a:prstGeom>
          <a:ln>
            <a:noFill/>
          </a:ln>
        </p:spPr>
      </p:pic>
      <p:pic>
        <p:nvPicPr>
          <p:cNvPr id="640" name="Shape 858" descr=""/>
          <p:cNvPicPr/>
          <p:nvPr/>
        </p:nvPicPr>
        <p:blipFill>
          <a:blip r:embed="rId6"/>
          <a:stretch/>
        </p:blipFill>
        <p:spPr>
          <a:xfrm>
            <a:off x="1405440" y="3260520"/>
            <a:ext cx="806400" cy="469440"/>
          </a:xfrm>
          <a:prstGeom prst="rect">
            <a:avLst/>
          </a:prstGeom>
          <a:ln>
            <a:noFill/>
          </a:ln>
        </p:spPr>
      </p:pic>
      <p:pic>
        <p:nvPicPr>
          <p:cNvPr id="641" name="Shape 859" descr=""/>
          <p:cNvPicPr/>
          <p:nvPr/>
        </p:nvPicPr>
        <p:blipFill>
          <a:blip r:embed="rId7"/>
          <a:stretch/>
        </p:blipFill>
        <p:spPr>
          <a:xfrm>
            <a:off x="1578600" y="3793680"/>
            <a:ext cx="946080" cy="946080"/>
          </a:xfrm>
          <a:prstGeom prst="rect">
            <a:avLst/>
          </a:prstGeom>
          <a:ln>
            <a:noFill/>
          </a:ln>
        </p:spPr>
      </p:pic>
      <p:pic>
        <p:nvPicPr>
          <p:cNvPr id="642" name="Shape 860" descr=""/>
          <p:cNvPicPr/>
          <p:nvPr/>
        </p:nvPicPr>
        <p:blipFill>
          <a:blip r:embed="rId8"/>
          <a:stretch/>
        </p:blipFill>
        <p:spPr>
          <a:xfrm>
            <a:off x="2677680" y="1039320"/>
            <a:ext cx="2809440" cy="399600"/>
          </a:xfrm>
          <a:prstGeom prst="rect">
            <a:avLst/>
          </a:prstGeom>
          <a:ln>
            <a:noFill/>
          </a:ln>
        </p:spPr>
      </p:pic>
      <p:pic>
        <p:nvPicPr>
          <p:cNvPr id="643" name="Shape 861" descr=""/>
          <p:cNvPicPr/>
          <p:nvPr/>
        </p:nvPicPr>
        <p:blipFill>
          <a:blip r:embed="rId9"/>
          <a:stretch/>
        </p:blipFill>
        <p:spPr>
          <a:xfrm>
            <a:off x="3121200" y="1509120"/>
            <a:ext cx="1618920" cy="828360"/>
          </a:xfrm>
          <a:prstGeom prst="rect">
            <a:avLst/>
          </a:prstGeom>
          <a:ln>
            <a:noFill/>
          </a:ln>
        </p:spPr>
      </p:pic>
      <p:pic>
        <p:nvPicPr>
          <p:cNvPr id="644" name="Shape 862" descr=""/>
          <p:cNvPicPr/>
          <p:nvPr/>
        </p:nvPicPr>
        <p:blipFill>
          <a:blip r:embed="rId10"/>
          <a:stretch/>
        </p:blipFill>
        <p:spPr>
          <a:xfrm>
            <a:off x="2934720" y="2960280"/>
            <a:ext cx="1618920" cy="828360"/>
          </a:xfrm>
          <a:prstGeom prst="rect">
            <a:avLst/>
          </a:prstGeom>
          <a:ln>
            <a:noFill/>
          </a:ln>
        </p:spPr>
      </p:pic>
      <p:pic>
        <p:nvPicPr>
          <p:cNvPr id="645" name="Shape 863" descr=""/>
          <p:cNvPicPr/>
          <p:nvPr/>
        </p:nvPicPr>
        <p:blipFill>
          <a:blip r:embed="rId11"/>
          <a:stretch/>
        </p:blipFill>
        <p:spPr>
          <a:xfrm>
            <a:off x="5348520" y="1439280"/>
            <a:ext cx="1009440" cy="1228320"/>
          </a:xfrm>
          <a:prstGeom prst="rect">
            <a:avLst/>
          </a:prstGeom>
          <a:ln>
            <a:noFill/>
          </a:ln>
        </p:spPr>
      </p:pic>
      <p:pic>
        <p:nvPicPr>
          <p:cNvPr id="646" name="Shape 864" descr=""/>
          <p:cNvPicPr/>
          <p:nvPr/>
        </p:nvPicPr>
        <p:blipFill>
          <a:blip r:embed="rId12"/>
          <a:stretch/>
        </p:blipFill>
        <p:spPr>
          <a:xfrm>
            <a:off x="5276880" y="2727360"/>
            <a:ext cx="1152000" cy="1294920"/>
          </a:xfrm>
          <a:prstGeom prst="rect">
            <a:avLst/>
          </a:prstGeom>
          <a:ln>
            <a:noFill/>
          </a:ln>
        </p:spPr>
      </p:pic>
      <p:pic>
        <p:nvPicPr>
          <p:cNvPr id="647" name="Shape 865" descr=""/>
          <p:cNvPicPr/>
          <p:nvPr/>
        </p:nvPicPr>
        <p:blipFill>
          <a:blip r:embed="rId13"/>
          <a:stretch/>
        </p:blipFill>
        <p:spPr>
          <a:xfrm>
            <a:off x="6841080" y="1315440"/>
            <a:ext cx="1476000" cy="1476000"/>
          </a:xfrm>
          <a:prstGeom prst="rect">
            <a:avLst/>
          </a:prstGeom>
          <a:ln>
            <a:noFill/>
          </a:ln>
        </p:spPr>
      </p:pic>
      <p:pic>
        <p:nvPicPr>
          <p:cNvPr id="648" name="Shape 866" descr=""/>
          <p:cNvPicPr/>
          <p:nvPr/>
        </p:nvPicPr>
        <p:blipFill>
          <a:blip r:embed="rId14"/>
          <a:stretch/>
        </p:blipFill>
        <p:spPr>
          <a:xfrm>
            <a:off x="6841080" y="2908440"/>
            <a:ext cx="1476000" cy="1333080"/>
          </a:xfrm>
          <a:prstGeom prst="rect">
            <a:avLst/>
          </a:prstGeom>
          <a:ln>
            <a:noFill/>
          </a:ln>
        </p:spPr>
      </p:pic>
      <p:pic>
        <p:nvPicPr>
          <p:cNvPr id="649" name="Shape 867" descr=""/>
          <p:cNvPicPr/>
          <p:nvPr/>
        </p:nvPicPr>
        <p:blipFill>
          <a:blip r:embed="rId15"/>
          <a:stretch/>
        </p:blipFill>
        <p:spPr>
          <a:xfrm>
            <a:off x="1724760" y="1108440"/>
            <a:ext cx="6189120" cy="2926080"/>
          </a:xfrm>
          <a:prstGeom prst="rect">
            <a:avLst/>
          </a:prstGeom>
          <a:ln>
            <a:noFill/>
          </a:ln>
        </p:spPr>
      </p:pic>
    </p:spTree>
  </p:cSld>
  <p:timing>
    <p:tnLst>
      <p:par>
        <p:cTn id="68" dur="indefinite" restart="never" nodeType="tmRoot">
          <p:childTnLst>
            <p:seq>
              <p:cTn id="69" dur="indefinite" nodeType="mainSeq">
                <p:childTnLst>
                  <p:par>
                    <p:cTn id="70" fill="hold">
                      <p:stCondLst>
                        <p:cond delay="indefinite"/>
                      </p:stCondLst>
                      <p:childTnLst>
                        <p:par>
                          <p:cTn id="71" fill="hold">
                            <p:stCondLst>
                              <p:cond delay="0"/>
                            </p:stCondLst>
                            <p:childTnLst>
                              <p:par>
                                <p:cTn id="72" nodeType="clickEffect" fill="hold" presetClass="entr" presetID="10">
                                  <p:stCondLst>
                                    <p:cond delay="0"/>
                                  </p:stCondLst>
                                  <p:childTnLst>
                                    <p:set>
                                      <p:cBhvr>
                                        <p:cTn id="73" dur="1" fill="hold">
                                          <p:stCondLst>
                                            <p:cond delay="0"/>
                                          </p:stCondLst>
                                        </p:cTn>
                                        <p:tgtEl>
                                          <p:spTgt spid="649"/>
                                        </p:tgtEl>
                                        <p:attrNameLst>
                                          <p:attrName>style.visibility</p:attrName>
                                        </p:attrNameLst>
                                      </p:cBhvr>
                                      <p:to>
                                        <p:strVal val="visible"/>
                                      </p:to>
                                    </p:set>
                                    <p:animEffect filter="fade" transition="in">
                                      <p:cBhvr additive="repl">
                                        <p:cTn id="74" dur="1000"/>
                                        <p:tgtEl>
                                          <p:spTgt spid="6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TextShape 1"/>
          <p:cNvSpPr txBox="1"/>
          <p:nvPr/>
        </p:nvSpPr>
        <p:spPr>
          <a:xfrm>
            <a:off x="103320" y="4734000"/>
            <a:ext cx="360360" cy="393120"/>
          </a:xfrm>
          <a:prstGeom prst="rect">
            <a:avLst/>
          </a:prstGeom>
          <a:noFill/>
          <a:ln>
            <a:noFill/>
          </a:ln>
        </p:spPr>
        <p:txBody>
          <a:bodyPr tIns="91440" bIns="91440" anchor="ctr"/>
          <a:p>
            <a:pPr>
              <a:lnSpc>
                <a:spcPct val="100000"/>
              </a:lnSpc>
            </a:pPr>
            <a:fld id="{3D7CD0C1-75C0-4804-B9EA-7C740283042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651" name="Shape 873" descr=""/>
          <p:cNvPicPr/>
          <p:nvPr/>
        </p:nvPicPr>
        <p:blipFill>
          <a:blip r:embed="rId1"/>
          <a:stretch/>
        </p:blipFill>
        <p:spPr>
          <a:xfrm>
            <a:off x="1436400" y="2033640"/>
            <a:ext cx="6198840" cy="1675080"/>
          </a:xfrm>
          <a:prstGeom prst="rect">
            <a:avLst/>
          </a:prstGeom>
          <a:ln>
            <a:noFill/>
          </a:ln>
        </p:spPr>
      </p:pic>
      <p:sp>
        <p:nvSpPr>
          <p:cNvPr id="652" name="CustomShape 2"/>
          <p:cNvSpPr/>
          <p:nvPr/>
        </p:nvSpPr>
        <p:spPr>
          <a:xfrm>
            <a:off x="902160" y="1317960"/>
            <a:ext cx="6991920" cy="429480"/>
          </a:xfrm>
          <a:prstGeom prst="rect">
            <a:avLst/>
          </a:prstGeom>
          <a:noFill/>
          <a:ln>
            <a:noFill/>
          </a:ln>
        </p:spPr>
        <p:style>
          <a:lnRef idx="0"/>
          <a:fillRef idx="0"/>
          <a:effectRef idx="0"/>
          <a:fontRef idx="minor"/>
        </p:style>
        <p:txBody>
          <a:bodyPr tIns="91440" bIns="91440"/>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Allow for detection, correlation, aggregation and composition</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Temporal Constraint operators express relationship between events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Operators are Supported: after, coincides, during, met by, finishes, finished by, includes, overlapped by, starts, started by.</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653" name="CustomShape 3"/>
          <p:cNvSpPr/>
          <p:nvPr/>
        </p:nvSpPr>
        <p:spPr>
          <a:xfrm>
            <a:off x="768600" y="988560"/>
            <a:ext cx="4673160" cy="46440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 </a:t>
            </a:r>
            <a:r>
              <a:rPr b="1" lang="en-US" sz="1400" spc="-1" strike="noStrike">
                <a:solidFill>
                  <a:srgbClr val="000000"/>
                </a:solidFill>
                <a:uFill>
                  <a:solidFill>
                    <a:srgbClr val="ffffff"/>
                  </a:solidFill>
                </a:uFill>
                <a:latin typeface="Arial"/>
                <a:ea typeface="Arial"/>
              </a:rPr>
              <a:t>Strong temporal relationships between events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654" name="TextShape 4"/>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Reasoning over Time: Temporal Operators</a:t>
            </a:r>
            <a:endParaRPr b="0" lang="en-US" sz="1400" spc="-1" strike="noStrike">
              <a:solidFill>
                <a:srgbClr val="000000"/>
              </a:solidFill>
              <a:uFill>
                <a:solidFill>
                  <a:srgbClr val="ffffff"/>
                </a:solidFill>
              </a:uFill>
              <a:latin typeface="Arial"/>
            </a:endParaRPr>
          </a:p>
        </p:txBody>
      </p:sp>
      <p:sp>
        <p:nvSpPr>
          <p:cNvPr id="655" name="TextShape 5"/>
          <p:cNvSpPr txBox="1"/>
          <p:nvPr/>
        </p:nvSpPr>
        <p:spPr>
          <a:xfrm>
            <a:off x="826560" y="558000"/>
            <a:ext cx="7490520" cy="328320"/>
          </a:xfrm>
          <a:prstGeom prst="rect">
            <a:avLst/>
          </a:prstGeom>
          <a:noFill/>
          <a:ln>
            <a:noFill/>
          </a:ln>
        </p:spPr>
        <p:txBody>
          <a:bodyPr tIns="91440" bIns="91440" anchor="b"/>
          <a:p>
            <a:pPr>
              <a:lnSpc>
                <a:spcPct val="100000"/>
              </a:lnSpc>
            </a:pPr>
            <a:r>
              <a:rPr b="1" lang="en-US" sz="1400" spc="-1" strike="noStrike">
                <a:solidFill>
                  <a:srgbClr val="0000ff"/>
                </a:solidFill>
                <a:uFill>
                  <a:solidFill>
                    <a:srgbClr val="ffffff"/>
                  </a:solidFill>
                </a:uFill>
                <a:latin typeface="Arial"/>
                <a:ea typeface="Arial"/>
              </a:rPr>
              <a:t>Detect</a:t>
            </a:r>
            <a:r>
              <a:rPr b="1" lang="en-US" sz="1400" spc="-1" strike="noStrike">
                <a:solidFill>
                  <a:srgbClr val="000000"/>
                </a:solidFill>
                <a:uFill>
                  <a:solidFill>
                    <a:srgbClr val="ffffff"/>
                  </a:solidFill>
                </a:uFill>
                <a:latin typeface="Arial"/>
                <a:ea typeface="Arial"/>
              </a:rPr>
              <a:t>, </a:t>
            </a:r>
            <a:r>
              <a:rPr b="1" lang="en-US" sz="1400" spc="-1" strike="noStrike">
                <a:solidFill>
                  <a:srgbClr val="ff0000"/>
                </a:solidFill>
                <a:uFill>
                  <a:solidFill>
                    <a:srgbClr val="ffffff"/>
                  </a:solidFill>
                </a:uFill>
                <a:latin typeface="Arial"/>
                <a:ea typeface="Arial"/>
              </a:rPr>
              <a:t>correlate</a:t>
            </a:r>
            <a:r>
              <a:rPr b="1" lang="en-US" sz="1400" spc="-1" strike="noStrike">
                <a:solidFill>
                  <a:srgbClr val="000000"/>
                </a:solidFill>
                <a:uFill>
                  <a:solidFill>
                    <a:srgbClr val="ffffff"/>
                  </a:solidFill>
                </a:uFill>
                <a:latin typeface="Arial"/>
                <a:ea typeface="Arial"/>
              </a:rPr>
              <a:t>, </a:t>
            </a:r>
            <a:r>
              <a:rPr b="1" lang="en-US" sz="1400" spc="-1" strike="noStrike">
                <a:solidFill>
                  <a:srgbClr val="38761d"/>
                </a:solidFill>
                <a:uFill>
                  <a:solidFill>
                    <a:srgbClr val="ffffff"/>
                  </a:solidFill>
                </a:uFill>
                <a:latin typeface="Arial"/>
                <a:ea typeface="Arial"/>
              </a:rPr>
              <a:t>abstract, aggregate or compose</a:t>
            </a:r>
            <a:r>
              <a:rPr b="1" lang="en-US" sz="1400" spc="-1" strike="noStrike">
                <a:solidFill>
                  <a:srgbClr val="000000"/>
                </a:solidFill>
                <a:uFill>
                  <a:solidFill>
                    <a:srgbClr val="ffffff"/>
                  </a:solidFill>
                </a:uFill>
                <a:latin typeface="Arial"/>
                <a:ea typeface="Arial"/>
              </a:rPr>
              <a:t> and </a:t>
            </a:r>
            <a:r>
              <a:rPr b="1" lang="en-US" sz="1400" spc="-1" strike="noStrike">
                <a:solidFill>
                  <a:srgbClr val="9900ff"/>
                </a:solidFill>
                <a:uFill>
                  <a:solidFill>
                    <a:srgbClr val="ffffff"/>
                  </a:solidFill>
                </a:uFill>
                <a:latin typeface="Arial"/>
                <a:ea typeface="Arial"/>
              </a:rPr>
              <a:t>react</a:t>
            </a:r>
            <a:r>
              <a:rPr b="1" lang="en-US" sz="1400" spc="-1" strike="noStrike">
                <a:solidFill>
                  <a:srgbClr val="000000"/>
                </a:solidFill>
                <a:uFill>
                  <a:solidFill>
                    <a:srgbClr val="ffffff"/>
                  </a:solidFill>
                </a:uFill>
                <a:latin typeface="Arial"/>
                <a:ea typeface="Arial"/>
              </a:rPr>
              <a:t> to events</a:t>
            </a:r>
            <a:endParaRPr b="0" lang="en-US" sz="3200" spc="-1" strike="noStrike">
              <a:solidFill>
                <a:srgbClr val="000000"/>
              </a:solidFill>
              <a:uFill>
                <a:solidFill>
                  <a:srgbClr val="ffffff"/>
                </a:solidFill>
              </a:uFill>
              <a:latin typeface="Arial"/>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TextShape 1"/>
          <p:cNvSpPr txBox="1"/>
          <p:nvPr/>
        </p:nvSpPr>
        <p:spPr>
          <a:xfrm>
            <a:off x="103320" y="4734000"/>
            <a:ext cx="360360" cy="393120"/>
          </a:xfrm>
          <a:prstGeom prst="rect">
            <a:avLst/>
          </a:prstGeom>
          <a:noFill/>
          <a:ln>
            <a:noFill/>
          </a:ln>
        </p:spPr>
        <p:txBody>
          <a:bodyPr tIns="91440" bIns="91440" anchor="ctr"/>
          <a:p>
            <a:pPr>
              <a:lnSpc>
                <a:spcPct val="100000"/>
              </a:lnSpc>
            </a:pPr>
            <a:fld id="{789D497D-5E58-428E-A1C3-8AAC9EA97585}"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657" name="Shape 883" descr=""/>
          <p:cNvPicPr/>
          <p:nvPr/>
        </p:nvPicPr>
        <p:blipFill>
          <a:blip r:embed="rId1"/>
          <a:stretch/>
        </p:blipFill>
        <p:spPr>
          <a:xfrm>
            <a:off x="1095840" y="2199600"/>
            <a:ext cx="4348800" cy="2193120"/>
          </a:xfrm>
          <a:prstGeom prst="rect">
            <a:avLst/>
          </a:prstGeom>
          <a:ln>
            <a:noFill/>
          </a:ln>
        </p:spPr>
      </p:pic>
      <p:sp>
        <p:nvSpPr>
          <p:cNvPr id="658" name="CustomShape 2"/>
          <p:cNvSpPr/>
          <p:nvPr/>
        </p:nvSpPr>
        <p:spPr>
          <a:xfrm>
            <a:off x="579600" y="1560960"/>
            <a:ext cx="3684600" cy="429480"/>
          </a:xfrm>
          <a:prstGeom prst="rect">
            <a:avLst/>
          </a:prstGeom>
          <a:noFill/>
          <a:ln>
            <a:noFill/>
          </a:ln>
        </p:spPr>
        <p:style>
          <a:lnRef idx="0"/>
          <a:fillRef idx="0"/>
          <a:effectRef idx="0"/>
          <a:fontRef idx="minor"/>
        </p:style>
        <p:txBody>
          <a:bodyPr tIns="91440" bIns="91440"/>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Sliding Time Window</a:t>
            </a:r>
            <a:endParaRPr b="0" lang="en-US" sz="1800" spc="-1" strike="noStrike">
              <a:solidFill>
                <a:srgbClr val="000000"/>
              </a:solidFill>
              <a:uFill>
                <a:solidFill>
                  <a:srgbClr val="ffffff"/>
                </a:solidFill>
              </a:uFill>
              <a:latin typeface="Arial"/>
            </a:endParaRPr>
          </a:p>
        </p:txBody>
      </p:sp>
      <p:sp>
        <p:nvSpPr>
          <p:cNvPr id="659" name="CustomShape 3"/>
          <p:cNvSpPr/>
          <p:nvPr/>
        </p:nvSpPr>
        <p:spPr>
          <a:xfrm>
            <a:off x="655920" y="3040560"/>
            <a:ext cx="3684600" cy="429480"/>
          </a:xfrm>
          <a:prstGeom prst="rect">
            <a:avLst/>
          </a:prstGeom>
          <a:noFill/>
          <a:ln>
            <a:noFill/>
          </a:ln>
        </p:spPr>
        <p:style>
          <a:lnRef idx="0"/>
          <a:fillRef idx="0"/>
          <a:effectRef idx="0"/>
          <a:fontRef idx="minor"/>
        </p:style>
        <p:txBody>
          <a:bodyPr tIns="91440" bIns="91440"/>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Sliding Length Window</a:t>
            </a:r>
            <a:endParaRPr b="0" lang="en-US" sz="1800" spc="-1" strike="noStrike">
              <a:solidFill>
                <a:srgbClr val="000000"/>
              </a:solidFill>
              <a:uFill>
                <a:solidFill>
                  <a:srgbClr val="ffffff"/>
                </a:solidFill>
              </a:uFill>
              <a:latin typeface="Arial"/>
            </a:endParaRPr>
          </a:p>
        </p:txBody>
      </p:sp>
      <p:sp>
        <p:nvSpPr>
          <p:cNvPr id="660" name="CustomShape 4"/>
          <p:cNvSpPr/>
          <p:nvPr/>
        </p:nvSpPr>
        <p:spPr>
          <a:xfrm>
            <a:off x="5544360" y="1560960"/>
            <a:ext cx="3539520" cy="1591200"/>
          </a:xfrm>
          <a:prstGeom prst="rect">
            <a:avLst/>
          </a:prstGeom>
          <a:noFill/>
          <a:ln>
            <a:noFill/>
          </a:ln>
        </p:spPr>
        <p:style>
          <a:lnRef idx="0"/>
          <a:fillRef idx="0"/>
          <a:effectRef idx="0"/>
          <a:fontRef idx="minor"/>
        </p:style>
        <p:txBody>
          <a:bodyPr tIns="91440" bIns="91440"/>
          <a:p>
            <a:pPr>
              <a:lnSpc>
                <a:spcPct val="100000"/>
              </a:lnSpc>
            </a:pPr>
            <a:r>
              <a:rPr b="1" lang="en-US" sz="1200" spc="-1" strike="noStrike">
                <a:solidFill>
                  <a:srgbClr val="000000"/>
                </a:solidFill>
                <a:uFill>
                  <a:solidFill>
                    <a:srgbClr val="ffffff"/>
                  </a:solidFill>
                </a:uFill>
                <a:latin typeface="Arial"/>
                <a:ea typeface="Arial"/>
              </a:rPr>
              <a:t>rule </a:t>
            </a:r>
            <a:r>
              <a:rPr b="0" lang="en-US" sz="1200" spc="-1" strike="noStrike">
                <a:solidFill>
                  <a:srgbClr val="000000"/>
                </a:solidFill>
                <a:uFill>
                  <a:solidFill>
                    <a:srgbClr val="ffffff"/>
                  </a:solidFill>
                </a:uFill>
                <a:latin typeface="Arial"/>
                <a:ea typeface="Arial"/>
              </a:rPr>
              <a:t>"</a:t>
            </a:r>
            <a:r>
              <a:rPr b="0" lang="en-US" sz="1200" spc="-1" strike="noStrike">
                <a:solidFill>
                  <a:srgbClr val="0000ff"/>
                </a:solidFill>
                <a:uFill>
                  <a:solidFill>
                    <a:srgbClr val="ffffff"/>
                  </a:solidFill>
                </a:uFill>
                <a:latin typeface="Arial"/>
                <a:ea typeface="Arial"/>
              </a:rPr>
              <a:t>Average Order Value over 12 hours</a:t>
            </a:r>
            <a:r>
              <a:rPr b="0" lang="en-US" sz="12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r>
              <a:rPr b="1" lang="en-US" sz="1200" spc="-1" strike="noStrike">
                <a:solidFill>
                  <a:srgbClr val="000000"/>
                </a:solidFill>
                <a:uFill>
                  <a:solidFill>
                    <a:srgbClr val="ffffff"/>
                  </a:solidFill>
                </a:uFill>
                <a:latin typeface="Arial"/>
                <a:ea typeface="Arial"/>
              </a:rPr>
              <a:t>when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Arial"/>
                <a:ea typeface="Arial"/>
              </a:rPr>
              <a:t>   </a:t>
            </a:r>
            <a:r>
              <a:rPr b="0" lang="en-US" sz="1200" spc="-1" strike="noStrike">
                <a:solidFill>
                  <a:srgbClr val="000000"/>
                </a:solidFill>
                <a:uFill>
                  <a:solidFill>
                    <a:srgbClr val="ffffff"/>
                  </a:solidFill>
                </a:uFill>
                <a:latin typeface="Arial"/>
                <a:ea typeface="Arial"/>
              </a:rPr>
              <a:t>c : Customer()</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Arial"/>
                <a:ea typeface="Arial"/>
              </a:rPr>
              <a:t>   </a:t>
            </a:r>
            <a:r>
              <a:rPr b="0" lang="en-US" sz="1200" spc="-1" strike="noStrike">
                <a:solidFill>
                  <a:srgbClr val="000000"/>
                </a:solidFill>
                <a:uFill>
                  <a:solidFill>
                    <a:srgbClr val="ffffff"/>
                  </a:solidFill>
                </a:uFill>
                <a:latin typeface="Arial"/>
                <a:ea typeface="Arial"/>
              </a:rPr>
              <a:t>a : Number() from accumulate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Arial"/>
                <a:ea typeface="Arial"/>
              </a:rPr>
              <a:t>BuyOrder( customer == c, p : price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Arial"/>
                <a:ea typeface="Arial"/>
              </a:rPr>
              <a:t>over window:time( 12h ),average( p ) )</a:t>
            </a:r>
            <a:endParaRPr b="0" lang="en-US" sz="1800" spc="-1" strike="noStrike">
              <a:solidFill>
                <a:srgbClr val="000000"/>
              </a:solidFill>
              <a:uFill>
                <a:solidFill>
                  <a:srgbClr val="ffffff"/>
                </a:solidFill>
              </a:uFill>
              <a:latin typeface="Arial"/>
            </a:endParaRPr>
          </a:p>
          <a:p>
            <a:pPr>
              <a:lnSpc>
                <a:spcPct val="100000"/>
              </a:lnSpc>
            </a:pPr>
            <a:r>
              <a:rPr b="1" lang="en-US" sz="1200" spc="-1" strike="noStrike">
                <a:solidFill>
                  <a:srgbClr val="000000"/>
                </a:solidFill>
                <a:uFill>
                  <a:solidFill>
                    <a:srgbClr val="ffffff"/>
                  </a:solidFill>
                </a:uFill>
                <a:latin typeface="Arial"/>
                <a:ea typeface="Arial"/>
              </a:rPr>
              <a:t>then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38761d"/>
                </a:solidFill>
                <a:uFill>
                  <a:solidFill>
                    <a:srgbClr val="ffffff"/>
                  </a:solidFill>
                </a:uFill>
                <a:latin typeface="Arial"/>
                <a:ea typeface="Arial"/>
              </a:rPr>
              <a:t>// do something</a:t>
            </a:r>
            <a:endParaRPr b="0" lang="en-US" sz="1800" spc="-1" strike="noStrike">
              <a:solidFill>
                <a:srgbClr val="000000"/>
              </a:solidFill>
              <a:uFill>
                <a:solidFill>
                  <a:srgbClr val="ffffff"/>
                </a:solidFill>
              </a:uFill>
              <a:latin typeface="Arial"/>
            </a:endParaRPr>
          </a:p>
        </p:txBody>
      </p:sp>
      <p:sp>
        <p:nvSpPr>
          <p:cNvPr id="661" name="CustomShape 5"/>
          <p:cNvSpPr/>
          <p:nvPr/>
        </p:nvSpPr>
        <p:spPr>
          <a:xfrm>
            <a:off x="5544360" y="3318120"/>
            <a:ext cx="3981960" cy="464400"/>
          </a:xfrm>
          <a:prstGeom prst="rect">
            <a:avLst/>
          </a:prstGeom>
          <a:noFill/>
          <a:ln>
            <a:noFill/>
          </a:ln>
        </p:spPr>
        <p:style>
          <a:lnRef idx="0"/>
          <a:fillRef idx="0"/>
          <a:effectRef idx="0"/>
          <a:fontRef idx="minor"/>
        </p:style>
        <p:txBody>
          <a:bodyPr tIns="91440" bIns="91440"/>
          <a:p>
            <a:pPr>
              <a:lnSpc>
                <a:spcPct val="100000"/>
              </a:lnSpc>
            </a:pPr>
            <a:r>
              <a:rPr b="1" lang="en-US" sz="1200" spc="-1" strike="noStrike">
                <a:solidFill>
                  <a:srgbClr val="000000"/>
                </a:solidFill>
                <a:uFill>
                  <a:solidFill>
                    <a:srgbClr val="ffffff"/>
                  </a:solidFill>
                </a:uFill>
                <a:latin typeface="Arial"/>
                <a:ea typeface="Arial"/>
              </a:rPr>
              <a:t>rule </a:t>
            </a:r>
            <a:r>
              <a:rPr b="0" lang="en-US" sz="1200" spc="-1" strike="noStrike">
                <a:solidFill>
                  <a:srgbClr val="000000"/>
                </a:solidFill>
                <a:uFill>
                  <a:solidFill>
                    <a:srgbClr val="ffffff"/>
                  </a:solidFill>
                </a:uFill>
                <a:latin typeface="Arial"/>
                <a:ea typeface="Arial"/>
              </a:rPr>
              <a:t>"</a:t>
            </a:r>
            <a:r>
              <a:rPr b="0" lang="en-US" sz="1200" spc="-1" strike="noStrike">
                <a:solidFill>
                  <a:srgbClr val="0000ff"/>
                </a:solidFill>
                <a:uFill>
                  <a:solidFill>
                    <a:srgbClr val="ffffff"/>
                  </a:solidFill>
                </a:uFill>
                <a:latin typeface="Arial"/>
                <a:ea typeface="Arial"/>
              </a:rPr>
              <a:t>Average price of the last three recorded trades</a:t>
            </a:r>
            <a:r>
              <a:rPr b="0" lang="en-US" sz="12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a:lnSpc>
                <a:spcPct val="100000"/>
              </a:lnSpc>
            </a:pPr>
            <a:r>
              <a:rPr b="1" lang="en-US" sz="1200" spc="-1" strike="noStrike">
                <a:solidFill>
                  <a:srgbClr val="000000"/>
                </a:solidFill>
                <a:uFill>
                  <a:solidFill>
                    <a:srgbClr val="ffffff"/>
                  </a:solidFill>
                </a:uFill>
                <a:latin typeface="Arial"/>
                <a:ea typeface="Arial"/>
              </a:rPr>
              <a:t>when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Arial"/>
                <a:ea typeface="Arial"/>
              </a:rPr>
              <a:t>avgPrice: Number( ) from accumulate(</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Arial"/>
                <a:ea typeface="Arial"/>
              </a:rPr>
              <a:t>StockTrade( ticker == "RHT", p: price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Arial"/>
                <a:ea typeface="Arial"/>
              </a:rPr>
              <a:t>over window:length(3), average( p ) )</a:t>
            </a:r>
            <a:endParaRPr b="0" lang="en-US" sz="1800" spc="-1" strike="noStrike">
              <a:solidFill>
                <a:srgbClr val="000000"/>
              </a:solidFill>
              <a:uFill>
                <a:solidFill>
                  <a:srgbClr val="ffffff"/>
                </a:solidFill>
              </a:uFill>
              <a:latin typeface="Arial"/>
            </a:endParaRPr>
          </a:p>
          <a:p>
            <a:pPr>
              <a:lnSpc>
                <a:spcPct val="100000"/>
              </a:lnSpc>
            </a:pPr>
            <a:r>
              <a:rPr b="1" lang="en-US" sz="1200" spc="-1" strike="noStrike">
                <a:solidFill>
                  <a:srgbClr val="000000"/>
                </a:solidFill>
                <a:uFill>
                  <a:solidFill>
                    <a:srgbClr val="ffffff"/>
                  </a:solidFill>
                </a:uFill>
                <a:latin typeface="Arial"/>
                <a:ea typeface="Arial"/>
              </a:rPr>
              <a:t>then</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38761d"/>
                </a:solidFill>
                <a:uFill>
                  <a:solidFill>
                    <a:srgbClr val="ffffff"/>
                  </a:solidFill>
                </a:uFill>
                <a:latin typeface="Arial"/>
                <a:ea typeface="Arial"/>
              </a:rPr>
              <a:t>// do something</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662" name="TextShape 6"/>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Reasoning over Time: Sliding Windows</a:t>
            </a:r>
            <a:endParaRPr b="0" lang="en-US" sz="1400" spc="-1" strike="noStrike">
              <a:solidFill>
                <a:srgbClr val="000000"/>
              </a:solidFill>
              <a:uFill>
                <a:solidFill>
                  <a:srgbClr val="ffffff"/>
                </a:solidFill>
              </a:uFill>
              <a:latin typeface="Arial"/>
            </a:endParaRPr>
          </a:p>
        </p:txBody>
      </p:sp>
      <p:sp>
        <p:nvSpPr>
          <p:cNvPr id="663" name="TextShape 7"/>
          <p:cNvSpPr txBox="1"/>
          <p:nvPr/>
        </p:nvSpPr>
        <p:spPr>
          <a:xfrm>
            <a:off x="826560" y="558000"/>
            <a:ext cx="7490520" cy="328320"/>
          </a:xfrm>
          <a:prstGeom prst="rect">
            <a:avLst/>
          </a:prstGeom>
          <a:noFill/>
          <a:ln>
            <a:noFill/>
          </a:ln>
        </p:spPr>
        <p:txBody>
          <a:bodyPr tIns="91440" bIns="91440" anchor="b"/>
          <a:p>
            <a:pPr algn="ctr"/>
            <a:endParaRPr b="0" lang="en-US" sz="32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TextShape 1"/>
          <p:cNvSpPr txBox="1"/>
          <p:nvPr/>
        </p:nvSpPr>
        <p:spPr>
          <a:xfrm>
            <a:off x="103320" y="4734000"/>
            <a:ext cx="360360" cy="393120"/>
          </a:xfrm>
          <a:prstGeom prst="rect">
            <a:avLst/>
          </a:prstGeom>
          <a:noFill/>
          <a:ln>
            <a:noFill/>
          </a:ln>
        </p:spPr>
        <p:txBody>
          <a:bodyPr tIns="91440" bIns="91440" anchor="ctr"/>
          <a:p>
            <a:pPr>
              <a:lnSpc>
                <a:spcPct val="100000"/>
              </a:lnSpc>
            </a:pPr>
            <a:fld id="{6E323FBB-E0AA-4398-9CC8-CCF4FAB24391}"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665" name="CustomShape 2"/>
          <p:cNvSpPr/>
          <p:nvPr/>
        </p:nvSpPr>
        <p:spPr>
          <a:xfrm>
            <a:off x="8623080" y="3616560"/>
            <a:ext cx="3539520" cy="1591200"/>
          </a:xfrm>
          <a:prstGeom prst="rect">
            <a:avLst/>
          </a:prstGeom>
          <a:noFill/>
          <a:ln>
            <a:noFill/>
          </a:ln>
        </p:spPr>
        <p:style>
          <a:lnRef idx="0"/>
          <a:fillRef idx="0"/>
          <a:effectRef idx="0"/>
          <a:fontRef idx="minor"/>
        </p:style>
      </p:sp>
      <p:sp>
        <p:nvSpPr>
          <p:cNvPr id="666" name="CustomShape 3"/>
          <p:cNvSpPr/>
          <p:nvPr/>
        </p:nvSpPr>
        <p:spPr>
          <a:xfrm>
            <a:off x="8037720" y="4446000"/>
            <a:ext cx="3981960" cy="1339920"/>
          </a:xfrm>
          <a:prstGeom prst="rect">
            <a:avLst/>
          </a:prstGeom>
          <a:noFill/>
          <a:ln>
            <a:noFill/>
          </a:ln>
        </p:spPr>
        <p:style>
          <a:lnRef idx="0"/>
          <a:fillRef idx="0"/>
          <a:effectRef idx="0"/>
          <a:fontRef idx="minor"/>
        </p:style>
      </p:sp>
      <p:sp>
        <p:nvSpPr>
          <p:cNvPr id="667" name="TextShape 4"/>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Detecting Luggage Airport Processing</a:t>
            </a:r>
            <a:endParaRPr b="0" lang="en-US" sz="1400" spc="-1" strike="noStrike">
              <a:solidFill>
                <a:srgbClr val="000000"/>
              </a:solidFill>
              <a:uFill>
                <a:solidFill>
                  <a:srgbClr val="ffffff"/>
                </a:solidFill>
              </a:uFill>
              <a:latin typeface="Arial"/>
            </a:endParaRPr>
          </a:p>
        </p:txBody>
      </p:sp>
      <p:pic>
        <p:nvPicPr>
          <p:cNvPr id="668" name="Shape 898" descr=""/>
          <p:cNvPicPr/>
          <p:nvPr/>
        </p:nvPicPr>
        <p:blipFill>
          <a:blip r:embed="rId1"/>
          <a:stretch/>
        </p:blipFill>
        <p:spPr>
          <a:xfrm>
            <a:off x="103320" y="1173960"/>
            <a:ext cx="801360" cy="665640"/>
          </a:xfrm>
          <a:prstGeom prst="rect">
            <a:avLst/>
          </a:prstGeom>
          <a:ln>
            <a:noFill/>
          </a:ln>
        </p:spPr>
      </p:pic>
      <p:pic>
        <p:nvPicPr>
          <p:cNvPr id="669" name="Shape 899" descr=""/>
          <p:cNvPicPr/>
          <p:nvPr/>
        </p:nvPicPr>
        <p:blipFill>
          <a:blip r:embed="rId2"/>
          <a:stretch/>
        </p:blipFill>
        <p:spPr>
          <a:xfrm>
            <a:off x="1310400" y="887040"/>
            <a:ext cx="1095480" cy="1465920"/>
          </a:xfrm>
          <a:prstGeom prst="rect">
            <a:avLst/>
          </a:prstGeom>
          <a:ln>
            <a:noFill/>
          </a:ln>
        </p:spPr>
      </p:pic>
      <p:sp>
        <p:nvSpPr>
          <p:cNvPr id="670" name="CustomShape 5"/>
          <p:cNvSpPr/>
          <p:nvPr/>
        </p:nvSpPr>
        <p:spPr>
          <a:xfrm>
            <a:off x="2406240" y="1342440"/>
            <a:ext cx="4239720" cy="393120"/>
          </a:xfrm>
          <a:prstGeom prst="rect">
            <a:avLst/>
          </a:prstGeom>
          <a:solidFill>
            <a:schemeClr val="lt2"/>
          </a:solidFill>
          <a:ln>
            <a:noFill/>
          </a:ln>
        </p:spPr>
        <p:style>
          <a:lnRef idx="0"/>
          <a:fillRef idx="0"/>
          <a:effectRef idx="0"/>
          <a:fontRef idx="minor"/>
        </p:style>
      </p:sp>
      <p:sp>
        <p:nvSpPr>
          <p:cNvPr id="671" name="CustomShape 6"/>
          <p:cNvSpPr/>
          <p:nvPr/>
        </p:nvSpPr>
        <p:spPr>
          <a:xfrm rot="5400000">
            <a:off x="5859720" y="1304640"/>
            <a:ext cx="1553400" cy="1627560"/>
          </a:xfrm>
          <a:prstGeom prst="blockArc">
            <a:avLst>
              <a:gd name="adj1" fmla="val 10800000"/>
              <a:gd name="adj2" fmla="val 0"/>
              <a:gd name="adj3" fmla="val 25000"/>
            </a:avLst>
          </a:prstGeom>
          <a:solidFill>
            <a:schemeClr val="lt2"/>
          </a:solidFill>
          <a:ln>
            <a:noFill/>
          </a:ln>
        </p:spPr>
        <p:style>
          <a:lnRef idx="0"/>
          <a:fillRef idx="0"/>
          <a:effectRef idx="0"/>
          <a:fontRef idx="minor"/>
        </p:style>
      </p:sp>
      <p:sp>
        <p:nvSpPr>
          <p:cNvPr id="672" name="CustomShape 7"/>
          <p:cNvSpPr/>
          <p:nvPr/>
        </p:nvSpPr>
        <p:spPr>
          <a:xfrm>
            <a:off x="5366880" y="2502000"/>
            <a:ext cx="1321920" cy="393120"/>
          </a:xfrm>
          <a:prstGeom prst="rect">
            <a:avLst/>
          </a:prstGeom>
          <a:solidFill>
            <a:schemeClr val="lt2"/>
          </a:solidFill>
          <a:ln>
            <a:noFill/>
          </a:ln>
        </p:spPr>
        <p:style>
          <a:lnRef idx="0"/>
          <a:fillRef idx="0"/>
          <a:effectRef idx="0"/>
          <a:fontRef idx="minor"/>
        </p:style>
      </p:sp>
      <p:pic>
        <p:nvPicPr>
          <p:cNvPr id="673" name="Shape 903" descr=""/>
          <p:cNvPicPr/>
          <p:nvPr/>
        </p:nvPicPr>
        <p:blipFill>
          <a:blip r:embed="rId3"/>
          <a:stretch/>
        </p:blipFill>
        <p:spPr>
          <a:xfrm>
            <a:off x="2612160" y="1127520"/>
            <a:ext cx="983160" cy="665640"/>
          </a:xfrm>
          <a:prstGeom prst="rect">
            <a:avLst/>
          </a:prstGeom>
          <a:ln>
            <a:noFill/>
          </a:ln>
        </p:spPr>
      </p:pic>
      <p:pic>
        <p:nvPicPr>
          <p:cNvPr id="674" name="Shape 904" descr=""/>
          <p:cNvPicPr/>
          <p:nvPr/>
        </p:nvPicPr>
        <p:blipFill>
          <a:blip r:embed="rId4"/>
          <a:stretch/>
        </p:blipFill>
        <p:spPr>
          <a:xfrm>
            <a:off x="2328480" y="3604320"/>
            <a:ext cx="1264680" cy="893880"/>
          </a:xfrm>
          <a:prstGeom prst="rect">
            <a:avLst/>
          </a:prstGeom>
          <a:ln>
            <a:noFill/>
          </a:ln>
        </p:spPr>
      </p:pic>
      <p:sp>
        <p:nvSpPr>
          <p:cNvPr id="675" name="CustomShape 8"/>
          <p:cNvSpPr/>
          <p:nvPr/>
        </p:nvSpPr>
        <p:spPr>
          <a:xfrm rot="21597000">
            <a:off x="950760" y="1390320"/>
            <a:ext cx="3139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676" name="Shape 906" descr=""/>
          <p:cNvPicPr/>
          <p:nvPr/>
        </p:nvPicPr>
        <p:blipFill>
          <a:blip r:embed="rId5"/>
          <a:stretch/>
        </p:blipFill>
        <p:spPr>
          <a:xfrm>
            <a:off x="1235160" y="2455200"/>
            <a:ext cx="801360" cy="1049760"/>
          </a:xfrm>
          <a:prstGeom prst="rect">
            <a:avLst/>
          </a:prstGeom>
          <a:ln>
            <a:noFill/>
          </a:ln>
        </p:spPr>
      </p:pic>
      <p:pic>
        <p:nvPicPr>
          <p:cNvPr id="677" name="Shape 907" descr=""/>
          <p:cNvPicPr/>
          <p:nvPr/>
        </p:nvPicPr>
        <p:blipFill>
          <a:blip r:embed="rId6"/>
          <a:stretch/>
        </p:blipFill>
        <p:spPr>
          <a:xfrm>
            <a:off x="6646320" y="1390320"/>
            <a:ext cx="691200" cy="468000"/>
          </a:xfrm>
          <a:prstGeom prst="rect">
            <a:avLst/>
          </a:prstGeom>
          <a:ln>
            <a:noFill/>
          </a:ln>
        </p:spPr>
      </p:pic>
      <p:sp>
        <p:nvSpPr>
          <p:cNvPr id="678" name="CustomShape 9"/>
          <p:cNvSpPr/>
          <p:nvPr/>
        </p:nvSpPr>
        <p:spPr>
          <a:xfrm rot="21596400">
            <a:off x="3670200" y="1389600"/>
            <a:ext cx="93348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679" name="CustomShape 10"/>
          <p:cNvSpPr/>
          <p:nvPr/>
        </p:nvSpPr>
        <p:spPr>
          <a:xfrm>
            <a:off x="3757680" y="913680"/>
            <a:ext cx="1264680" cy="2329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ff0000"/>
                </a:solidFill>
                <a:uFill>
                  <a:solidFill>
                    <a:srgbClr val="ffffff"/>
                  </a:solidFill>
                </a:uFill>
                <a:latin typeface="Arial"/>
                <a:ea typeface="Arial"/>
              </a:rPr>
              <a:t>30 minutes after check-in</a:t>
            </a:r>
            <a:endParaRPr b="0" lang="en-US" sz="1800" spc="-1" strike="noStrike">
              <a:solidFill>
                <a:srgbClr val="000000"/>
              </a:solidFill>
              <a:uFill>
                <a:solidFill>
                  <a:srgbClr val="ffffff"/>
                </a:solidFill>
              </a:uFill>
              <a:latin typeface="Arial"/>
            </a:endParaRPr>
          </a:p>
        </p:txBody>
      </p:sp>
      <p:sp>
        <p:nvSpPr>
          <p:cNvPr id="680" name="CustomShape 11"/>
          <p:cNvSpPr/>
          <p:nvPr/>
        </p:nvSpPr>
        <p:spPr>
          <a:xfrm>
            <a:off x="153360" y="2174760"/>
            <a:ext cx="1095480" cy="46800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20 minutes b4 flight not through passport control</a:t>
            </a:r>
            <a:endParaRPr b="0" lang="en-US" sz="1800" spc="-1" strike="noStrike">
              <a:solidFill>
                <a:srgbClr val="000000"/>
              </a:solidFill>
              <a:uFill>
                <a:solidFill>
                  <a:srgbClr val="ffffff"/>
                </a:solidFill>
              </a:uFill>
              <a:latin typeface="Arial"/>
            </a:endParaRPr>
          </a:p>
        </p:txBody>
      </p:sp>
      <p:sp>
        <p:nvSpPr>
          <p:cNvPr id="681" name="CustomShape 12"/>
          <p:cNvSpPr/>
          <p:nvPr/>
        </p:nvSpPr>
        <p:spPr>
          <a:xfrm>
            <a:off x="2036880" y="813240"/>
            <a:ext cx="520560" cy="232920"/>
          </a:xfrm>
          <a:prstGeom prst="rect">
            <a:avLst/>
          </a:prstGeom>
          <a:solidFill>
            <a:srgbClr val="93c47d"/>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Bag Tag ID</a:t>
            </a:r>
            <a:endParaRPr b="0" lang="en-US" sz="1800" spc="-1" strike="noStrike">
              <a:solidFill>
                <a:srgbClr val="000000"/>
              </a:solidFill>
              <a:uFill>
                <a:solidFill>
                  <a:srgbClr val="ffffff"/>
                </a:solidFill>
              </a:uFill>
              <a:latin typeface="Arial"/>
            </a:endParaRPr>
          </a:p>
        </p:txBody>
      </p:sp>
      <p:sp>
        <p:nvSpPr>
          <p:cNvPr id="682" name="CustomShape 13"/>
          <p:cNvSpPr/>
          <p:nvPr/>
        </p:nvSpPr>
        <p:spPr>
          <a:xfrm>
            <a:off x="1084680" y="813240"/>
            <a:ext cx="520560" cy="232920"/>
          </a:xfrm>
          <a:prstGeom prst="rect">
            <a:avLst/>
          </a:prstGeom>
          <a:solidFill>
            <a:schemeClr val="accent6"/>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Passport No.</a:t>
            </a:r>
            <a:endParaRPr b="0" lang="en-US" sz="1800" spc="-1" strike="noStrike">
              <a:solidFill>
                <a:srgbClr val="000000"/>
              </a:solidFill>
              <a:uFill>
                <a:solidFill>
                  <a:srgbClr val="ffffff"/>
                </a:solidFill>
              </a:uFill>
              <a:latin typeface="Arial"/>
            </a:endParaRPr>
          </a:p>
        </p:txBody>
      </p:sp>
      <p:sp>
        <p:nvSpPr>
          <p:cNvPr id="683" name="CustomShape 14"/>
          <p:cNvSpPr/>
          <p:nvPr/>
        </p:nvSpPr>
        <p:spPr>
          <a:xfrm>
            <a:off x="1432440" y="2512440"/>
            <a:ext cx="520560" cy="232920"/>
          </a:xfrm>
          <a:prstGeom prst="rect">
            <a:avLst/>
          </a:prstGeom>
          <a:solidFill>
            <a:schemeClr val="accent6"/>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Passport No.</a:t>
            </a:r>
            <a:endParaRPr b="0" lang="en-US" sz="1800" spc="-1" strike="noStrike">
              <a:solidFill>
                <a:srgbClr val="000000"/>
              </a:solidFill>
              <a:uFill>
                <a:solidFill>
                  <a:srgbClr val="ffffff"/>
                </a:solidFill>
              </a:uFill>
              <a:latin typeface="Arial"/>
            </a:endParaRPr>
          </a:p>
        </p:txBody>
      </p:sp>
      <p:sp>
        <p:nvSpPr>
          <p:cNvPr id="684" name="CustomShape 15"/>
          <p:cNvSpPr/>
          <p:nvPr/>
        </p:nvSpPr>
        <p:spPr>
          <a:xfrm>
            <a:off x="2811600" y="1389960"/>
            <a:ext cx="520560" cy="232920"/>
          </a:xfrm>
          <a:prstGeom prst="rect">
            <a:avLst/>
          </a:prstGeom>
          <a:solidFill>
            <a:srgbClr val="93c47d"/>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Bag Tag ID</a:t>
            </a:r>
            <a:endParaRPr b="0" lang="en-US" sz="1800" spc="-1" strike="noStrike">
              <a:solidFill>
                <a:srgbClr val="000000"/>
              </a:solidFill>
              <a:uFill>
                <a:solidFill>
                  <a:srgbClr val="ffffff"/>
                </a:solidFill>
              </a:uFill>
              <a:latin typeface="Arial"/>
            </a:endParaRPr>
          </a:p>
        </p:txBody>
      </p:sp>
      <p:pic>
        <p:nvPicPr>
          <p:cNvPr id="685" name="Shape 915" descr=""/>
          <p:cNvPicPr/>
          <p:nvPr/>
        </p:nvPicPr>
        <p:blipFill>
          <a:blip r:embed="rId7"/>
          <a:stretch/>
        </p:blipFill>
        <p:spPr>
          <a:xfrm>
            <a:off x="4689000" y="913680"/>
            <a:ext cx="1470240" cy="992160"/>
          </a:xfrm>
          <a:prstGeom prst="rect">
            <a:avLst/>
          </a:prstGeom>
          <a:ln>
            <a:noFill/>
          </a:ln>
        </p:spPr>
      </p:pic>
      <p:sp>
        <p:nvSpPr>
          <p:cNvPr id="686" name="CustomShape 16"/>
          <p:cNvSpPr/>
          <p:nvPr/>
        </p:nvSpPr>
        <p:spPr>
          <a:xfrm>
            <a:off x="5103000" y="813240"/>
            <a:ext cx="520560" cy="232920"/>
          </a:xfrm>
          <a:prstGeom prst="rect">
            <a:avLst/>
          </a:prstGeom>
          <a:solidFill>
            <a:srgbClr val="93c47d"/>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Bag Tag ID</a:t>
            </a:r>
            <a:endParaRPr b="0" lang="en-US" sz="1800" spc="-1" strike="noStrike">
              <a:solidFill>
                <a:srgbClr val="000000"/>
              </a:solidFill>
              <a:uFill>
                <a:solidFill>
                  <a:srgbClr val="ffffff"/>
                </a:solidFill>
              </a:uFill>
              <a:latin typeface="Arial"/>
            </a:endParaRPr>
          </a:p>
        </p:txBody>
      </p:sp>
      <p:sp>
        <p:nvSpPr>
          <p:cNvPr id="687" name="CustomShape 17"/>
          <p:cNvSpPr/>
          <p:nvPr/>
        </p:nvSpPr>
        <p:spPr>
          <a:xfrm>
            <a:off x="5103000" y="850680"/>
            <a:ext cx="474120" cy="157680"/>
          </a:xfrm>
          <a:custGeom>
            <a:avLst/>
            <a:gdLst/>
            <a:ahLst/>
            <a:rect l="l" t="t" r="r" b="b"/>
            <a:pathLst>
              <a:path w="21600" h="21600">
                <a:moveTo>
                  <a:pt x="0" y="0"/>
                </a:moveTo>
                <a:lnTo>
                  <a:pt x="21600" y="21600"/>
                </a:lnTo>
              </a:path>
            </a:pathLst>
          </a:custGeom>
          <a:noFill/>
          <a:ln w="19080">
            <a:solidFill>
              <a:srgbClr val="f1c232"/>
            </a:solidFill>
            <a:round/>
          </a:ln>
        </p:spPr>
        <p:style>
          <a:lnRef idx="0"/>
          <a:fillRef idx="0"/>
          <a:effectRef idx="0"/>
          <a:fontRef idx="minor"/>
        </p:style>
      </p:sp>
      <p:sp>
        <p:nvSpPr>
          <p:cNvPr id="688" name="CustomShape 18"/>
          <p:cNvSpPr/>
          <p:nvPr/>
        </p:nvSpPr>
        <p:spPr>
          <a:xfrm flipH="1" rot="10800000">
            <a:off x="5568120" y="1027440"/>
            <a:ext cx="408960" cy="195120"/>
          </a:xfrm>
          <a:custGeom>
            <a:avLst/>
            <a:gdLst/>
            <a:ahLst/>
            <a:rect l="l" t="t" r="r" b="b"/>
            <a:pathLst>
              <a:path w="21600" h="21600">
                <a:moveTo>
                  <a:pt x="0" y="0"/>
                </a:moveTo>
                <a:lnTo>
                  <a:pt x="21600" y="21600"/>
                </a:lnTo>
              </a:path>
            </a:pathLst>
          </a:custGeom>
          <a:noFill/>
          <a:ln w="19080">
            <a:solidFill>
              <a:srgbClr val="f1c232"/>
            </a:solidFill>
            <a:round/>
          </a:ln>
        </p:spPr>
        <p:style>
          <a:lnRef idx="0"/>
          <a:fillRef idx="0"/>
          <a:effectRef idx="0"/>
          <a:fontRef idx="minor"/>
        </p:style>
      </p:sp>
      <p:pic>
        <p:nvPicPr>
          <p:cNvPr id="689" name="Shape 919" descr=""/>
          <p:cNvPicPr/>
          <p:nvPr/>
        </p:nvPicPr>
        <p:blipFill>
          <a:blip r:embed="rId8"/>
          <a:stretch/>
        </p:blipFill>
        <p:spPr>
          <a:xfrm>
            <a:off x="8105400" y="133560"/>
            <a:ext cx="801360" cy="655920"/>
          </a:xfrm>
          <a:prstGeom prst="rect">
            <a:avLst/>
          </a:prstGeom>
          <a:ln>
            <a:noFill/>
          </a:ln>
        </p:spPr>
      </p:pic>
      <p:sp>
        <p:nvSpPr>
          <p:cNvPr id="690" name="CustomShape 19"/>
          <p:cNvSpPr/>
          <p:nvPr/>
        </p:nvSpPr>
        <p:spPr>
          <a:xfrm flipH="1" rot="10800000">
            <a:off x="8105400" y="929880"/>
            <a:ext cx="2481120" cy="468000"/>
          </a:xfrm>
          <a:prstGeom prst="bentConnector3">
            <a:avLst>
              <a:gd name="adj1" fmla="val 57482"/>
            </a:avLst>
          </a:prstGeom>
          <a:noFill/>
          <a:ln w="9360">
            <a:solidFill>
              <a:srgbClr val="ff0000"/>
            </a:solidFill>
            <a:round/>
            <a:tailEnd len="lg" type="triangle" w="lg"/>
          </a:ln>
        </p:spPr>
        <p:style>
          <a:lnRef idx="0"/>
          <a:fillRef idx="0"/>
          <a:effectRef idx="0"/>
          <a:fontRef idx="minor"/>
        </p:style>
      </p:sp>
      <p:sp>
        <p:nvSpPr>
          <p:cNvPr id="691" name="CustomShape 20"/>
          <p:cNvSpPr/>
          <p:nvPr/>
        </p:nvSpPr>
        <p:spPr>
          <a:xfrm>
            <a:off x="7011000" y="205200"/>
            <a:ext cx="933480" cy="2329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ff0000"/>
                </a:solidFill>
                <a:uFill>
                  <a:solidFill>
                    <a:srgbClr val="ffffff"/>
                  </a:solidFill>
                </a:uFill>
                <a:latin typeface="Arial"/>
                <a:ea typeface="Arial"/>
              </a:rPr>
              <a:t>Alert raised</a:t>
            </a:r>
            <a:endParaRPr b="0" lang="en-US" sz="1800" spc="-1" strike="noStrike">
              <a:solidFill>
                <a:srgbClr val="000000"/>
              </a:solidFill>
              <a:uFill>
                <a:solidFill>
                  <a:srgbClr val="ffffff"/>
                </a:solidFill>
              </a:uFill>
              <a:latin typeface="Arial"/>
            </a:endParaRPr>
          </a:p>
        </p:txBody>
      </p:sp>
      <p:pic>
        <p:nvPicPr>
          <p:cNvPr id="692" name="Shape 922" descr=""/>
          <p:cNvPicPr/>
          <p:nvPr/>
        </p:nvPicPr>
        <p:blipFill>
          <a:blip r:embed="rId9"/>
          <a:stretch/>
        </p:blipFill>
        <p:spPr>
          <a:xfrm>
            <a:off x="8238960" y="806760"/>
            <a:ext cx="665640" cy="665640"/>
          </a:xfrm>
          <a:prstGeom prst="rect">
            <a:avLst/>
          </a:prstGeom>
          <a:ln>
            <a:noFill/>
          </a:ln>
        </p:spPr>
      </p:pic>
      <p:sp>
        <p:nvSpPr>
          <p:cNvPr id="693" name="CustomShape 21"/>
          <p:cNvSpPr/>
          <p:nvPr/>
        </p:nvSpPr>
        <p:spPr>
          <a:xfrm>
            <a:off x="5623920" y="929880"/>
            <a:ext cx="2614320" cy="209520"/>
          </a:xfrm>
          <a:prstGeom prst="bentConnector3">
            <a:avLst>
              <a:gd name="adj1" fmla="val 54547"/>
            </a:avLst>
          </a:prstGeom>
          <a:noFill/>
          <a:ln w="9360">
            <a:solidFill>
              <a:srgbClr val="ff0000"/>
            </a:solidFill>
            <a:round/>
            <a:tailEnd len="lg" type="triangle" w="lg"/>
          </a:ln>
        </p:spPr>
        <p:style>
          <a:lnRef idx="0"/>
          <a:fillRef idx="0"/>
          <a:effectRef idx="0"/>
          <a:fontRef idx="minor"/>
        </p:style>
      </p:sp>
      <p:sp>
        <p:nvSpPr>
          <p:cNvPr id="694" name="CustomShape 22"/>
          <p:cNvSpPr/>
          <p:nvPr/>
        </p:nvSpPr>
        <p:spPr>
          <a:xfrm>
            <a:off x="7011000" y="878400"/>
            <a:ext cx="1095480" cy="2329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ff0000"/>
                </a:solidFill>
                <a:uFill>
                  <a:solidFill>
                    <a:srgbClr val="ffffff"/>
                  </a:solidFill>
                </a:uFill>
                <a:latin typeface="Arial"/>
                <a:ea typeface="Arial"/>
              </a:rPr>
              <a:t>Airline informed</a:t>
            </a:r>
            <a:endParaRPr b="0" lang="en-US" sz="1800" spc="-1" strike="noStrike">
              <a:solidFill>
                <a:srgbClr val="000000"/>
              </a:solidFill>
              <a:uFill>
                <a:solidFill>
                  <a:srgbClr val="ffffff"/>
                </a:solidFill>
              </a:uFill>
              <a:latin typeface="Arial"/>
            </a:endParaRPr>
          </a:p>
        </p:txBody>
      </p:sp>
      <p:pic>
        <p:nvPicPr>
          <p:cNvPr id="695" name="Shape 925" descr=""/>
          <p:cNvPicPr/>
          <p:nvPr/>
        </p:nvPicPr>
        <p:blipFill>
          <a:blip r:embed="rId10"/>
          <a:stretch/>
        </p:blipFill>
        <p:spPr>
          <a:xfrm>
            <a:off x="6798600" y="1542600"/>
            <a:ext cx="691200" cy="468000"/>
          </a:xfrm>
          <a:prstGeom prst="rect">
            <a:avLst/>
          </a:prstGeom>
          <a:ln>
            <a:noFill/>
          </a:ln>
        </p:spPr>
      </p:pic>
      <p:pic>
        <p:nvPicPr>
          <p:cNvPr id="696" name="Shape 926" descr=""/>
          <p:cNvPicPr/>
          <p:nvPr/>
        </p:nvPicPr>
        <p:blipFill>
          <a:blip r:embed="rId11"/>
          <a:stretch/>
        </p:blipFill>
        <p:spPr>
          <a:xfrm>
            <a:off x="6950880" y="1695240"/>
            <a:ext cx="691200" cy="468000"/>
          </a:xfrm>
          <a:prstGeom prst="rect">
            <a:avLst/>
          </a:prstGeom>
          <a:ln>
            <a:noFill/>
          </a:ln>
        </p:spPr>
      </p:pic>
      <p:pic>
        <p:nvPicPr>
          <p:cNvPr id="697" name="Shape 927" descr=""/>
          <p:cNvPicPr/>
          <p:nvPr/>
        </p:nvPicPr>
        <p:blipFill>
          <a:blip r:embed="rId12"/>
          <a:stretch/>
        </p:blipFill>
        <p:spPr>
          <a:xfrm>
            <a:off x="7103520" y="1847520"/>
            <a:ext cx="691200" cy="468000"/>
          </a:xfrm>
          <a:prstGeom prst="rect">
            <a:avLst/>
          </a:prstGeom>
          <a:ln>
            <a:noFill/>
          </a:ln>
        </p:spPr>
      </p:pic>
      <p:pic>
        <p:nvPicPr>
          <p:cNvPr id="698" name="Shape 928" descr=""/>
          <p:cNvPicPr/>
          <p:nvPr/>
        </p:nvPicPr>
        <p:blipFill>
          <a:blip r:embed="rId13"/>
          <a:stretch/>
        </p:blipFill>
        <p:spPr>
          <a:xfrm>
            <a:off x="6865200" y="2010960"/>
            <a:ext cx="691200" cy="468000"/>
          </a:xfrm>
          <a:prstGeom prst="rect">
            <a:avLst/>
          </a:prstGeom>
          <a:ln>
            <a:noFill/>
          </a:ln>
        </p:spPr>
      </p:pic>
      <p:pic>
        <p:nvPicPr>
          <p:cNvPr id="699" name="Shape 929" descr=""/>
          <p:cNvPicPr/>
          <p:nvPr/>
        </p:nvPicPr>
        <p:blipFill>
          <a:blip r:embed="rId14"/>
          <a:stretch/>
        </p:blipFill>
        <p:spPr>
          <a:xfrm>
            <a:off x="6646320" y="2136960"/>
            <a:ext cx="691200" cy="468000"/>
          </a:xfrm>
          <a:prstGeom prst="rect">
            <a:avLst/>
          </a:prstGeom>
          <a:ln>
            <a:noFill/>
          </a:ln>
        </p:spPr>
      </p:pic>
      <p:sp>
        <p:nvSpPr>
          <p:cNvPr id="700" name="CustomShape 23"/>
          <p:cNvSpPr/>
          <p:nvPr/>
        </p:nvSpPr>
        <p:spPr>
          <a:xfrm>
            <a:off x="7427160" y="1556640"/>
            <a:ext cx="483120" cy="9000"/>
          </a:xfrm>
          <a:custGeom>
            <a:avLst/>
            <a:gdLst/>
            <a:ahLst/>
            <a:rect l="l" t="t" r="r" b="b"/>
            <a:pathLst>
              <a:path w="21600" h="21600">
                <a:moveTo>
                  <a:pt x="0" y="0"/>
                </a:moveTo>
                <a:lnTo>
                  <a:pt x="21600" y="21600"/>
                </a:lnTo>
              </a:path>
            </a:pathLst>
          </a:custGeom>
          <a:noFill/>
          <a:ln w="9360">
            <a:solidFill>
              <a:srgbClr val="ff0000"/>
            </a:solidFill>
            <a:round/>
          </a:ln>
        </p:spPr>
        <p:style>
          <a:lnRef idx="0"/>
          <a:fillRef idx="0"/>
          <a:effectRef idx="0"/>
          <a:fontRef idx="minor"/>
        </p:style>
      </p:sp>
      <p:sp>
        <p:nvSpPr>
          <p:cNvPr id="701" name="CustomShape 24"/>
          <p:cNvSpPr/>
          <p:nvPr/>
        </p:nvSpPr>
        <p:spPr>
          <a:xfrm>
            <a:off x="7450200" y="2551680"/>
            <a:ext cx="455040" cy="25200"/>
          </a:xfrm>
          <a:custGeom>
            <a:avLst/>
            <a:gdLst/>
            <a:ahLst/>
            <a:rect l="l" t="t" r="r" b="b"/>
            <a:pathLst>
              <a:path w="21600" h="21600">
                <a:moveTo>
                  <a:pt x="0" y="0"/>
                </a:moveTo>
                <a:lnTo>
                  <a:pt x="21600" y="21600"/>
                </a:lnTo>
              </a:path>
            </a:pathLst>
          </a:custGeom>
          <a:noFill/>
          <a:ln w="9360">
            <a:solidFill>
              <a:srgbClr val="ff0000"/>
            </a:solidFill>
            <a:round/>
          </a:ln>
        </p:spPr>
        <p:style>
          <a:lnRef idx="0"/>
          <a:fillRef idx="0"/>
          <a:effectRef idx="0"/>
          <a:fontRef idx="minor"/>
        </p:style>
      </p:sp>
      <p:sp>
        <p:nvSpPr>
          <p:cNvPr id="702" name="CustomShape 25"/>
          <p:cNvSpPr/>
          <p:nvPr/>
        </p:nvSpPr>
        <p:spPr>
          <a:xfrm>
            <a:off x="7924680" y="1546920"/>
            <a:ext cx="360" cy="1050480"/>
          </a:xfrm>
          <a:custGeom>
            <a:avLst/>
            <a:gdLst/>
            <a:ahLst/>
            <a:rect l="l" t="t" r="r" b="b"/>
            <a:pathLst>
              <a:path w="21600" h="21600">
                <a:moveTo>
                  <a:pt x="0" y="0"/>
                </a:moveTo>
                <a:lnTo>
                  <a:pt x="21600" y="21600"/>
                </a:lnTo>
              </a:path>
            </a:pathLst>
          </a:custGeom>
          <a:noFill/>
          <a:ln w="9360">
            <a:solidFill>
              <a:srgbClr val="ff0000"/>
            </a:solidFill>
            <a:round/>
          </a:ln>
        </p:spPr>
        <p:style>
          <a:lnRef idx="0"/>
          <a:fillRef idx="0"/>
          <a:effectRef idx="0"/>
          <a:fontRef idx="minor"/>
        </p:style>
      </p:sp>
      <p:sp>
        <p:nvSpPr>
          <p:cNvPr id="703" name="CustomShape 26"/>
          <p:cNvSpPr/>
          <p:nvPr/>
        </p:nvSpPr>
        <p:spPr>
          <a:xfrm>
            <a:off x="7642800" y="1616400"/>
            <a:ext cx="746640" cy="393120"/>
          </a:xfrm>
          <a:prstGeom prst="rect">
            <a:avLst/>
          </a:prstGeom>
          <a:solidFill>
            <a:srgbClr val="f3f3f3"/>
          </a:solid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&lt; 1 min &amp; &gt; 50 bags</a:t>
            </a:r>
            <a:endParaRPr b="0" lang="en-US" sz="1800" spc="-1" strike="noStrike">
              <a:solidFill>
                <a:srgbClr val="000000"/>
              </a:solidFill>
              <a:uFill>
                <a:solidFill>
                  <a:srgbClr val="ffffff"/>
                </a:solidFill>
              </a:uFill>
              <a:latin typeface="Arial"/>
            </a:endParaRPr>
          </a:p>
        </p:txBody>
      </p:sp>
      <p:sp>
        <p:nvSpPr>
          <p:cNvPr id="704" name="CustomShape 27"/>
          <p:cNvSpPr/>
          <p:nvPr/>
        </p:nvSpPr>
        <p:spPr>
          <a:xfrm>
            <a:off x="8206200" y="1870200"/>
            <a:ext cx="746640" cy="122652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Activate more conveyor belts and/or increase handling staff</a:t>
            </a:r>
            <a:endParaRPr b="0" lang="en-US" sz="1800" spc="-1" strike="noStrike">
              <a:solidFill>
                <a:srgbClr val="000000"/>
              </a:solidFill>
              <a:uFill>
                <a:solidFill>
                  <a:srgbClr val="ffffff"/>
                </a:solidFill>
              </a:uFill>
              <a:latin typeface="Arial"/>
            </a:endParaRPr>
          </a:p>
        </p:txBody>
      </p:sp>
      <p:sp>
        <p:nvSpPr>
          <p:cNvPr id="705" name="CustomShape 28"/>
          <p:cNvSpPr/>
          <p:nvPr/>
        </p:nvSpPr>
        <p:spPr>
          <a:xfrm>
            <a:off x="7924680" y="2085120"/>
            <a:ext cx="343800" cy="19800"/>
          </a:xfrm>
          <a:custGeom>
            <a:avLst/>
            <a:gdLst/>
            <a:ahLst/>
            <a:rect l="l" t="t" r="r" b="b"/>
            <a:pathLst>
              <a:path w="21600" h="21600">
                <a:moveTo>
                  <a:pt x="0" y="0"/>
                </a:moveTo>
                <a:lnTo>
                  <a:pt x="21600" y="21600"/>
                </a:lnTo>
              </a:path>
            </a:pathLst>
          </a:custGeom>
          <a:noFill/>
          <a:ln w="9360">
            <a:solidFill>
              <a:srgbClr val="ff0000"/>
            </a:solidFill>
            <a:round/>
            <a:tailEnd len="lg" type="triangle" w="lg"/>
          </a:ln>
        </p:spPr>
        <p:style>
          <a:lnRef idx="0"/>
          <a:fillRef idx="0"/>
          <a:effectRef idx="0"/>
          <a:fontRef idx="minor"/>
        </p:style>
      </p:sp>
      <p:pic>
        <p:nvPicPr>
          <p:cNvPr id="706" name="Shape 936" descr=""/>
          <p:cNvPicPr/>
          <p:nvPr/>
        </p:nvPicPr>
        <p:blipFill>
          <a:blip r:embed="rId15"/>
          <a:stretch/>
        </p:blipFill>
        <p:spPr>
          <a:xfrm>
            <a:off x="153360" y="3132360"/>
            <a:ext cx="520560" cy="435960"/>
          </a:xfrm>
          <a:prstGeom prst="rect">
            <a:avLst/>
          </a:prstGeom>
          <a:ln>
            <a:noFill/>
          </a:ln>
        </p:spPr>
      </p:pic>
      <p:sp>
        <p:nvSpPr>
          <p:cNvPr id="707" name="CustomShape 29"/>
          <p:cNvSpPr/>
          <p:nvPr/>
        </p:nvSpPr>
        <p:spPr>
          <a:xfrm rot="5397000">
            <a:off x="1269720" y="2326680"/>
            <a:ext cx="3139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708" name="CustomShape 30"/>
          <p:cNvSpPr/>
          <p:nvPr/>
        </p:nvSpPr>
        <p:spPr>
          <a:xfrm flipH="1">
            <a:off x="673200" y="2977920"/>
            <a:ext cx="560520" cy="372240"/>
          </a:xfrm>
          <a:prstGeom prst="bentConnector3">
            <a:avLst>
              <a:gd name="adj1" fmla="val 50000"/>
            </a:avLst>
          </a:prstGeom>
          <a:noFill/>
          <a:ln w="9360">
            <a:solidFill>
              <a:srgbClr val="ff0000"/>
            </a:solidFill>
            <a:round/>
            <a:tailEnd len="lg" type="triangle" w="lg"/>
          </a:ln>
        </p:spPr>
        <p:style>
          <a:lnRef idx="0"/>
          <a:fillRef idx="0"/>
          <a:effectRef idx="0"/>
          <a:fontRef idx="minor"/>
        </p:style>
      </p:sp>
      <p:sp>
        <p:nvSpPr>
          <p:cNvPr id="709" name="CustomShape 31"/>
          <p:cNvSpPr/>
          <p:nvPr/>
        </p:nvSpPr>
        <p:spPr>
          <a:xfrm>
            <a:off x="209520" y="2863440"/>
            <a:ext cx="983160" cy="232920"/>
          </a:xfrm>
          <a:prstGeom prst="rect">
            <a:avLst/>
          </a:prstGeom>
          <a:solidFill>
            <a:srgbClr val="f3f3f3"/>
          </a:solid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announcement</a:t>
            </a:r>
            <a:endParaRPr b="0" lang="en-US" sz="1800" spc="-1" strike="noStrike">
              <a:solidFill>
                <a:srgbClr val="000000"/>
              </a:solidFill>
              <a:uFill>
                <a:solidFill>
                  <a:srgbClr val="ffffff"/>
                </a:solidFill>
              </a:uFill>
              <a:latin typeface="Arial"/>
            </a:endParaRPr>
          </a:p>
        </p:txBody>
      </p:sp>
      <p:sp>
        <p:nvSpPr>
          <p:cNvPr id="710" name="CustomShape 32"/>
          <p:cNvSpPr/>
          <p:nvPr/>
        </p:nvSpPr>
        <p:spPr>
          <a:xfrm rot="1329600">
            <a:off x="1981440" y="3535560"/>
            <a:ext cx="31392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711" name="CustomShape 33"/>
          <p:cNvSpPr/>
          <p:nvPr/>
        </p:nvSpPr>
        <p:spPr>
          <a:xfrm>
            <a:off x="2213640" y="3132360"/>
            <a:ext cx="933480" cy="23364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Gate no show</a:t>
            </a:r>
            <a:endParaRPr b="0" lang="en-US" sz="1800" spc="-1" strike="noStrike">
              <a:solidFill>
                <a:srgbClr val="000000"/>
              </a:solidFill>
              <a:uFill>
                <a:solidFill>
                  <a:srgbClr val="ffffff"/>
                </a:solidFill>
              </a:uFill>
              <a:latin typeface="Arial"/>
            </a:endParaRPr>
          </a:p>
        </p:txBody>
      </p:sp>
      <p:sp>
        <p:nvSpPr>
          <p:cNvPr id="712" name="CustomShape 34"/>
          <p:cNvSpPr/>
          <p:nvPr/>
        </p:nvSpPr>
        <p:spPr>
          <a:xfrm>
            <a:off x="2290680" y="3444840"/>
            <a:ext cx="520560" cy="232920"/>
          </a:xfrm>
          <a:prstGeom prst="rect">
            <a:avLst/>
          </a:prstGeom>
          <a:solidFill>
            <a:schemeClr val="accent6"/>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Passport No.</a:t>
            </a:r>
            <a:endParaRPr b="0" lang="en-US" sz="1800" spc="-1" strike="noStrike">
              <a:solidFill>
                <a:srgbClr val="000000"/>
              </a:solidFill>
              <a:uFill>
                <a:solidFill>
                  <a:srgbClr val="ffffff"/>
                </a:solidFill>
              </a:uFill>
              <a:latin typeface="Arial"/>
            </a:endParaRPr>
          </a:p>
        </p:txBody>
      </p:sp>
      <p:pic>
        <p:nvPicPr>
          <p:cNvPr id="713" name="Shape 943" descr=""/>
          <p:cNvPicPr/>
          <p:nvPr/>
        </p:nvPicPr>
        <p:blipFill>
          <a:blip r:embed="rId16"/>
          <a:stretch/>
        </p:blipFill>
        <p:spPr>
          <a:xfrm>
            <a:off x="3527640" y="2193120"/>
            <a:ext cx="1470240" cy="1096200"/>
          </a:xfrm>
          <a:prstGeom prst="rect">
            <a:avLst/>
          </a:prstGeom>
          <a:ln>
            <a:noFill/>
          </a:ln>
        </p:spPr>
      </p:pic>
      <p:pic>
        <p:nvPicPr>
          <p:cNvPr id="714" name="Shape 944" descr=""/>
          <p:cNvPicPr/>
          <p:nvPr/>
        </p:nvPicPr>
        <p:blipFill>
          <a:blip r:embed="rId17"/>
          <a:stretch/>
        </p:blipFill>
        <p:spPr>
          <a:xfrm>
            <a:off x="4686840" y="2987640"/>
            <a:ext cx="520560" cy="352440"/>
          </a:xfrm>
          <a:prstGeom prst="rect">
            <a:avLst/>
          </a:prstGeom>
          <a:ln>
            <a:noFill/>
          </a:ln>
        </p:spPr>
      </p:pic>
      <p:sp>
        <p:nvSpPr>
          <p:cNvPr id="715" name="CustomShape 35"/>
          <p:cNvSpPr/>
          <p:nvPr/>
        </p:nvSpPr>
        <p:spPr>
          <a:xfrm>
            <a:off x="4769640" y="3106800"/>
            <a:ext cx="520560" cy="232920"/>
          </a:xfrm>
          <a:prstGeom prst="rect">
            <a:avLst/>
          </a:prstGeom>
          <a:solidFill>
            <a:srgbClr val="93c47d"/>
          </a:solidFill>
          <a:ln w="9360">
            <a:solidFill>
              <a:schemeClr val="dk2"/>
            </a:solidFill>
            <a:round/>
          </a:ln>
        </p:spPr>
        <p:style>
          <a:lnRef idx="0"/>
          <a:fillRef idx="0"/>
          <a:effectRef idx="0"/>
          <a:fontRef idx="minor"/>
        </p:style>
        <p:txBody>
          <a:bodyPr tIns="91440" bIns="91440" anchor="ctr"/>
          <a:p>
            <a:pPr>
              <a:lnSpc>
                <a:spcPct val="100000"/>
              </a:lnSpc>
            </a:pPr>
            <a:r>
              <a:rPr b="0" lang="en-US" sz="800" spc="-1" strike="noStrike">
                <a:solidFill>
                  <a:srgbClr val="000000"/>
                </a:solidFill>
                <a:uFill>
                  <a:solidFill>
                    <a:srgbClr val="ffffff"/>
                  </a:solidFill>
                </a:uFill>
                <a:latin typeface="Arial"/>
                <a:ea typeface="Arial"/>
              </a:rPr>
              <a:t>Bag Tag ID</a:t>
            </a:r>
            <a:endParaRPr b="0" lang="en-US" sz="1800" spc="-1" strike="noStrike">
              <a:solidFill>
                <a:srgbClr val="000000"/>
              </a:solidFill>
              <a:uFill>
                <a:solidFill>
                  <a:srgbClr val="ffffff"/>
                </a:solidFill>
              </a:uFill>
              <a:latin typeface="Arial"/>
            </a:endParaRPr>
          </a:p>
        </p:txBody>
      </p:sp>
      <p:sp>
        <p:nvSpPr>
          <p:cNvPr id="716" name="CustomShape 36"/>
          <p:cNvSpPr/>
          <p:nvPr/>
        </p:nvSpPr>
        <p:spPr>
          <a:xfrm flipH="1" rot="10800000">
            <a:off x="4769280" y="3561480"/>
            <a:ext cx="1958040" cy="33768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717" name="CustomShape 37"/>
          <p:cNvSpPr/>
          <p:nvPr/>
        </p:nvSpPr>
        <p:spPr>
          <a:xfrm>
            <a:off x="3527640" y="3330000"/>
            <a:ext cx="933480" cy="23364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Remove luggage</a:t>
            </a:r>
            <a:endParaRPr b="0" lang="en-US" sz="1800" spc="-1" strike="noStrike">
              <a:solidFill>
                <a:srgbClr val="000000"/>
              </a:solidFill>
              <a:uFill>
                <a:solidFill>
                  <a:srgbClr val="ffffff"/>
                </a:solidFill>
              </a:uFill>
              <a:latin typeface="Arial"/>
            </a:endParaRPr>
          </a:p>
        </p:txBody>
      </p:sp>
      <p:pic>
        <p:nvPicPr>
          <p:cNvPr id="718" name="Shape 948" descr=""/>
          <p:cNvPicPr/>
          <p:nvPr/>
        </p:nvPicPr>
        <p:blipFill>
          <a:blip r:embed="rId18"/>
          <a:stretch/>
        </p:blipFill>
        <p:spPr>
          <a:xfrm>
            <a:off x="563400" y="3991320"/>
            <a:ext cx="933480" cy="841680"/>
          </a:xfrm>
          <a:prstGeom prst="rect">
            <a:avLst/>
          </a:prstGeom>
          <a:ln>
            <a:noFill/>
          </a:ln>
        </p:spPr>
      </p:pic>
      <p:sp>
        <p:nvSpPr>
          <p:cNvPr id="719" name="CustomShape 38"/>
          <p:cNvSpPr/>
          <p:nvPr/>
        </p:nvSpPr>
        <p:spPr>
          <a:xfrm flipH="1">
            <a:off x="1503720" y="3768480"/>
            <a:ext cx="817920" cy="40896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720" name="CustomShape 39"/>
          <p:cNvSpPr/>
          <p:nvPr/>
        </p:nvSpPr>
        <p:spPr>
          <a:xfrm>
            <a:off x="1605240" y="4212000"/>
            <a:ext cx="933480" cy="23364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inform</a:t>
            </a:r>
            <a:endParaRPr b="0" lang="en-US" sz="1800" spc="-1" strike="noStrike">
              <a:solidFill>
                <a:srgbClr val="000000"/>
              </a:solidFill>
              <a:uFill>
                <a:solidFill>
                  <a:srgbClr val="ffffff"/>
                </a:solidFill>
              </a:uFill>
              <a:latin typeface="Arial"/>
            </a:endParaRPr>
          </a:p>
        </p:txBody>
      </p:sp>
      <p:sp>
        <p:nvSpPr>
          <p:cNvPr id="721" name="CustomShape 40"/>
          <p:cNvSpPr/>
          <p:nvPr/>
        </p:nvSpPr>
        <p:spPr>
          <a:xfrm rot="21596400">
            <a:off x="3702600" y="4041000"/>
            <a:ext cx="20419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722" name="CustomShape 41"/>
          <p:cNvSpPr/>
          <p:nvPr/>
        </p:nvSpPr>
        <p:spPr>
          <a:xfrm rot="5396400">
            <a:off x="4640040" y="3595320"/>
            <a:ext cx="6145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723" name="Shape 953" descr=""/>
          <p:cNvPicPr/>
          <p:nvPr/>
        </p:nvPicPr>
        <p:blipFill>
          <a:blip r:embed="rId19"/>
          <a:stretch/>
        </p:blipFill>
        <p:spPr>
          <a:xfrm>
            <a:off x="5763600" y="3336480"/>
            <a:ext cx="1913400" cy="992160"/>
          </a:xfrm>
          <a:prstGeom prst="rect">
            <a:avLst/>
          </a:prstGeom>
          <a:ln>
            <a:noFill/>
          </a:ln>
        </p:spPr>
      </p:pic>
      <p:pic>
        <p:nvPicPr>
          <p:cNvPr id="724" name="Shape 954" descr=""/>
          <p:cNvPicPr/>
          <p:nvPr/>
        </p:nvPicPr>
        <p:blipFill>
          <a:blip r:embed="rId20"/>
          <a:stretch/>
        </p:blipFill>
        <p:spPr>
          <a:xfrm>
            <a:off x="4705560" y="3915720"/>
            <a:ext cx="483120" cy="483120"/>
          </a:xfrm>
          <a:prstGeom prst="rect">
            <a:avLst/>
          </a:prstGeom>
          <a:ln>
            <a:noFill/>
          </a:ln>
        </p:spPr>
      </p:pic>
      <p:sp>
        <p:nvSpPr>
          <p:cNvPr id="725" name="CustomShape 42"/>
          <p:cNvSpPr/>
          <p:nvPr/>
        </p:nvSpPr>
        <p:spPr>
          <a:xfrm>
            <a:off x="4024440" y="4421520"/>
            <a:ext cx="2135160" cy="23364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ff0000"/>
                </a:solidFill>
                <a:uFill>
                  <a:solidFill>
                    <a:srgbClr val="ffffff"/>
                  </a:solidFill>
                </a:uFill>
                <a:latin typeface="Arial"/>
                <a:ea typeface="Arial"/>
              </a:rPr>
              <a:t>&gt; 2 hours increase airport staff</a:t>
            </a:r>
            <a:endParaRPr b="0" lang="en-US" sz="1800" spc="-1" strike="noStrike">
              <a:solidFill>
                <a:srgbClr val="000000"/>
              </a:solidFill>
              <a:uFill>
                <a:solidFill>
                  <a:srgbClr val="ffffff"/>
                </a:solidFill>
              </a:uFill>
              <a:latin typeface="Arial"/>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TextShape 1"/>
          <p:cNvSpPr txBox="1"/>
          <p:nvPr/>
        </p:nvSpPr>
        <p:spPr>
          <a:xfrm>
            <a:off x="103320" y="4734000"/>
            <a:ext cx="360360" cy="393120"/>
          </a:xfrm>
          <a:prstGeom prst="rect">
            <a:avLst/>
          </a:prstGeom>
          <a:noFill/>
          <a:ln>
            <a:noFill/>
          </a:ln>
        </p:spPr>
        <p:txBody>
          <a:bodyPr tIns="91440" bIns="91440" anchor="ctr"/>
          <a:p>
            <a:pPr>
              <a:lnSpc>
                <a:spcPct val="100000"/>
              </a:lnSpc>
            </a:pPr>
            <a:fld id="{7E7585D0-19A0-4FFB-9D5C-BD41247DAD5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27"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Is CEP the only way for Complex BRMS usage?</a:t>
            </a:r>
            <a:endParaRPr b="0" lang="en-US" sz="1400" spc="-1" strike="noStrike">
              <a:solidFill>
                <a:srgbClr val="000000"/>
              </a:solidFill>
              <a:uFill>
                <a:solidFill>
                  <a:srgbClr val="ffffff"/>
                </a:solidFill>
              </a:uFill>
              <a:latin typeface="Arial"/>
            </a:endParaRPr>
          </a:p>
        </p:txBody>
      </p:sp>
      <p:sp>
        <p:nvSpPr>
          <p:cNvPr id="728" name="CustomShape 3"/>
          <p:cNvSpPr/>
          <p:nvPr/>
        </p:nvSpPr>
        <p:spPr>
          <a:xfrm>
            <a:off x="902160" y="1317960"/>
            <a:ext cx="6991920" cy="1903680"/>
          </a:xfrm>
          <a:prstGeom prst="rect">
            <a:avLst/>
          </a:prstGeom>
          <a:noFill/>
          <a:ln>
            <a:noFill/>
          </a:ln>
        </p:spPr>
        <p:style>
          <a:lnRef idx="0"/>
          <a:fillRef idx="0"/>
          <a:effectRef idx="0"/>
          <a:fontRef idx="minor"/>
        </p:style>
        <p:txBody>
          <a:bodyPr tIns="91440" bIns="91440"/>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BRMS Rules are a declarative way to define complex business logic outside of procedural functionality (apps).</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Synergies with statistical Science</a:t>
            </a:r>
            <a:endParaRPr b="0" lang="en-US" sz="1800" spc="-1" strike="noStrike">
              <a:solidFill>
                <a:srgbClr val="000000"/>
              </a:solidFill>
              <a:uFill>
                <a:solidFill>
                  <a:srgbClr val="ffffff"/>
                </a:solidFill>
              </a:uFill>
              <a:latin typeface="Arial"/>
            </a:endParaRPr>
          </a:p>
          <a:p>
            <a:pPr marL="457200" indent="-228240">
              <a:lnSpc>
                <a:spcPct val="100000"/>
              </a:lnSpc>
              <a:buClr>
                <a:srgbClr val="000000"/>
              </a:buClr>
              <a:buFont typeface="Wingdings" charset="2"/>
              <a:buChar char=""/>
            </a:pPr>
            <a:r>
              <a:rPr b="0" lang="en-US" sz="1400" spc="-1" strike="noStrike">
                <a:solidFill>
                  <a:srgbClr val="000000"/>
                </a:solidFill>
                <a:uFill>
                  <a:solidFill>
                    <a:srgbClr val="ffffff"/>
                  </a:solidFill>
                </a:uFill>
                <a:latin typeface="Arial"/>
                <a:ea typeface="Arial"/>
              </a:rPr>
              <a:t>Apply accelerated and efficient analysis of datasets considered as Big Data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729" name="CustomShape 4"/>
          <p:cNvSpPr/>
          <p:nvPr/>
        </p:nvSpPr>
        <p:spPr>
          <a:xfrm>
            <a:off x="768600" y="988560"/>
            <a:ext cx="4673160" cy="329040"/>
          </a:xfrm>
          <a:prstGeom prst="rect">
            <a:avLst/>
          </a:prstGeom>
          <a:noFill/>
          <a:ln>
            <a:noFill/>
          </a:ln>
        </p:spPr>
        <p:style>
          <a:lnRef idx="0"/>
          <a:fillRef idx="0"/>
          <a:effectRef idx="0"/>
          <a:fontRef idx="minor"/>
        </p:style>
        <p:txBody>
          <a:bodyPr tIns="91440" bIns="91440"/>
          <a:p>
            <a:pPr>
              <a:lnSpc>
                <a:spcPct val="100000"/>
              </a:lnSpc>
            </a:pPr>
            <a:r>
              <a:rPr b="1" lang="en-US" sz="1400" spc="-1" strike="noStrike">
                <a:solidFill>
                  <a:srgbClr val="000000"/>
                </a:solidFill>
                <a:uFill>
                  <a:solidFill>
                    <a:srgbClr val="ffffff"/>
                  </a:solidFill>
                </a:uFill>
                <a:latin typeface="Arial"/>
                <a:ea typeface="Arial"/>
              </a:rPr>
              <a:t>Why Not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Why architecting with Rules?</a:t>
            </a:r>
            <a:endParaRPr b="0" lang="en-US" sz="14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TextShape 1"/>
          <p:cNvSpPr txBox="1"/>
          <p:nvPr/>
        </p:nvSpPr>
        <p:spPr>
          <a:xfrm>
            <a:off x="103320" y="4734000"/>
            <a:ext cx="360360" cy="393120"/>
          </a:xfrm>
          <a:prstGeom prst="rect">
            <a:avLst/>
          </a:prstGeom>
          <a:noFill/>
          <a:ln>
            <a:noFill/>
          </a:ln>
        </p:spPr>
        <p:txBody>
          <a:bodyPr tIns="91440" bIns="91440" anchor="ctr"/>
          <a:p>
            <a:pPr>
              <a:lnSpc>
                <a:spcPct val="100000"/>
              </a:lnSpc>
            </a:pPr>
            <a:fld id="{EA594477-BDD5-4050-B442-AC254B9067E1}"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32"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Architecture</a:t>
            </a:r>
            <a:endParaRPr b="0" lang="en-US" sz="1400" spc="-1" strike="noStrike">
              <a:solidFill>
                <a:srgbClr val="000000"/>
              </a:solidFill>
              <a:uFill>
                <a:solidFill>
                  <a:srgbClr val="ffffff"/>
                </a:solidFill>
              </a:uFill>
              <a:latin typeface="Arial"/>
            </a:endParaRPr>
          </a:p>
        </p:txBody>
      </p:sp>
      <p:sp>
        <p:nvSpPr>
          <p:cNvPr id="733"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Different Types</a:t>
            </a:r>
            <a:endParaRPr b="0" lang="en-US" sz="3200" spc="-1" strike="noStrike">
              <a:solidFill>
                <a:srgbClr val="000000"/>
              </a:solidFill>
              <a:uFill>
                <a:solidFill>
                  <a:srgbClr val="ffffff"/>
                </a:solidFill>
              </a:uFill>
              <a:latin typeface="Arial"/>
            </a:endParaRPr>
          </a:p>
        </p:txBody>
      </p:sp>
      <p:sp>
        <p:nvSpPr>
          <p:cNvPr id="734"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735" name="Shape 977" descr=""/>
          <p:cNvPicPr/>
          <p:nvPr/>
        </p:nvPicPr>
        <p:blipFill>
          <a:blip r:embed="rId1"/>
          <a:stretch/>
        </p:blipFill>
        <p:spPr>
          <a:xfrm>
            <a:off x="1693440" y="1195200"/>
            <a:ext cx="6251760" cy="2879280"/>
          </a:xfrm>
          <a:prstGeom prst="rect">
            <a:avLst/>
          </a:prstGeom>
          <a:ln>
            <a:noFill/>
          </a:ln>
        </p:spPr>
      </p:pic>
      <p:pic>
        <p:nvPicPr>
          <p:cNvPr id="736" name="Shape 978" descr=""/>
          <p:cNvPicPr/>
          <p:nvPr/>
        </p:nvPicPr>
        <p:blipFill>
          <a:blip r:embed="rId2"/>
          <a:stretch/>
        </p:blipFill>
        <p:spPr>
          <a:xfrm>
            <a:off x="1693440" y="1181880"/>
            <a:ext cx="6251760" cy="2905920"/>
          </a:xfrm>
          <a:prstGeom prst="rect">
            <a:avLst/>
          </a:prstGeom>
          <a:ln>
            <a:noFill/>
          </a:ln>
        </p:spPr>
      </p:pic>
    </p:spTree>
  </p:cSld>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xit" presetID="10">
                                  <p:stCondLst>
                                    <p:cond delay="0"/>
                                  </p:stCondLst>
                                  <p:childTnLst>
                                    <p:animEffect filter="fade" transition="in">
                                      <p:cBhvr additive="repl">
                                        <p:cTn id="90" dur="1000"/>
                                        <p:tgtEl>
                                          <p:spTgt spid="735"/>
                                        </p:tgtEl>
                                      </p:cBhvr>
                                    </p:animEffect>
                                    <p:set>
                                      <p:cBhvr>
                                        <p:cTn id="91" dur="1" fill="hold">
                                          <p:stCondLst>
                                            <p:cond delay="1000"/>
                                          </p:stCondLst>
                                        </p:cTn>
                                        <p:tgtEl>
                                          <p:spTgt spid="735"/>
                                        </p:tgtEl>
                                        <p:attrNameLst>
                                          <p:attrName>style.visibility</p:attrName>
                                        </p:attrNameLst>
                                      </p:cBhvr>
                                      <p:to>
                                        <p:strVal val="hidden"/>
                                      </p:to>
                                    </p:set>
                                  </p:childTnLst>
                                </p:cTn>
                              </p:par>
                              <p:par>
                                <p:cTn id="92" nodeType="withEffect" fill="hold" presetClass="entr" presetID="10">
                                  <p:stCondLst>
                                    <p:cond delay="0"/>
                                  </p:stCondLst>
                                  <p:childTnLst>
                                    <p:set>
                                      <p:cBhvr>
                                        <p:cTn id="93" dur="1" fill="hold">
                                          <p:stCondLst>
                                            <p:cond delay="0"/>
                                          </p:stCondLst>
                                        </p:cTn>
                                        <p:tgtEl>
                                          <p:spTgt spid="736"/>
                                        </p:tgtEl>
                                        <p:attrNameLst>
                                          <p:attrName>style.visibility</p:attrName>
                                        </p:attrNameLst>
                                      </p:cBhvr>
                                      <p:to>
                                        <p:strVal val="visible"/>
                                      </p:to>
                                    </p:set>
                                    <p:animEffect filter="fade" transition="in">
                                      <p:cBhvr additive="repl">
                                        <p:cTn id="94" dur="1000"/>
                                        <p:tgtEl>
                                          <p:spTgt spid="736"/>
                                        </p:tgtEl>
                                      </p:cBhvr>
                                    </p:animEffect>
                                  </p:childTnLst>
                                </p:cTn>
                              </p:par>
                            </p:childTnLst>
                          </p:cTn>
                        </p:par>
                      </p:childTnLst>
                    </p:cTn>
                  </p:par>
                  <p:par>
                    <p:cTn id="95" fill="hold">
                      <p:stCondLst>
                        <p:cond delay="indefinite"/>
                      </p:stCondLst>
                      <p:childTnLst>
                        <p:par>
                          <p:cTn id="96" fill="hold">
                            <p:stCondLst>
                              <p:cond delay="0"/>
                            </p:stCondLst>
                            <p:childTnLst>
                              <p:par>
                                <p:cTn id="97" nodeType="clickEffect" fill="hold" presetClass="exit" presetID="10">
                                  <p:stCondLst>
                                    <p:cond delay="0"/>
                                  </p:stCondLst>
                                  <p:childTnLst>
                                    <p:animEffect filter="fade" transition="in">
                                      <p:cBhvr additive="repl">
                                        <p:cTn id="98" dur="1000"/>
                                        <p:tgtEl>
                                          <p:spTgt spid="736"/>
                                        </p:tgtEl>
                                      </p:cBhvr>
                                    </p:animEffect>
                                    <p:set>
                                      <p:cBhvr>
                                        <p:cTn id="99" dur="1" fill="hold">
                                          <p:stCondLst>
                                            <p:cond delay="1000"/>
                                          </p:stCondLst>
                                        </p:cTn>
                                        <p:tgtEl>
                                          <p:spTgt spid="73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TextShape 1"/>
          <p:cNvSpPr txBox="1"/>
          <p:nvPr/>
        </p:nvSpPr>
        <p:spPr>
          <a:xfrm>
            <a:off x="103320" y="4734000"/>
            <a:ext cx="360360" cy="393120"/>
          </a:xfrm>
          <a:prstGeom prst="rect">
            <a:avLst/>
          </a:prstGeom>
          <a:noFill/>
          <a:ln>
            <a:noFill/>
          </a:ln>
        </p:spPr>
        <p:txBody>
          <a:bodyPr tIns="91440" bIns="91440" anchor="ctr"/>
          <a:p>
            <a:pPr>
              <a:lnSpc>
                <a:spcPct val="100000"/>
              </a:lnSpc>
            </a:pPr>
            <a:fld id="{E7483CDE-7632-409C-9455-A5376FB14CB5}"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38" name="TextShape 2"/>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Architecture - What causes bad maintainability?</a:t>
            </a:r>
            <a:endParaRPr b="0" lang="en-US" sz="1400" spc="-1" strike="noStrike">
              <a:solidFill>
                <a:srgbClr val="000000"/>
              </a:solidFill>
              <a:uFill>
                <a:solidFill>
                  <a:srgbClr val="ffffff"/>
                </a:solidFill>
              </a:uFill>
              <a:latin typeface="Arial"/>
            </a:endParaRPr>
          </a:p>
        </p:txBody>
      </p:sp>
      <p:sp>
        <p:nvSpPr>
          <p:cNvPr id="739" name="TextShape 3"/>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Process &amp; Data Coupling</a:t>
            </a:r>
            <a:endParaRPr b="0" lang="en-US" sz="3200" spc="-1" strike="noStrike">
              <a:solidFill>
                <a:srgbClr val="000000"/>
              </a:solidFill>
              <a:uFill>
                <a:solidFill>
                  <a:srgbClr val="ffffff"/>
                </a:solidFill>
              </a:uFill>
              <a:latin typeface="Arial"/>
            </a:endParaRPr>
          </a:p>
        </p:txBody>
      </p:sp>
      <p:sp>
        <p:nvSpPr>
          <p:cNvPr id="740"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741" name="CustomShape 5"/>
          <p:cNvSpPr/>
          <p:nvPr/>
        </p:nvSpPr>
        <p:spPr>
          <a:xfrm>
            <a:off x="405360" y="2575800"/>
            <a:ext cx="5016600" cy="393120"/>
          </a:xfrm>
          <a:prstGeom prst="rect">
            <a:avLst/>
          </a:prstGeom>
          <a:solidFill>
            <a:srgbClr val="d9d9d9"/>
          </a:solid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amount  =  null  and  authCode  =0  or  99</a:t>
            </a:r>
            <a:r>
              <a:rPr b="0" lang="en-US" sz="1400" spc="-1" strike="noStrike">
                <a:solidFill>
                  <a:srgbClr val="000000"/>
                </a:solidFill>
                <a:uFill>
                  <a:solidFill>
                    <a:srgbClr val="ffffff"/>
                  </a:solidFill>
                </a:uFill>
                <a:latin typeface="Arial"/>
                <a:ea typeface="Arial"/>
              </a:rPr>
              <a:t>	</a:t>
            </a:r>
            <a:r>
              <a:rPr b="0" lang="en-US" sz="1400" spc="-1" strike="noStrike">
                <a:solidFill>
                  <a:srgbClr val="000000"/>
                </a:solidFill>
                <a:uFill>
                  <a:solidFill>
                    <a:srgbClr val="ffffff"/>
                  </a:solidFill>
                </a:uFill>
                <a:latin typeface="Arial"/>
                <a:ea typeface="Arial"/>
              </a:rPr>
              <a:t>→  </a:t>
            </a:r>
            <a:r>
              <a:rPr b="0" i="1" lang="en-US" sz="1400" spc="-1" strike="noStrike">
                <a:solidFill>
                  <a:srgbClr val="000000"/>
                </a:solidFill>
                <a:uFill>
                  <a:solidFill>
                    <a:srgbClr val="ffffff"/>
                  </a:solidFill>
                </a:uFill>
                <a:latin typeface="Arial"/>
                <a:ea typeface="Arial"/>
              </a:rPr>
              <a:t>START</a:t>
            </a:r>
            <a:endParaRPr b="0" lang="en-US" sz="1800" spc="-1" strike="noStrike">
              <a:solidFill>
                <a:srgbClr val="000000"/>
              </a:solidFill>
              <a:uFill>
                <a:solidFill>
                  <a:srgbClr val="ffffff"/>
                </a:solidFill>
              </a:uFill>
              <a:latin typeface="Arial"/>
            </a:endParaRPr>
          </a:p>
        </p:txBody>
      </p:sp>
      <p:sp>
        <p:nvSpPr>
          <p:cNvPr id="742" name="CustomShape 6"/>
          <p:cNvSpPr/>
          <p:nvPr/>
        </p:nvSpPr>
        <p:spPr>
          <a:xfrm>
            <a:off x="2166480" y="3222360"/>
            <a:ext cx="6904080" cy="670680"/>
          </a:xfrm>
          <a:prstGeom prst="rect">
            <a:avLst/>
          </a:prstGeom>
          <a:solidFill>
            <a:srgbClr val="d9d9d9"/>
          </a:solid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amount  &gt;=  0  and  1stApproval  =  8  or  2ndApproval  =  8  or  9,</a:t>
            </a:r>
            <a:r>
              <a:rPr b="0" lang="en-US" sz="1400" spc="-1" strike="noStrike">
                <a:solidFill>
                  <a:srgbClr val="000000"/>
                </a:solidFill>
                <a:uFill>
                  <a:solidFill>
                    <a:srgbClr val="ffffff"/>
                  </a:solidFill>
                </a:uFill>
                <a:latin typeface="Arial"/>
                <a:ea typeface="Arial"/>
              </a:rPr>
              <a:t>	</a:t>
            </a:r>
            <a:r>
              <a:rPr b="0" lang="en-US" sz="1400" spc="-1" strike="noStrike">
                <a:solidFill>
                  <a:srgbClr val="000000"/>
                </a:solidFill>
                <a:uFill>
                  <a:solidFill>
                    <a:srgbClr val="ffffff"/>
                  </a:solidFill>
                </a:uFill>
                <a:latin typeface="Arial"/>
                <a:ea typeface="Arial"/>
              </a:rPr>
              <a:t>and  </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SKU  does  not  start  with</a:t>
            </a:r>
            <a:r>
              <a:rPr b="0" lang="en-US" sz="1400" spc="-1" strike="noStrike">
                <a:solidFill>
                  <a:srgbClr val="000000"/>
                </a:solidFill>
                <a:uFill>
                  <a:solidFill>
                    <a:srgbClr val="ffffff"/>
                  </a:solidFill>
                </a:uFill>
                <a:latin typeface="Arial"/>
                <a:ea typeface="Arial"/>
              </a:rPr>
              <a:t>	</a:t>
            </a:r>
            <a:r>
              <a:rPr b="0" lang="en-US" sz="1400" spc="-1" strike="noStrike">
                <a:solidFill>
                  <a:srgbClr val="000000"/>
                </a:solidFill>
                <a:uFill>
                  <a:solidFill>
                    <a:srgbClr val="ffffff"/>
                  </a:solidFill>
                </a:uFill>
                <a:latin typeface="Arial"/>
                <a:ea typeface="Arial"/>
              </a:rPr>
              <a:t>“A”,  “B”,...,  “K”  →  </a:t>
            </a:r>
            <a:r>
              <a:rPr b="0" i="1" lang="en-US" sz="1400" spc="-1" strike="noStrike">
                <a:solidFill>
                  <a:srgbClr val="000000"/>
                </a:solidFill>
                <a:uFill>
                  <a:solidFill>
                    <a:srgbClr val="ffffff"/>
                  </a:solidFill>
                </a:uFill>
                <a:latin typeface="Arial"/>
                <a:ea typeface="Arial"/>
              </a:rPr>
              <a:t>Required  BU  approval</a:t>
            </a:r>
            <a:endParaRPr b="0" lang="en-US" sz="1800" spc="-1" strike="noStrike">
              <a:solidFill>
                <a:srgbClr val="000000"/>
              </a:solidFill>
              <a:uFill>
                <a:solidFill>
                  <a:srgbClr val="ffffff"/>
                </a:solidFill>
              </a:uFill>
              <a:latin typeface="Arial"/>
            </a:endParaRPr>
          </a:p>
        </p:txBody>
      </p:sp>
      <p:sp>
        <p:nvSpPr>
          <p:cNvPr id="743" name="CustomShape 7"/>
          <p:cNvSpPr/>
          <p:nvPr/>
        </p:nvSpPr>
        <p:spPr>
          <a:xfrm>
            <a:off x="826560" y="777240"/>
            <a:ext cx="7005600" cy="1545480"/>
          </a:xfrm>
          <a:prstGeom prst="horizontalScroll">
            <a:avLst>
              <a:gd name="adj" fmla="val 12500"/>
            </a:avLst>
          </a:prstGeom>
          <a:solidFill>
            <a:srgbClr val="b7b7b7"/>
          </a:solidFill>
          <a:ln w="9360">
            <a:solidFill>
              <a:schemeClr val="dk2"/>
            </a:solidFill>
            <a:round/>
          </a:ln>
        </p:spPr>
        <p:style>
          <a:lnRef idx="0"/>
          <a:fillRef idx="0"/>
          <a:effectRef idx="0"/>
          <a:fontRef idx="minor"/>
        </p:style>
        <p:txBody>
          <a:bodyPr tIns="91440" bIns="91440" anchor="ctr"/>
          <a:p>
            <a:pPr marL="457200" indent="-228240">
              <a:lnSpc>
                <a:spcPct val="100000"/>
              </a:lnSpc>
              <a:buClr>
                <a:srgbClr val="ff0000"/>
              </a:buClr>
              <a:buFont typeface="Wingdings" charset="2"/>
              <a:buChar char=""/>
            </a:pPr>
            <a:r>
              <a:rPr b="0" lang="en-US" sz="1400" spc="-1" strike="noStrike">
                <a:solidFill>
                  <a:srgbClr val="ff0000"/>
                </a:solidFill>
                <a:uFill>
                  <a:solidFill>
                    <a:srgbClr val="ffffff"/>
                  </a:solidFill>
                </a:uFill>
                <a:latin typeface="Arial"/>
                <a:ea typeface="Arial"/>
              </a:rPr>
              <a:t>"Status  as  a  combination  of  data”</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Processes  should  decide  status  management,  not  the  opposite.</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Tightly  coupled  data  and  process</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Once  unexpected  data  is  submitted,  the  task  will  be  lost.</a:t>
            </a:r>
            <a:endParaRPr b="0" lang="en-US" sz="1800" spc="-1" strike="noStrike">
              <a:solidFill>
                <a:srgbClr val="000000"/>
              </a:solidFill>
              <a:uFill>
                <a:solidFill>
                  <a:srgbClr val="ffffff"/>
                </a:solidFill>
              </a:uFill>
              <a:latin typeface="Arial"/>
            </a:endParaRPr>
          </a:p>
        </p:txBody>
      </p:sp>
      <p:sp>
        <p:nvSpPr>
          <p:cNvPr id="744" name="TextShape 8"/>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Complex data</a:t>
            </a:r>
            <a:endParaRPr b="0" lang="en-US" sz="3200" spc="-1" strike="noStrike">
              <a:solidFill>
                <a:srgbClr val="000000"/>
              </a:solidFill>
              <a:uFill>
                <a:solidFill>
                  <a:srgbClr val="ffffff"/>
                </a:solidFill>
              </a:uFill>
              <a:latin typeface="Arial"/>
            </a:endParaRPr>
          </a:p>
        </p:txBody>
      </p:sp>
      <p:sp>
        <p:nvSpPr>
          <p:cNvPr id="745" name="CustomShape 9"/>
          <p:cNvSpPr/>
          <p:nvPr/>
        </p:nvSpPr>
        <p:spPr>
          <a:xfrm>
            <a:off x="826560" y="777240"/>
            <a:ext cx="7005600" cy="1545480"/>
          </a:xfrm>
          <a:prstGeom prst="horizontalScroll">
            <a:avLst>
              <a:gd name="adj" fmla="val 12500"/>
            </a:avLst>
          </a:prstGeom>
          <a:solidFill>
            <a:srgbClr val="b7b7b7"/>
          </a:solidFill>
          <a:ln w="9360">
            <a:solidFill>
              <a:schemeClr val="dk2"/>
            </a:solidFill>
            <a:round/>
          </a:ln>
        </p:spPr>
        <p:style>
          <a:lnRef idx="0"/>
          <a:fillRef idx="0"/>
          <a:effectRef idx="0"/>
          <a:fontRef idx="minor"/>
        </p:style>
        <p:txBody>
          <a:bodyPr tIns="91440" bIns="91440" anchor="ctr"/>
          <a:p>
            <a:pPr marL="457200" indent="-228240">
              <a:lnSpc>
                <a:spcPct val="100000"/>
              </a:lnSpc>
              <a:buClr>
                <a:srgbClr val="ff0000"/>
              </a:buClr>
              <a:buFont typeface="Wingdings" charset="2"/>
              <a:buChar char=""/>
            </a:pPr>
            <a:r>
              <a:rPr b="0" lang="en-US" sz="1400" spc="-1" strike="noStrike">
                <a:solidFill>
                  <a:srgbClr val="ff0000"/>
                </a:solidFill>
                <a:uFill>
                  <a:solidFill>
                    <a:srgbClr val="ffffff"/>
                  </a:solidFill>
                </a:uFill>
                <a:latin typeface="Arial"/>
                <a:ea typeface="Arial"/>
              </a:rPr>
              <a:t>Complex  data  diagram,</a:t>
            </a:r>
            <a:r>
              <a:rPr b="0" lang="en-US" sz="1400" spc="-1" strike="noStrike">
                <a:solidFill>
                  <a:srgbClr val="000000"/>
                </a:solidFill>
                <a:uFill>
                  <a:solidFill>
                    <a:srgbClr val="ffffff"/>
                  </a:solidFill>
                </a:uFill>
                <a:latin typeface="Arial"/>
                <a:ea typeface="Arial"/>
              </a:rPr>
              <a:t>  like  a  jungle.</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Processes  should  be  simple.</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A  lot  of  branching  is  made  based  on  the  data</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If  a  process  is  determined  by  data,  then  it  is  a  good  idea  to  </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use  rule  engine  for  handling  them  and  keeping  a  process  itself  simple. </a:t>
            </a:r>
            <a:endParaRPr b="0" lang="en-US" sz="1800" spc="-1" strike="noStrike">
              <a:solidFill>
                <a:srgbClr val="000000"/>
              </a:solidFill>
              <a:uFill>
                <a:solidFill>
                  <a:srgbClr val="ffffff"/>
                </a:solidFill>
              </a:uFill>
              <a:latin typeface="Arial"/>
            </a:endParaRPr>
          </a:p>
        </p:txBody>
      </p:sp>
      <p:pic>
        <p:nvPicPr>
          <p:cNvPr id="746" name="Shape 992" descr=""/>
          <p:cNvPicPr/>
          <p:nvPr/>
        </p:nvPicPr>
        <p:blipFill>
          <a:blip r:embed="rId1"/>
          <a:stretch/>
        </p:blipFill>
        <p:spPr>
          <a:xfrm>
            <a:off x="1266120" y="2255760"/>
            <a:ext cx="6611040" cy="2392200"/>
          </a:xfrm>
          <a:prstGeom prst="rect">
            <a:avLst/>
          </a:prstGeom>
          <a:ln>
            <a:noFill/>
          </a:ln>
        </p:spPr>
      </p:pic>
      <p:sp>
        <p:nvSpPr>
          <p:cNvPr id="747" name="TextShape 10"/>
          <p:cNvSpPr txBox="1"/>
          <p:nvPr/>
        </p:nvSpPr>
        <p:spPr>
          <a:xfrm>
            <a:off x="826560" y="558000"/>
            <a:ext cx="74905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Persisted Logic</a:t>
            </a:r>
            <a:endParaRPr b="0" lang="en-US" sz="3200" spc="-1" strike="noStrike">
              <a:solidFill>
                <a:srgbClr val="000000"/>
              </a:solidFill>
              <a:uFill>
                <a:solidFill>
                  <a:srgbClr val="ffffff"/>
                </a:solidFill>
              </a:uFill>
              <a:latin typeface="Arial"/>
            </a:endParaRPr>
          </a:p>
        </p:txBody>
      </p:sp>
      <p:sp>
        <p:nvSpPr>
          <p:cNvPr id="748" name="CustomShape 11"/>
          <p:cNvSpPr/>
          <p:nvPr/>
        </p:nvSpPr>
        <p:spPr>
          <a:xfrm>
            <a:off x="826560" y="781920"/>
            <a:ext cx="7005600" cy="1739520"/>
          </a:xfrm>
          <a:prstGeom prst="horizontalScroll">
            <a:avLst>
              <a:gd name="adj" fmla="val 12500"/>
            </a:avLst>
          </a:prstGeom>
          <a:solidFill>
            <a:srgbClr val="b7b7b7"/>
          </a:solidFill>
          <a:ln w="9360">
            <a:solidFill>
              <a:schemeClr val="dk2"/>
            </a:solidFill>
            <a:round/>
          </a:ln>
        </p:spPr>
        <p:style>
          <a:lnRef idx="0"/>
          <a:fillRef idx="0"/>
          <a:effectRef idx="0"/>
          <a:fontRef idx="minor"/>
        </p:style>
        <p:txBody>
          <a:bodyPr tIns="91440" bIns="91440" anchor="ctr"/>
          <a:p>
            <a:pPr marL="457200" indent="-228240">
              <a:lnSpc>
                <a:spcPct val="100000"/>
              </a:lnSpc>
              <a:buClr>
                <a:srgbClr val="ff0000"/>
              </a:buClr>
              <a:buFont typeface="Wingdings" charset="2"/>
              <a:buChar char=""/>
            </a:pPr>
            <a:r>
              <a:rPr b="0" lang="en-US" sz="1400" spc="-1" strike="noStrike">
                <a:solidFill>
                  <a:srgbClr val="ff0000"/>
                </a:solidFill>
                <a:uFill>
                  <a:solidFill>
                    <a:srgbClr val="ffffff"/>
                  </a:solidFill>
                </a:uFill>
                <a:latin typeface="Arial"/>
                <a:ea typeface="Arial"/>
              </a:rPr>
              <a:t>A  rule  named  the  "Master”</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Referring  the  master  DB  from  a  logic.</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Unless  users  maintain  the  master  table  well,  wrong  results  can  be  sent  for  a  long  period.</a:t>
            </a:r>
            <a:endParaRPr b="0" lang="en-US" sz="1800" spc="-1" strike="noStrike">
              <a:solidFill>
                <a:srgbClr val="000000"/>
              </a:solidFill>
              <a:uFill>
                <a:solidFill>
                  <a:srgbClr val="ffffff"/>
                </a:solidFill>
              </a:uFill>
              <a:latin typeface="Arial"/>
            </a:endParaRPr>
          </a:p>
          <a:p>
            <a:pPr lvl="1" marL="914400" indent="-228240">
              <a:lnSpc>
                <a:spcPct val="100000"/>
              </a:lnSpc>
              <a:buClr>
                <a:srgbClr val="000000"/>
              </a:buClr>
              <a:buFont typeface="Wingdings 2" charset="2"/>
              <a:buChar char=""/>
            </a:pPr>
            <a:r>
              <a:rPr b="0" lang="en-US" sz="1400" spc="-1" strike="noStrike">
                <a:solidFill>
                  <a:srgbClr val="000000"/>
                </a:solidFill>
                <a:uFill>
                  <a:solidFill>
                    <a:srgbClr val="ffffff"/>
                  </a:solidFill>
                </a:uFill>
                <a:latin typeface="Arial"/>
                <a:ea typeface="Arial"/>
              </a:rPr>
              <a:t>If  changes  cannot  be  made  or  maintained  in  the  master  table,  then  it  needs  to  be  described  as  a  program  logic. </a:t>
            </a:r>
            <a:endParaRPr b="0" lang="en-US" sz="1800" spc="-1" strike="noStrike">
              <a:solidFill>
                <a:srgbClr val="000000"/>
              </a:solidFill>
              <a:uFill>
                <a:solidFill>
                  <a:srgbClr val="ffffff"/>
                </a:solidFill>
              </a:uFill>
              <a:latin typeface="Arial"/>
            </a:endParaRPr>
          </a:p>
        </p:txBody>
      </p:sp>
      <p:pic>
        <p:nvPicPr>
          <p:cNvPr id="749" name="Shape 995" descr=""/>
          <p:cNvPicPr/>
          <p:nvPr/>
        </p:nvPicPr>
        <p:blipFill>
          <a:blip r:embed="rId2"/>
          <a:stretch/>
        </p:blipFill>
        <p:spPr>
          <a:xfrm>
            <a:off x="7634880" y="1938240"/>
            <a:ext cx="1177200" cy="2795040"/>
          </a:xfrm>
          <a:prstGeom prst="rect">
            <a:avLst/>
          </a:prstGeom>
          <a:ln>
            <a:noFill/>
          </a:ln>
        </p:spPr>
      </p:pic>
    </p:spTree>
  </p:cSld>
  <p:timing>
    <p:tnLst>
      <p:par>
        <p:cTn id="100" dur="indefinite" restart="never" nodeType="tmRoot">
          <p:childTnLst>
            <p:seq>
              <p:cTn id="101" dur="indefinite" nodeType="mainSeq">
                <p:childTnLst>
                  <p:par>
                    <p:cTn id="102" fill="hold">
                      <p:stCondLst>
                        <p:cond delay="indefinite"/>
                      </p:stCondLst>
                      <p:childTnLst>
                        <p:par>
                          <p:cTn id="103" fill="hold">
                            <p:stCondLst>
                              <p:cond delay="0"/>
                            </p:stCondLst>
                            <p:childTnLst>
                              <p:par>
                                <p:cTn id="104" nodeType="clickEffect" fill="hold" presetClass="entr" presetID="10">
                                  <p:stCondLst>
                                    <p:cond delay="0"/>
                                  </p:stCondLst>
                                  <p:childTnLst>
                                    <p:set>
                                      <p:cBhvr>
                                        <p:cTn id="105" dur="1" fill="hold">
                                          <p:stCondLst>
                                            <p:cond delay="0"/>
                                          </p:stCondLst>
                                        </p:cTn>
                                        <p:tgtEl>
                                          <p:spTgt spid="739"/>
                                        </p:tgtEl>
                                        <p:attrNameLst>
                                          <p:attrName>style.visibility</p:attrName>
                                        </p:attrNameLst>
                                      </p:cBhvr>
                                      <p:to>
                                        <p:strVal val="visible"/>
                                      </p:to>
                                    </p:set>
                                    <p:animEffect filter="fade" transition="in">
                                      <p:cBhvr additive="repl">
                                        <p:cTn id="106" dur="1000"/>
                                        <p:tgtEl>
                                          <p:spTgt spid="739"/>
                                        </p:tgtEl>
                                      </p:cBhvr>
                                    </p:animEffect>
                                  </p:childTnLst>
                                </p:cTn>
                              </p:par>
                              <p:par>
                                <p:cTn id="107" nodeType="withEffect" fill="hold" presetClass="entr" presetID="10">
                                  <p:stCondLst>
                                    <p:cond delay="0"/>
                                  </p:stCondLst>
                                  <p:childTnLst>
                                    <p:set>
                                      <p:cBhvr>
                                        <p:cTn id="108" dur="1" fill="hold">
                                          <p:stCondLst>
                                            <p:cond delay="0"/>
                                          </p:stCondLst>
                                        </p:cTn>
                                        <p:tgtEl>
                                          <p:spTgt spid="741"/>
                                        </p:tgtEl>
                                        <p:attrNameLst>
                                          <p:attrName>style.visibility</p:attrName>
                                        </p:attrNameLst>
                                      </p:cBhvr>
                                      <p:to>
                                        <p:strVal val="visible"/>
                                      </p:to>
                                    </p:set>
                                    <p:animEffect filter="fade" transition="in">
                                      <p:cBhvr additive="repl">
                                        <p:cTn id="109" dur="1000"/>
                                        <p:tgtEl>
                                          <p:spTgt spid="741"/>
                                        </p:tgtEl>
                                      </p:cBhvr>
                                    </p:animEffect>
                                  </p:childTnLst>
                                </p:cTn>
                              </p:par>
                              <p:par>
                                <p:cTn id="110" nodeType="withEffect" fill="hold" presetClass="entr" presetID="10">
                                  <p:stCondLst>
                                    <p:cond delay="0"/>
                                  </p:stCondLst>
                                  <p:childTnLst>
                                    <p:set>
                                      <p:cBhvr>
                                        <p:cTn id="111" dur="1" fill="hold">
                                          <p:stCondLst>
                                            <p:cond delay="0"/>
                                          </p:stCondLst>
                                        </p:cTn>
                                        <p:tgtEl>
                                          <p:spTgt spid="742"/>
                                        </p:tgtEl>
                                        <p:attrNameLst>
                                          <p:attrName>style.visibility</p:attrName>
                                        </p:attrNameLst>
                                      </p:cBhvr>
                                      <p:to>
                                        <p:strVal val="visible"/>
                                      </p:to>
                                    </p:set>
                                    <p:animEffect filter="fade" transition="in">
                                      <p:cBhvr additive="repl">
                                        <p:cTn id="112" dur="1000"/>
                                        <p:tgtEl>
                                          <p:spTgt spid="742"/>
                                        </p:tgtEl>
                                      </p:cBhvr>
                                    </p:animEffect>
                                  </p:childTnLst>
                                </p:cTn>
                              </p:par>
                              <p:par>
                                <p:cTn id="113" nodeType="withEffect" fill="hold" presetClass="entr" presetID="10">
                                  <p:stCondLst>
                                    <p:cond delay="0"/>
                                  </p:stCondLst>
                                  <p:childTnLst>
                                    <p:set>
                                      <p:cBhvr>
                                        <p:cTn id="114" dur="1" fill="hold">
                                          <p:stCondLst>
                                            <p:cond delay="0"/>
                                          </p:stCondLst>
                                        </p:cTn>
                                        <p:tgtEl>
                                          <p:spTgt spid="743"/>
                                        </p:tgtEl>
                                        <p:attrNameLst>
                                          <p:attrName>style.visibility</p:attrName>
                                        </p:attrNameLst>
                                      </p:cBhvr>
                                      <p:to>
                                        <p:strVal val="visible"/>
                                      </p:to>
                                    </p:set>
                                    <p:animEffect filter="fade" transition="in">
                                      <p:cBhvr additive="repl">
                                        <p:cTn id="115" dur="1000"/>
                                        <p:tgtEl>
                                          <p:spTgt spid="743"/>
                                        </p:tgtEl>
                                      </p:cBhvr>
                                    </p:animEffect>
                                  </p:childTnLst>
                                </p:cTn>
                              </p:par>
                            </p:childTnLst>
                          </p:cTn>
                        </p:par>
                      </p:childTnLst>
                    </p:cTn>
                  </p:par>
                  <p:par>
                    <p:cTn id="116" fill="hold">
                      <p:stCondLst>
                        <p:cond delay="indefinite"/>
                      </p:stCondLst>
                      <p:childTnLst>
                        <p:par>
                          <p:cTn id="117" fill="hold">
                            <p:stCondLst>
                              <p:cond delay="0"/>
                            </p:stCondLst>
                            <p:childTnLst>
                              <p:par>
                                <p:cTn id="118" nodeType="clickEffect" fill="hold" presetClass="exit" presetID="10">
                                  <p:stCondLst>
                                    <p:cond delay="0"/>
                                  </p:stCondLst>
                                  <p:childTnLst>
                                    <p:animEffect filter="fade" transition="in">
                                      <p:cBhvr additive="repl">
                                        <p:cTn id="119" dur="1000"/>
                                        <p:tgtEl>
                                          <p:spTgt spid="739"/>
                                        </p:tgtEl>
                                      </p:cBhvr>
                                    </p:animEffect>
                                    <p:set>
                                      <p:cBhvr>
                                        <p:cTn id="120" dur="1" fill="hold">
                                          <p:stCondLst>
                                            <p:cond delay="1000"/>
                                          </p:stCondLst>
                                        </p:cTn>
                                        <p:tgtEl>
                                          <p:spTgt spid="739"/>
                                        </p:tgtEl>
                                        <p:attrNameLst>
                                          <p:attrName>style.visibility</p:attrName>
                                        </p:attrNameLst>
                                      </p:cBhvr>
                                      <p:to>
                                        <p:strVal val="hidden"/>
                                      </p:to>
                                    </p:set>
                                  </p:childTnLst>
                                </p:cTn>
                              </p:par>
                              <p:par>
                                <p:cTn id="121" nodeType="withEffect" fill="hold" presetClass="exit" presetID="10">
                                  <p:stCondLst>
                                    <p:cond delay="0"/>
                                  </p:stCondLst>
                                  <p:childTnLst>
                                    <p:animEffect filter="fade" transition="in">
                                      <p:cBhvr additive="repl">
                                        <p:cTn id="122" dur="1000"/>
                                        <p:tgtEl>
                                          <p:spTgt spid="741"/>
                                        </p:tgtEl>
                                      </p:cBhvr>
                                    </p:animEffect>
                                    <p:set>
                                      <p:cBhvr>
                                        <p:cTn id="123" dur="1" fill="hold">
                                          <p:stCondLst>
                                            <p:cond delay="1000"/>
                                          </p:stCondLst>
                                        </p:cTn>
                                        <p:tgtEl>
                                          <p:spTgt spid="741"/>
                                        </p:tgtEl>
                                        <p:attrNameLst>
                                          <p:attrName>style.visibility</p:attrName>
                                        </p:attrNameLst>
                                      </p:cBhvr>
                                      <p:to>
                                        <p:strVal val="hidden"/>
                                      </p:to>
                                    </p:set>
                                  </p:childTnLst>
                                </p:cTn>
                              </p:par>
                              <p:par>
                                <p:cTn id="124" nodeType="withEffect" fill="hold" presetClass="exit" presetID="10">
                                  <p:stCondLst>
                                    <p:cond delay="0"/>
                                  </p:stCondLst>
                                  <p:childTnLst>
                                    <p:animEffect filter="fade" transition="in">
                                      <p:cBhvr additive="repl">
                                        <p:cTn id="125" dur="1000"/>
                                        <p:tgtEl>
                                          <p:spTgt spid="743"/>
                                        </p:tgtEl>
                                      </p:cBhvr>
                                    </p:animEffect>
                                    <p:set>
                                      <p:cBhvr>
                                        <p:cTn id="126" dur="1" fill="hold">
                                          <p:stCondLst>
                                            <p:cond delay="1000"/>
                                          </p:stCondLst>
                                        </p:cTn>
                                        <p:tgtEl>
                                          <p:spTgt spid="743"/>
                                        </p:tgtEl>
                                        <p:attrNameLst>
                                          <p:attrName>style.visibility</p:attrName>
                                        </p:attrNameLst>
                                      </p:cBhvr>
                                      <p:to>
                                        <p:strVal val="hidden"/>
                                      </p:to>
                                    </p:set>
                                  </p:childTnLst>
                                </p:cTn>
                              </p:par>
                              <p:par>
                                <p:cTn id="127" nodeType="withEffect" fill="hold" presetClass="exit" presetID="10">
                                  <p:stCondLst>
                                    <p:cond delay="0"/>
                                  </p:stCondLst>
                                  <p:childTnLst>
                                    <p:animEffect filter="fade" transition="in">
                                      <p:cBhvr additive="repl">
                                        <p:cTn id="128" dur="1000"/>
                                        <p:tgtEl>
                                          <p:spTgt spid="742"/>
                                        </p:tgtEl>
                                      </p:cBhvr>
                                    </p:animEffect>
                                    <p:set>
                                      <p:cBhvr>
                                        <p:cTn id="129" dur="1" fill="hold">
                                          <p:stCondLst>
                                            <p:cond delay="1000"/>
                                          </p:stCondLst>
                                        </p:cTn>
                                        <p:tgtEl>
                                          <p:spTgt spid="742"/>
                                        </p:tgtEl>
                                        <p:attrNameLst>
                                          <p:attrName>style.visibility</p:attrName>
                                        </p:attrNameLst>
                                      </p:cBhvr>
                                      <p:to>
                                        <p:strVal val="hidden"/>
                                      </p:to>
                                    </p:set>
                                  </p:childTnLst>
                                </p:cTn>
                              </p:par>
                              <p:par>
                                <p:cTn id="130" nodeType="withEffect" fill="hold" presetClass="entr" presetID="10">
                                  <p:stCondLst>
                                    <p:cond delay="0"/>
                                  </p:stCondLst>
                                  <p:childTnLst>
                                    <p:set>
                                      <p:cBhvr>
                                        <p:cTn id="131" dur="1" fill="hold">
                                          <p:stCondLst>
                                            <p:cond delay="0"/>
                                          </p:stCondLst>
                                        </p:cTn>
                                        <p:tgtEl>
                                          <p:spTgt spid="744"/>
                                        </p:tgtEl>
                                        <p:attrNameLst>
                                          <p:attrName>style.visibility</p:attrName>
                                        </p:attrNameLst>
                                      </p:cBhvr>
                                      <p:to>
                                        <p:strVal val="visible"/>
                                      </p:to>
                                    </p:set>
                                    <p:animEffect filter="fade" transition="in">
                                      <p:cBhvr additive="repl">
                                        <p:cTn id="132" dur="1000"/>
                                        <p:tgtEl>
                                          <p:spTgt spid="744"/>
                                        </p:tgtEl>
                                      </p:cBhvr>
                                    </p:animEffect>
                                  </p:childTnLst>
                                </p:cTn>
                              </p:par>
                              <p:par>
                                <p:cTn id="133" nodeType="withEffect" fill="hold" presetClass="entr" presetID="10">
                                  <p:stCondLst>
                                    <p:cond delay="0"/>
                                  </p:stCondLst>
                                  <p:childTnLst>
                                    <p:set>
                                      <p:cBhvr>
                                        <p:cTn id="134" dur="1" fill="hold">
                                          <p:stCondLst>
                                            <p:cond delay="0"/>
                                          </p:stCondLst>
                                        </p:cTn>
                                        <p:tgtEl>
                                          <p:spTgt spid="745"/>
                                        </p:tgtEl>
                                        <p:attrNameLst>
                                          <p:attrName>style.visibility</p:attrName>
                                        </p:attrNameLst>
                                      </p:cBhvr>
                                      <p:to>
                                        <p:strVal val="visible"/>
                                      </p:to>
                                    </p:set>
                                    <p:animEffect filter="fade" transition="in">
                                      <p:cBhvr additive="repl">
                                        <p:cTn id="135" dur="1000"/>
                                        <p:tgtEl>
                                          <p:spTgt spid="745"/>
                                        </p:tgtEl>
                                      </p:cBhvr>
                                    </p:animEffect>
                                  </p:childTnLst>
                                </p:cTn>
                              </p:par>
                              <p:par>
                                <p:cTn id="136" nodeType="withEffect" fill="hold" presetClass="entr" presetID="10">
                                  <p:stCondLst>
                                    <p:cond delay="0"/>
                                  </p:stCondLst>
                                  <p:childTnLst>
                                    <p:set>
                                      <p:cBhvr>
                                        <p:cTn id="137" dur="1" fill="hold">
                                          <p:stCondLst>
                                            <p:cond delay="0"/>
                                          </p:stCondLst>
                                        </p:cTn>
                                        <p:tgtEl>
                                          <p:spTgt spid="746"/>
                                        </p:tgtEl>
                                        <p:attrNameLst>
                                          <p:attrName>style.visibility</p:attrName>
                                        </p:attrNameLst>
                                      </p:cBhvr>
                                      <p:to>
                                        <p:strVal val="visible"/>
                                      </p:to>
                                    </p:set>
                                    <p:animEffect filter="fade" transition="in">
                                      <p:cBhvr additive="repl">
                                        <p:cTn id="138" dur="1000"/>
                                        <p:tgtEl>
                                          <p:spTgt spid="746"/>
                                        </p:tgtEl>
                                      </p:cBhvr>
                                    </p:animEffect>
                                  </p:childTnLst>
                                </p:cTn>
                              </p:par>
                            </p:childTnLst>
                          </p:cTn>
                        </p:par>
                      </p:childTnLst>
                    </p:cTn>
                  </p:par>
                  <p:par>
                    <p:cTn id="139" fill="hold">
                      <p:stCondLst>
                        <p:cond delay="indefinite"/>
                      </p:stCondLst>
                      <p:childTnLst>
                        <p:par>
                          <p:cTn id="140" fill="hold">
                            <p:stCondLst>
                              <p:cond delay="0"/>
                            </p:stCondLst>
                            <p:childTnLst>
                              <p:par>
                                <p:cTn id="141" nodeType="clickEffect" fill="hold" presetClass="exit" presetID="10">
                                  <p:stCondLst>
                                    <p:cond delay="0"/>
                                  </p:stCondLst>
                                  <p:childTnLst>
                                    <p:animEffect filter="fade" transition="in">
                                      <p:cBhvr additive="repl">
                                        <p:cTn id="142" dur="1000"/>
                                        <p:tgtEl>
                                          <p:spTgt spid="744"/>
                                        </p:tgtEl>
                                      </p:cBhvr>
                                    </p:animEffect>
                                    <p:set>
                                      <p:cBhvr>
                                        <p:cTn id="143" dur="1" fill="hold">
                                          <p:stCondLst>
                                            <p:cond delay="1000"/>
                                          </p:stCondLst>
                                        </p:cTn>
                                        <p:tgtEl>
                                          <p:spTgt spid="744"/>
                                        </p:tgtEl>
                                        <p:attrNameLst>
                                          <p:attrName>style.visibility</p:attrName>
                                        </p:attrNameLst>
                                      </p:cBhvr>
                                      <p:to>
                                        <p:strVal val="hidden"/>
                                      </p:to>
                                    </p:set>
                                  </p:childTnLst>
                                </p:cTn>
                              </p:par>
                              <p:par>
                                <p:cTn id="144" nodeType="withEffect" fill="hold" presetClass="exit" presetID="10">
                                  <p:stCondLst>
                                    <p:cond delay="0"/>
                                  </p:stCondLst>
                                  <p:childTnLst>
                                    <p:animEffect filter="fade" transition="in">
                                      <p:cBhvr additive="repl">
                                        <p:cTn id="145" dur="1000"/>
                                        <p:tgtEl>
                                          <p:spTgt spid="745"/>
                                        </p:tgtEl>
                                      </p:cBhvr>
                                    </p:animEffect>
                                    <p:set>
                                      <p:cBhvr>
                                        <p:cTn id="146" dur="1" fill="hold">
                                          <p:stCondLst>
                                            <p:cond delay="1000"/>
                                          </p:stCondLst>
                                        </p:cTn>
                                        <p:tgtEl>
                                          <p:spTgt spid="745"/>
                                        </p:tgtEl>
                                        <p:attrNameLst>
                                          <p:attrName>style.visibility</p:attrName>
                                        </p:attrNameLst>
                                      </p:cBhvr>
                                      <p:to>
                                        <p:strVal val="hidden"/>
                                      </p:to>
                                    </p:set>
                                  </p:childTnLst>
                                </p:cTn>
                              </p:par>
                              <p:par>
                                <p:cTn id="147" nodeType="withEffect" fill="hold" presetClass="exit" presetID="10">
                                  <p:stCondLst>
                                    <p:cond delay="0"/>
                                  </p:stCondLst>
                                  <p:childTnLst>
                                    <p:animEffect filter="fade" transition="in">
                                      <p:cBhvr additive="repl">
                                        <p:cTn id="148" dur="1000"/>
                                        <p:tgtEl>
                                          <p:spTgt spid="746"/>
                                        </p:tgtEl>
                                      </p:cBhvr>
                                    </p:animEffect>
                                    <p:set>
                                      <p:cBhvr>
                                        <p:cTn id="149" dur="1" fill="hold">
                                          <p:stCondLst>
                                            <p:cond delay="1000"/>
                                          </p:stCondLst>
                                        </p:cTn>
                                        <p:tgtEl>
                                          <p:spTgt spid="746"/>
                                        </p:tgtEl>
                                        <p:attrNameLst>
                                          <p:attrName>style.visibility</p:attrName>
                                        </p:attrNameLst>
                                      </p:cBhvr>
                                      <p:to>
                                        <p:strVal val="hidden"/>
                                      </p:to>
                                    </p:set>
                                  </p:childTnLst>
                                </p:cTn>
                              </p:par>
                              <p:par>
                                <p:cTn id="150" nodeType="withEffect" fill="hold" presetClass="entr" presetID="10">
                                  <p:stCondLst>
                                    <p:cond delay="0"/>
                                  </p:stCondLst>
                                  <p:childTnLst>
                                    <p:set>
                                      <p:cBhvr>
                                        <p:cTn id="151" dur="1" fill="hold">
                                          <p:stCondLst>
                                            <p:cond delay="0"/>
                                          </p:stCondLst>
                                        </p:cTn>
                                        <p:tgtEl>
                                          <p:spTgt spid="747"/>
                                        </p:tgtEl>
                                        <p:attrNameLst>
                                          <p:attrName>style.visibility</p:attrName>
                                        </p:attrNameLst>
                                      </p:cBhvr>
                                      <p:to>
                                        <p:strVal val="visible"/>
                                      </p:to>
                                    </p:set>
                                    <p:animEffect filter="fade" transition="in">
                                      <p:cBhvr additive="repl">
                                        <p:cTn id="152" dur="1500"/>
                                        <p:tgtEl>
                                          <p:spTgt spid="747"/>
                                        </p:tgtEl>
                                      </p:cBhvr>
                                    </p:animEffect>
                                  </p:childTnLst>
                                </p:cTn>
                              </p:par>
                              <p:par>
                                <p:cTn id="153" nodeType="withEffect" fill="hold" presetClass="entr" presetID="10">
                                  <p:stCondLst>
                                    <p:cond delay="0"/>
                                  </p:stCondLst>
                                  <p:childTnLst>
                                    <p:set>
                                      <p:cBhvr>
                                        <p:cTn id="154" dur="1" fill="hold">
                                          <p:stCondLst>
                                            <p:cond delay="0"/>
                                          </p:stCondLst>
                                        </p:cTn>
                                        <p:tgtEl>
                                          <p:spTgt spid="748"/>
                                        </p:tgtEl>
                                        <p:attrNameLst>
                                          <p:attrName>style.visibility</p:attrName>
                                        </p:attrNameLst>
                                      </p:cBhvr>
                                      <p:to>
                                        <p:strVal val="visible"/>
                                      </p:to>
                                    </p:set>
                                    <p:animEffect filter="fade" transition="in">
                                      <p:cBhvr additive="repl">
                                        <p:cTn id="155" dur="1000"/>
                                        <p:tgtEl>
                                          <p:spTgt spid="748"/>
                                        </p:tgtEl>
                                      </p:cBhvr>
                                    </p:animEffect>
                                  </p:childTnLst>
                                </p:cTn>
                              </p:par>
                              <p:par>
                                <p:cTn id="156" nodeType="withEffect" fill="hold" presetClass="entr" presetID="10">
                                  <p:stCondLst>
                                    <p:cond delay="0"/>
                                  </p:stCondLst>
                                  <p:childTnLst>
                                    <p:set>
                                      <p:cBhvr>
                                        <p:cTn id="157" dur="1" fill="hold">
                                          <p:stCondLst>
                                            <p:cond delay="0"/>
                                          </p:stCondLst>
                                        </p:cTn>
                                        <p:tgtEl>
                                          <p:spTgt spid="749"/>
                                        </p:tgtEl>
                                        <p:attrNameLst>
                                          <p:attrName>style.visibility</p:attrName>
                                        </p:attrNameLst>
                                      </p:cBhvr>
                                      <p:to>
                                        <p:strVal val="visible"/>
                                      </p:to>
                                    </p:set>
                                    <p:animEffect filter="fade" transition="in">
                                      <p:cBhvr additive="repl">
                                        <p:cTn id="158" dur="1000"/>
                                        <p:tgtEl>
                                          <p:spTgt spid="7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Digital Transformation Goals &amp; Challenges</a:t>
            </a:r>
            <a:endParaRPr b="0" lang="en-US" sz="14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TextShape 1"/>
          <p:cNvSpPr txBox="1"/>
          <p:nvPr/>
        </p:nvSpPr>
        <p:spPr>
          <a:xfrm>
            <a:off x="103320" y="4734000"/>
            <a:ext cx="360360" cy="393120"/>
          </a:xfrm>
          <a:prstGeom prst="rect">
            <a:avLst/>
          </a:prstGeom>
          <a:noFill/>
          <a:ln>
            <a:noFill/>
          </a:ln>
        </p:spPr>
        <p:txBody>
          <a:bodyPr tIns="91440" bIns="91440" anchor="ctr"/>
          <a:p>
            <a:pPr>
              <a:lnSpc>
                <a:spcPct val="100000"/>
              </a:lnSpc>
            </a:pPr>
            <a:fld id="{7F9DB7C6-1270-48A6-AC06-8C761F874A7F}"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51" name="TextShape 2"/>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752" name="TextShape 3"/>
          <p:cNvSpPr txBox="1"/>
          <p:nvPr/>
        </p:nvSpPr>
        <p:spPr>
          <a:xfrm>
            <a:off x="826560" y="123840"/>
            <a:ext cx="7985520" cy="60336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Achieving Separation of Concerns</a:t>
            </a:r>
            <a:endParaRPr b="0" lang="en-US" sz="1400" spc="-1" strike="noStrike">
              <a:solidFill>
                <a:srgbClr val="000000"/>
              </a:solidFill>
              <a:uFill>
                <a:solidFill>
                  <a:srgbClr val="ffffff"/>
                </a:solidFill>
              </a:uFill>
              <a:latin typeface="Arial"/>
            </a:endParaRPr>
          </a:p>
        </p:txBody>
      </p:sp>
      <p:pic>
        <p:nvPicPr>
          <p:cNvPr id="753" name="Shape 1003" descr=""/>
          <p:cNvPicPr/>
          <p:nvPr/>
        </p:nvPicPr>
        <p:blipFill>
          <a:blip r:embed="rId1"/>
          <a:stretch/>
        </p:blipFill>
        <p:spPr>
          <a:xfrm>
            <a:off x="2594520" y="727560"/>
            <a:ext cx="4147920" cy="4110840"/>
          </a:xfrm>
          <a:prstGeom prst="rect">
            <a:avLst/>
          </a:prstGeom>
          <a:ln>
            <a:noFill/>
          </a:ln>
        </p:spPr>
      </p:pic>
      <p:pic>
        <p:nvPicPr>
          <p:cNvPr id="754" name="Shape 1004" descr=""/>
          <p:cNvPicPr/>
          <p:nvPr/>
        </p:nvPicPr>
        <p:blipFill>
          <a:blip r:embed="rId2"/>
          <a:stretch/>
        </p:blipFill>
        <p:spPr>
          <a:xfrm>
            <a:off x="152280" y="879840"/>
            <a:ext cx="2652840" cy="3236040"/>
          </a:xfrm>
          <a:prstGeom prst="rect">
            <a:avLst/>
          </a:prstGeom>
          <a:ln>
            <a:noFill/>
          </a:ln>
        </p:spPr>
      </p:pic>
      <p:pic>
        <p:nvPicPr>
          <p:cNvPr id="755" name="Shape 1005" descr=""/>
          <p:cNvPicPr/>
          <p:nvPr/>
        </p:nvPicPr>
        <p:blipFill>
          <a:blip r:embed="rId3"/>
          <a:stretch/>
        </p:blipFill>
        <p:spPr>
          <a:xfrm>
            <a:off x="6486480" y="879840"/>
            <a:ext cx="2504880" cy="3176280"/>
          </a:xfrm>
          <a:prstGeom prst="rect">
            <a:avLst/>
          </a:prstGeom>
          <a:ln>
            <a:noFill/>
          </a:ln>
        </p:spPr>
      </p:pic>
      <p:pic>
        <p:nvPicPr>
          <p:cNvPr id="756" name="Shape 1006" descr=""/>
          <p:cNvPicPr/>
          <p:nvPr/>
        </p:nvPicPr>
        <p:blipFill>
          <a:blip r:embed="rId4"/>
          <a:stretch/>
        </p:blipFill>
        <p:spPr>
          <a:xfrm>
            <a:off x="1586880" y="1184040"/>
            <a:ext cx="5845680" cy="3093120"/>
          </a:xfrm>
          <a:prstGeom prst="rect">
            <a:avLst/>
          </a:prstGeom>
          <a:ln>
            <a:noFill/>
          </a:ln>
        </p:spPr>
      </p:pic>
      <p:sp>
        <p:nvSpPr>
          <p:cNvPr id="757" name="CustomShape 4"/>
          <p:cNvSpPr/>
          <p:nvPr/>
        </p:nvSpPr>
        <p:spPr>
          <a:xfrm>
            <a:off x="3369960" y="887040"/>
            <a:ext cx="1899720" cy="1194480"/>
          </a:xfrm>
          <a:prstGeom prst="cloudCallout">
            <a:avLst>
              <a:gd name="adj1" fmla="val -20833"/>
              <a:gd name="adj2" fmla="val 625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Are you still mixing logic in your processes?</a:t>
            </a:r>
            <a:endParaRPr b="0" lang="en-US" sz="1800" spc="-1" strike="noStrike">
              <a:solidFill>
                <a:srgbClr val="000000"/>
              </a:solidFill>
              <a:uFill>
                <a:solidFill>
                  <a:srgbClr val="ffffff"/>
                </a:solidFill>
              </a:uFill>
              <a:latin typeface="Arial"/>
            </a:endParaRPr>
          </a:p>
        </p:txBody>
      </p:sp>
      <p:sp>
        <p:nvSpPr>
          <p:cNvPr id="758" name="CustomShape 5"/>
          <p:cNvSpPr/>
          <p:nvPr/>
        </p:nvSpPr>
        <p:spPr>
          <a:xfrm>
            <a:off x="3800520" y="2658240"/>
            <a:ext cx="1899720" cy="464040"/>
          </a:xfrm>
          <a:prstGeom prst="rect">
            <a:avLst/>
          </a:prstGeom>
          <a:noFill/>
          <a:ln>
            <a:noFill/>
          </a:ln>
        </p:spPr>
        <p:style>
          <a:lnRef idx="0"/>
          <a:fillRef idx="0"/>
          <a:effectRef idx="0"/>
          <a:fontRef idx="minor"/>
        </p:style>
        <p:txBody>
          <a:bodyPr tIns="91440" bIns="91440"/>
          <a:p>
            <a:pPr algn="ctr">
              <a:lnSpc>
                <a:spcPct val="100000"/>
              </a:lnSpc>
            </a:pPr>
            <a:r>
              <a:rPr b="1" lang="en-US" sz="1800" spc="-1" strike="noStrike">
                <a:solidFill>
                  <a:srgbClr val="000000"/>
                </a:solidFill>
                <a:uFill>
                  <a:solidFill>
                    <a:srgbClr val="ffffff"/>
                  </a:solidFill>
                </a:uFill>
                <a:latin typeface="Arial"/>
                <a:ea typeface="Arial"/>
              </a:rPr>
              <a:t>70-80% of architecture</a:t>
            </a:r>
            <a:endParaRPr b="0" lang="en-US" sz="1800" spc="-1" strike="noStrike">
              <a:solidFill>
                <a:srgbClr val="000000"/>
              </a:solidFill>
              <a:uFill>
                <a:solidFill>
                  <a:srgbClr val="ffffff"/>
                </a:solidFill>
              </a:uFill>
              <a:latin typeface="Arial"/>
            </a:endParaRPr>
          </a:p>
        </p:txBody>
      </p:sp>
    </p:spTree>
  </p:cSld>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xit" presetID="10">
                                  <p:stCondLst>
                                    <p:cond delay="0"/>
                                  </p:stCondLst>
                                  <p:childTnLst>
                                    <p:animEffect filter="fade" transition="in">
                                      <p:cBhvr additive="repl">
                                        <p:cTn id="164" dur="1000"/>
                                        <p:tgtEl>
                                          <p:spTgt spid="756"/>
                                        </p:tgtEl>
                                      </p:cBhvr>
                                    </p:animEffect>
                                    <p:set>
                                      <p:cBhvr>
                                        <p:cTn id="165" dur="1" fill="hold">
                                          <p:stCondLst>
                                            <p:cond delay="1000"/>
                                          </p:stCondLst>
                                        </p:cTn>
                                        <p:tgtEl>
                                          <p:spTgt spid="756"/>
                                        </p:tgtEl>
                                        <p:attrNameLst>
                                          <p:attrName>style.visibility</p:attrName>
                                        </p:attrNameLst>
                                      </p:cBhvr>
                                      <p:to>
                                        <p:strVal val="hidden"/>
                                      </p:to>
                                    </p:set>
                                  </p:childTnLst>
                                </p:cTn>
                              </p:par>
                              <p:par>
                                <p:cTn id="166" nodeType="withEffect" fill="hold" presetClass="exit" presetID="10">
                                  <p:stCondLst>
                                    <p:cond delay="0"/>
                                  </p:stCondLst>
                                  <p:childTnLst>
                                    <p:animEffect filter="fade" transition="in">
                                      <p:cBhvr additive="repl">
                                        <p:cTn id="167" dur="1000"/>
                                        <p:tgtEl>
                                          <p:spTgt spid="757"/>
                                        </p:tgtEl>
                                      </p:cBhvr>
                                    </p:animEffect>
                                    <p:set>
                                      <p:cBhvr>
                                        <p:cTn id="168" dur="1" fill="hold">
                                          <p:stCondLst>
                                            <p:cond delay="1000"/>
                                          </p:stCondLst>
                                        </p:cTn>
                                        <p:tgtEl>
                                          <p:spTgt spid="757"/>
                                        </p:tgtEl>
                                        <p:attrNameLst>
                                          <p:attrName>style.visibility</p:attrName>
                                        </p:attrNameLst>
                                      </p:cBhvr>
                                      <p:to>
                                        <p:strVal val="hidden"/>
                                      </p:to>
                                    </p:set>
                                  </p:childTnLst>
                                </p:cTn>
                              </p:par>
                              <p:par>
                                <p:cTn id="169" nodeType="withEffect" fill="hold" presetClass="entr" presetID="10">
                                  <p:stCondLst>
                                    <p:cond delay="0"/>
                                  </p:stCondLst>
                                  <p:childTnLst>
                                    <p:set>
                                      <p:cBhvr>
                                        <p:cTn id="170" dur="1" fill="hold">
                                          <p:stCondLst>
                                            <p:cond delay="0"/>
                                          </p:stCondLst>
                                        </p:cTn>
                                        <p:tgtEl>
                                          <p:spTgt spid="753"/>
                                        </p:tgtEl>
                                        <p:attrNameLst>
                                          <p:attrName>style.visibility</p:attrName>
                                        </p:attrNameLst>
                                      </p:cBhvr>
                                      <p:to>
                                        <p:strVal val="visible"/>
                                      </p:to>
                                    </p:set>
                                    <p:animEffect filter="fade" transition="in">
                                      <p:cBhvr additive="repl">
                                        <p:cTn id="171" dur="1000"/>
                                        <p:tgtEl>
                                          <p:spTgt spid="753"/>
                                        </p:tgtEl>
                                      </p:cBhvr>
                                    </p:animEffect>
                                  </p:childTnLst>
                                </p:cTn>
                              </p:par>
                              <p:par>
                                <p:cTn id="172" nodeType="withEffect" fill="hold" presetClass="entr" presetID="10">
                                  <p:stCondLst>
                                    <p:cond delay="0"/>
                                  </p:stCondLst>
                                  <p:childTnLst>
                                    <p:set>
                                      <p:cBhvr>
                                        <p:cTn id="173" dur="1" fill="hold">
                                          <p:stCondLst>
                                            <p:cond delay="0"/>
                                          </p:stCondLst>
                                        </p:cTn>
                                        <p:tgtEl>
                                          <p:spTgt spid="755"/>
                                        </p:tgtEl>
                                        <p:attrNameLst>
                                          <p:attrName>style.visibility</p:attrName>
                                        </p:attrNameLst>
                                      </p:cBhvr>
                                      <p:to>
                                        <p:strVal val="visible"/>
                                      </p:to>
                                    </p:set>
                                    <p:animEffect filter="fade" transition="in">
                                      <p:cBhvr additive="repl">
                                        <p:cTn id="174" dur="1000"/>
                                        <p:tgtEl>
                                          <p:spTgt spid="755"/>
                                        </p:tgtEl>
                                      </p:cBhvr>
                                    </p:animEffect>
                                  </p:childTnLst>
                                </p:cTn>
                              </p:par>
                              <p:par>
                                <p:cTn id="175" nodeType="withEffect" fill="hold" presetClass="entr" presetID="10">
                                  <p:stCondLst>
                                    <p:cond delay="0"/>
                                  </p:stCondLst>
                                  <p:childTnLst>
                                    <p:set>
                                      <p:cBhvr>
                                        <p:cTn id="176" dur="1" fill="hold">
                                          <p:stCondLst>
                                            <p:cond delay="0"/>
                                          </p:stCondLst>
                                        </p:cTn>
                                        <p:tgtEl>
                                          <p:spTgt spid="754"/>
                                        </p:tgtEl>
                                        <p:attrNameLst>
                                          <p:attrName>style.visibility</p:attrName>
                                        </p:attrNameLst>
                                      </p:cBhvr>
                                      <p:to>
                                        <p:strVal val="visible"/>
                                      </p:to>
                                    </p:set>
                                    <p:animEffect filter="fade" transition="in">
                                      <p:cBhvr additive="repl">
                                        <p:cTn id="177" dur="1000"/>
                                        <p:tgtEl>
                                          <p:spTgt spid="754"/>
                                        </p:tgtEl>
                                      </p:cBhvr>
                                    </p:animEffect>
                                  </p:childTnLst>
                                </p:cTn>
                              </p:par>
                              <p:par>
                                <p:cTn id="178" nodeType="withEffect" fill="hold" presetClass="entr" presetID="10">
                                  <p:stCondLst>
                                    <p:cond delay="0"/>
                                  </p:stCondLst>
                                  <p:childTnLst>
                                    <p:set>
                                      <p:cBhvr>
                                        <p:cTn id="179" dur="1" fill="hold">
                                          <p:stCondLst>
                                            <p:cond delay="0"/>
                                          </p:stCondLst>
                                        </p:cTn>
                                        <p:tgtEl>
                                          <p:spTgt spid="758"/>
                                        </p:tgtEl>
                                        <p:attrNameLst>
                                          <p:attrName>style.visibility</p:attrName>
                                        </p:attrNameLst>
                                      </p:cBhvr>
                                      <p:to>
                                        <p:strVal val="visible"/>
                                      </p:to>
                                    </p:set>
                                    <p:animEffect filter="fade" transition="in">
                                      <p:cBhvr additive="repl">
                                        <p:cTn id="180" dur="1000"/>
                                        <p:tgtEl>
                                          <p:spTgt spid="7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BRMS In Action</a:t>
            </a:r>
            <a:endParaRPr b="0" lang="en-US" sz="1400" spc="-1" strike="noStrike">
              <a:solidFill>
                <a:srgbClr val="000000"/>
              </a:solidFill>
              <a:uFill>
                <a:solidFill>
                  <a:srgbClr val="ffffff"/>
                </a:solidFill>
              </a:uFill>
              <a:latin typeface="Arial"/>
            </a:endParaRPr>
          </a:p>
        </p:txBody>
      </p:sp>
    </p:spTree>
  </p:cSld>
  <p:timing>
    <p:tnLst>
      <p:par>
        <p:cTn id="181" dur="indefinite" restart="never" nodeType="tmRoot">
          <p:childTnLst>
            <p:seq>
              <p:cTn id="1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TextShape 1"/>
          <p:cNvSpPr txBox="1"/>
          <p:nvPr/>
        </p:nvSpPr>
        <p:spPr>
          <a:xfrm>
            <a:off x="-222840" y="4674600"/>
            <a:ext cx="360360" cy="393120"/>
          </a:xfrm>
          <a:prstGeom prst="rect">
            <a:avLst/>
          </a:prstGeom>
          <a:noFill/>
          <a:ln>
            <a:noFill/>
          </a:ln>
        </p:spPr>
        <p:txBody>
          <a:bodyPr tIns="91440" bIns="91440" anchor="ctr"/>
          <a:p>
            <a:pPr>
              <a:lnSpc>
                <a:spcPct val="100000"/>
              </a:lnSpc>
            </a:pPr>
            <a:fld id="{637B6C0B-8AF4-4605-BF86-DB38E03E119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61"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ABC Ltd - Coolstore with Static Logic</a:t>
            </a:r>
            <a:endParaRPr b="0" lang="en-US" sz="1800" spc="-1" strike="noStrike">
              <a:solidFill>
                <a:srgbClr val="000000"/>
              </a:solidFill>
              <a:uFill>
                <a:solidFill>
                  <a:srgbClr val="ffffff"/>
                </a:solidFill>
              </a:uFill>
              <a:latin typeface="Arial"/>
            </a:endParaRPr>
          </a:p>
        </p:txBody>
      </p:sp>
      <p:sp>
        <p:nvSpPr>
          <p:cNvPr id="762" name="TextShape 3"/>
          <p:cNvSpPr txBox="1"/>
          <p:nvPr/>
        </p:nvSpPr>
        <p:spPr>
          <a:xfrm>
            <a:off x="29880" y="46746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763" name="Shape 1021" descr=""/>
          <p:cNvPicPr/>
          <p:nvPr/>
        </p:nvPicPr>
        <p:blipFill>
          <a:blip r:embed="rId1"/>
          <a:stretch/>
        </p:blipFill>
        <p:spPr>
          <a:xfrm>
            <a:off x="1681560" y="2566440"/>
            <a:ext cx="998280" cy="971280"/>
          </a:xfrm>
          <a:prstGeom prst="rect">
            <a:avLst/>
          </a:prstGeom>
          <a:ln>
            <a:noFill/>
          </a:ln>
        </p:spPr>
      </p:pic>
      <p:sp>
        <p:nvSpPr>
          <p:cNvPr id="764" name="CustomShape 4"/>
          <p:cNvSpPr/>
          <p:nvPr/>
        </p:nvSpPr>
        <p:spPr>
          <a:xfrm>
            <a:off x="1681560" y="2140560"/>
            <a:ext cx="1062720" cy="328320"/>
          </a:xfrm>
          <a:prstGeom prst="rect">
            <a:avLst/>
          </a:prstGeom>
          <a:noFill/>
          <a:ln>
            <a:noFill/>
          </a:ln>
        </p:spPr>
        <p:style>
          <a:lnRef idx="0"/>
          <a:fillRef idx="0"/>
          <a:effectRef idx="0"/>
          <a:fontRef idx="minor"/>
        </p:style>
        <p:txBody>
          <a:bodyPr tIns="91440" bIns="91440" anchor="ctr"/>
          <a:p>
            <a:pPr>
              <a:lnSpc>
                <a:spcPct val="100000"/>
              </a:lnSpc>
            </a:pPr>
            <a:r>
              <a:rPr b="1" lang="en-US" sz="1200" spc="-1" strike="noStrike">
                <a:solidFill>
                  <a:srgbClr val="ff0000"/>
                </a:solidFill>
                <a:uFill>
                  <a:solidFill>
                    <a:srgbClr val="ffffff"/>
                  </a:solidFill>
                </a:uFill>
                <a:latin typeface="Proxima Nova"/>
                <a:ea typeface="Proxima Nova"/>
              </a:rPr>
              <a:t>www.abc</a:t>
            </a:r>
            <a:endParaRPr b="0" lang="en-US" sz="1800" spc="-1" strike="noStrike">
              <a:solidFill>
                <a:srgbClr val="000000"/>
              </a:solidFill>
              <a:uFill>
                <a:solidFill>
                  <a:srgbClr val="ffffff"/>
                </a:solidFill>
              </a:uFill>
              <a:latin typeface="Arial"/>
            </a:endParaRPr>
          </a:p>
        </p:txBody>
      </p:sp>
      <p:pic>
        <p:nvPicPr>
          <p:cNvPr id="765" name="Shape 1023" descr=""/>
          <p:cNvPicPr/>
          <p:nvPr/>
        </p:nvPicPr>
        <p:blipFill>
          <a:blip r:embed="rId2"/>
          <a:stretch/>
        </p:blipFill>
        <p:spPr>
          <a:xfrm>
            <a:off x="2930760" y="1147680"/>
            <a:ext cx="4249080" cy="1950840"/>
          </a:xfrm>
          <a:prstGeom prst="rect">
            <a:avLst/>
          </a:prstGeom>
          <a:ln>
            <a:noFill/>
          </a:ln>
        </p:spPr>
      </p:pic>
      <p:pic>
        <p:nvPicPr>
          <p:cNvPr id="766" name="Shape 1024" descr=""/>
          <p:cNvPicPr/>
          <p:nvPr/>
        </p:nvPicPr>
        <p:blipFill>
          <a:blip r:embed="rId3"/>
          <a:stretch/>
        </p:blipFill>
        <p:spPr>
          <a:xfrm>
            <a:off x="3125520" y="3098880"/>
            <a:ext cx="4249080" cy="1750320"/>
          </a:xfrm>
          <a:prstGeom prst="rect">
            <a:avLst/>
          </a:prstGeom>
          <a:ln>
            <a:noFill/>
          </a:ln>
        </p:spPr>
      </p:pic>
      <p:sp>
        <p:nvSpPr>
          <p:cNvPr id="767" name="CustomShape 5"/>
          <p:cNvSpPr/>
          <p:nvPr/>
        </p:nvSpPr>
        <p:spPr>
          <a:xfrm flipH="1" rot="10800000">
            <a:off x="3434760" y="2878200"/>
            <a:ext cx="666720" cy="81468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768" name="CustomShape 6"/>
          <p:cNvSpPr/>
          <p:nvPr/>
        </p:nvSpPr>
        <p:spPr>
          <a:xfrm>
            <a:off x="2680200" y="3052080"/>
            <a:ext cx="961920" cy="86292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769" name="CustomShape 7"/>
          <p:cNvSpPr/>
          <p:nvPr/>
        </p:nvSpPr>
        <p:spPr>
          <a:xfrm>
            <a:off x="49320" y="304524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770" name="Shape 1029" descr=""/>
          <p:cNvPicPr/>
          <p:nvPr/>
        </p:nvPicPr>
        <p:blipFill>
          <a:blip r:embed="rId4"/>
          <a:stretch/>
        </p:blipFill>
        <p:spPr>
          <a:xfrm>
            <a:off x="858960" y="2528640"/>
            <a:ext cx="402120" cy="620640"/>
          </a:xfrm>
          <a:prstGeom prst="rect">
            <a:avLst/>
          </a:prstGeom>
          <a:ln>
            <a:noFill/>
          </a:ln>
        </p:spPr>
      </p:pic>
      <p:pic>
        <p:nvPicPr>
          <p:cNvPr id="771" name="Shape 1031" descr=""/>
          <p:cNvPicPr/>
          <p:nvPr/>
        </p:nvPicPr>
        <p:blipFill>
          <a:blip r:embed="rId5"/>
          <a:stretch/>
        </p:blipFill>
        <p:spPr>
          <a:xfrm>
            <a:off x="8371440" y="638280"/>
            <a:ext cx="582480" cy="853920"/>
          </a:xfrm>
          <a:prstGeom prst="rect">
            <a:avLst/>
          </a:prstGeom>
          <a:ln>
            <a:noFill/>
          </a:ln>
        </p:spPr>
      </p:pic>
      <p:sp>
        <p:nvSpPr>
          <p:cNvPr id="772" name="CustomShape 8"/>
          <p:cNvSpPr/>
          <p:nvPr/>
        </p:nvSpPr>
        <p:spPr>
          <a:xfrm>
            <a:off x="8181720" y="1562760"/>
            <a:ext cx="961560" cy="224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Marcketing</a:t>
            </a:r>
            <a:endParaRPr b="0" lang="en-US" sz="1800" spc="-1" strike="noStrike">
              <a:solidFill>
                <a:srgbClr val="000000"/>
              </a:solidFill>
              <a:uFill>
                <a:solidFill>
                  <a:srgbClr val="ffffff"/>
                </a:solidFill>
              </a:uFill>
              <a:latin typeface="Arial"/>
            </a:endParaRPr>
          </a:p>
        </p:txBody>
      </p:sp>
      <p:sp>
        <p:nvSpPr>
          <p:cNvPr id="773" name="CustomShape 9"/>
          <p:cNvSpPr/>
          <p:nvPr/>
        </p:nvSpPr>
        <p:spPr>
          <a:xfrm>
            <a:off x="5444640" y="32382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DEVELOPER</a:t>
            </a:r>
            <a:endParaRPr b="0" lang="en-US" sz="1800" spc="-1" strike="noStrike">
              <a:solidFill>
                <a:srgbClr val="000000"/>
              </a:solidFill>
              <a:uFill>
                <a:solidFill>
                  <a:srgbClr val="ffffff"/>
                </a:solidFill>
              </a:uFill>
              <a:latin typeface="Arial"/>
            </a:endParaRPr>
          </a:p>
        </p:txBody>
      </p:sp>
      <p:pic>
        <p:nvPicPr>
          <p:cNvPr id="774" name="Shape 1035" descr=""/>
          <p:cNvPicPr/>
          <p:nvPr/>
        </p:nvPicPr>
        <p:blipFill>
          <a:blip r:embed="rId6"/>
          <a:stretch/>
        </p:blipFill>
        <p:spPr>
          <a:xfrm>
            <a:off x="6254640" y="2721240"/>
            <a:ext cx="402120" cy="620640"/>
          </a:xfrm>
          <a:prstGeom prst="rect">
            <a:avLst/>
          </a:prstGeom>
          <a:ln>
            <a:noFill/>
          </a:ln>
        </p:spPr>
      </p:pic>
      <p:pic>
        <p:nvPicPr>
          <p:cNvPr id="775" name="Shape 1036" descr=""/>
          <p:cNvPicPr/>
          <p:nvPr/>
        </p:nvPicPr>
        <p:blipFill>
          <a:blip r:embed="rId7"/>
          <a:stretch/>
        </p:blipFill>
        <p:spPr>
          <a:xfrm>
            <a:off x="5837040" y="980640"/>
            <a:ext cx="2905560" cy="2858040"/>
          </a:xfrm>
          <a:prstGeom prst="rect">
            <a:avLst/>
          </a:prstGeom>
          <a:ln>
            <a:noFill/>
          </a:ln>
        </p:spPr>
      </p:pic>
    </p:spTree>
  </p:cSld>
  <p:timing>
    <p:tnLst>
      <p:par>
        <p:cTn id="183" dur="indefinite" restart="never" nodeType="tmRoot">
          <p:childTnLst>
            <p:seq>
              <p:cTn id="1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TextShape 1"/>
          <p:cNvSpPr txBox="1"/>
          <p:nvPr/>
        </p:nvSpPr>
        <p:spPr>
          <a:xfrm>
            <a:off x="-222840" y="4674600"/>
            <a:ext cx="360360" cy="393120"/>
          </a:xfrm>
          <a:prstGeom prst="rect">
            <a:avLst/>
          </a:prstGeom>
          <a:noFill/>
          <a:ln>
            <a:noFill/>
          </a:ln>
        </p:spPr>
        <p:txBody>
          <a:bodyPr tIns="91440" bIns="91440" anchor="ctr"/>
          <a:p>
            <a:pPr>
              <a:lnSpc>
                <a:spcPct val="100000"/>
              </a:lnSpc>
            </a:pPr>
            <a:fld id="{766AF078-16D5-422A-B4ED-29CB27A482A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77"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ABC Ltd - Coolstore with Business Involved</a:t>
            </a:r>
            <a:endParaRPr b="0" lang="en-US" sz="1800" spc="-1" strike="noStrike">
              <a:solidFill>
                <a:srgbClr val="000000"/>
              </a:solidFill>
              <a:uFill>
                <a:solidFill>
                  <a:srgbClr val="ffffff"/>
                </a:solidFill>
              </a:uFill>
              <a:latin typeface="Arial"/>
            </a:endParaRPr>
          </a:p>
        </p:txBody>
      </p:sp>
      <p:sp>
        <p:nvSpPr>
          <p:cNvPr id="778" name="TextShape 3"/>
          <p:cNvSpPr txBox="1"/>
          <p:nvPr/>
        </p:nvSpPr>
        <p:spPr>
          <a:xfrm>
            <a:off x="29880" y="46746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779" name="Shape 1044" descr=""/>
          <p:cNvPicPr/>
          <p:nvPr/>
        </p:nvPicPr>
        <p:blipFill>
          <a:blip r:embed="rId1"/>
          <a:stretch/>
        </p:blipFill>
        <p:spPr>
          <a:xfrm>
            <a:off x="1681560" y="2566440"/>
            <a:ext cx="998280" cy="971280"/>
          </a:xfrm>
          <a:prstGeom prst="rect">
            <a:avLst/>
          </a:prstGeom>
          <a:ln>
            <a:noFill/>
          </a:ln>
        </p:spPr>
      </p:pic>
      <p:sp>
        <p:nvSpPr>
          <p:cNvPr id="780" name="CustomShape 4"/>
          <p:cNvSpPr/>
          <p:nvPr/>
        </p:nvSpPr>
        <p:spPr>
          <a:xfrm>
            <a:off x="1681560" y="2140560"/>
            <a:ext cx="1062720" cy="328320"/>
          </a:xfrm>
          <a:prstGeom prst="rect">
            <a:avLst/>
          </a:prstGeom>
          <a:noFill/>
          <a:ln>
            <a:noFill/>
          </a:ln>
        </p:spPr>
        <p:style>
          <a:lnRef idx="0"/>
          <a:fillRef idx="0"/>
          <a:effectRef idx="0"/>
          <a:fontRef idx="minor"/>
        </p:style>
        <p:txBody>
          <a:bodyPr tIns="91440" bIns="91440" anchor="ctr"/>
          <a:p>
            <a:pPr>
              <a:lnSpc>
                <a:spcPct val="100000"/>
              </a:lnSpc>
            </a:pPr>
            <a:r>
              <a:rPr b="1" lang="en-US" sz="1200" spc="-1" strike="noStrike">
                <a:solidFill>
                  <a:srgbClr val="ff0000"/>
                </a:solidFill>
                <a:uFill>
                  <a:solidFill>
                    <a:srgbClr val="ffffff"/>
                  </a:solidFill>
                </a:uFill>
                <a:latin typeface="Proxima Nova"/>
                <a:ea typeface="Proxima Nova"/>
              </a:rPr>
              <a:t>www.abc</a:t>
            </a:r>
            <a:endParaRPr b="0" lang="en-US" sz="1800" spc="-1" strike="noStrike">
              <a:solidFill>
                <a:srgbClr val="000000"/>
              </a:solidFill>
              <a:uFill>
                <a:solidFill>
                  <a:srgbClr val="ffffff"/>
                </a:solidFill>
              </a:uFill>
              <a:latin typeface="Arial"/>
            </a:endParaRPr>
          </a:p>
        </p:txBody>
      </p:sp>
      <p:sp>
        <p:nvSpPr>
          <p:cNvPr id="781" name="CustomShape 5"/>
          <p:cNvSpPr/>
          <p:nvPr/>
        </p:nvSpPr>
        <p:spPr>
          <a:xfrm>
            <a:off x="49320" y="304524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782" name="Shape 1048" descr=""/>
          <p:cNvPicPr/>
          <p:nvPr/>
        </p:nvPicPr>
        <p:blipFill>
          <a:blip r:embed="rId2"/>
          <a:stretch/>
        </p:blipFill>
        <p:spPr>
          <a:xfrm>
            <a:off x="858960" y="2528640"/>
            <a:ext cx="402120" cy="620640"/>
          </a:xfrm>
          <a:prstGeom prst="rect">
            <a:avLst/>
          </a:prstGeom>
          <a:ln>
            <a:noFill/>
          </a:ln>
        </p:spPr>
      </p:pic>
      <p:pic>
        <p:nvPicPr>
          <p:cNvPr id="783" name="Shape 1050" descr=""/>
          <p:cNvPicPr/>
          <p:nvPr/>
        </p:nvPicPr>
        <p:blipFill>
          <a:blip r:embed="rId3"/>
          <a:stretch/>
        </p:blipFill>
        <p:spPr>
          <a:xfrm>
            <a:off x="6118560" y="1495440"/>
            <a:ext cx="582480" cy="853920"/>
          </a:xfrm>
          <a:prstGeom prst="rect">
            <a:avLst/>
          </a:prstGeom>
          <a:ln>
            <a:noFill/>
          </a:ln>
        </p:spPr>
      </p:pic>
      <p:sp>
        <p:nvSpPr>
          <p:cNvPr id="784" name="CustomShape 6"/>
          <p:cNvSpPr/>
          <p:nvPr/>
        </p:nvSpPr>
        <p:spPr>
          <a:xfrm>
            <a:off x="5928840" y="2419920"/>
            <a:ext cx="961560" cy="224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Marcketing</a:t>
            </a:r>
            <a:endParaRPr b="0" lang="en-US" sz="1800" spc="-1" strike="noStrike">
              <a:solidFill>
                <a:srgbClr val="000000"/>
              </a:solidFill>
              <a:uFill>
                <a:solidFill>
                  <a:srgbClr val="ffffff"/>
                </a:solidFill>
              </a:uFill>
              <a:latin typeface="Arial"/>
            </a:endParaRPr>
          </a:p>
        </p:txBody>
      </p:sp>
      <p:sp>
        <p:nvSpPr>
          <p:cNvPr id="785" name="CustomShape 7"/>
          <p:cNvSpPr/>
          <p:nvPr/>
        </p:nvSpPr>
        <p:spPr>
          <a:xfrm>
            <a:off x="6047280" y="4452840"/>
            <a:ext cx="1511640" cy="39024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DEVELOPER</a:t>
            </a:r>
            <a:endParaRPr b="0" lang="en-US" sz="1800" spc="-1" strike="noStrike">
              <a:solidFill>
                <a:srgbClr val="000000"/>
              </a:solidFill>
              <a:uFill>
                <a:solidFill>
                  <a:srgbClr val="ffffff"/>
                </a:solidFill>
              </a:uFill>
              <a:latin typeface="Arial"/>
            </a:endParaRPr>
          </a:p>
        </p:txBody>
      </p:sp>
      <p:pic>
        <p:nvPicPr>
          <p:cNvPr id="786" name="Shape 1054" descr=""/>
          <p:cNvPicPr/>
          <p:nvPr/>
        </p:nvPicPr>
        <p:blipFill>
          <a:blip r:embed="rId4"/>
          <a:stretch/>
        </p:blipFill>
        <p:spPr>
          <a:xfrm>
            <a:off x="7052760" y="3780000"/>
            <a:ext cx="499320" cy="808200"/>
          </a:xfrm>
          <a:prstGeom prst="rect">
            <a:avLst/>
          </a:prstGeom>
          <a:ln>
            <a:noFill/>
          </a:ln>
        </p:spPr>
      </p:pic>
      <p:sp>
        <p:nvSpPr>
          <p:cNvPr id="787" name="CustomShape 8"/>
          <p:cNvSpPr/>
          <p:nvPr/>
        </p:nvSpPr>
        <p:spPr>
          <a:xfrm>
            <a:off x="6655320" y="1063080"/>
            <a:ext cx="2727000" cy="66672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Can I be involved?</a:t>
            </a:r>
            <a:endParaRPr b="0" lang="en-US" sz="1800" spc="-1" strike="noStrike">
              <a:solidFill>
                <a:srgbClr val="000000"/>
              </a:solidFill>
              <a:uFill>
                <a:solidFill>
                  <a:srgbClr val="ffffff"/>
                </a:solidFill>
              </a:uFill>
              <a:latin typeface="Arial"/>
            </a:endParaRPr>
          </a:p>
        </p:txBody>
      </p:sp>
      <p:sp>
        <p:nvSpPr>
          <p:cNvPr id="788" name="CustomShape 9"/>
          <p:cNvSpPr/>
          <p:nvPr/>
        </p:nvSpPr>
        <p:spPr>
          <a:xfrm>
            <a:off x="6047280" y="2440080"/>
            <a:ext cx="3214800" cy="122436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Sure Business Rules are cool you can add them to the process authoring them in Business Central</a:t>
            </a:r>
            <a:endParaRPr b="0" lang="en-US" sz="1800" spc="-1" strike="noStrike">
              <a:solidFill>
                <a:srgbClr val="000000"/>
              </a:solidFill>
              <a:uFill>
                <a:solidFill>
                  <a:srgbClr val="ffffff"/>
                </a:solidFill>
              </a:uFill>
              <a:latin typeface="Arial"/>
            </a:endParaRPr>
          </a:p>
        </p:txBody>
      </p:sp>
      <p:pic>
        <p:nvPicPr>
          <p:cNvPr id="789" name="Shape 1057" descr=""/>
          <p:cNvPicPr/>
          <p:nvPr/>
        </p:nvPicPr>
        <p:blipFill>
          <a:blip r:embed="rId5"/>
          <a:stretch/>
        </p:blipFill>
        <p:spPr>
          <a:xfrm>
            <a:off x="4407120" y="1168560"/>
            <a:ext cx="666720" cy="666360"/>
          </a:xfrm>
          <a:prstGeom prst="rect">
            <a:avLst/>
          </a:prstGeom>
          <a:ln>
            <a:noFill/>
          </a:ln>
        </p:spPr>
      </p:pic>
      <p:pic>
        <p:nvPicPr>
          <p:cNvPr id="790" name="Shape 1058" descr=""/>
          <p:cNvPicPr/>
          <p:nvPr/>
        </p:nvPicPr>
        <p:blipFill>
          <a:blip r:embed="rId6"/>
          <a:stretch/>
        </p:blipFill>
        <p:spPr>
          <a:xfrm>
            <a:off x="4065120" y="2054520"/>
            <a:ext cx="1440360" cy="1456560"/>
          </a:xfrm>
          <a:prstGeom prst="rect">
            <a:avLst/>
          </a:prstGeom>
          <a:ln>
            <a:noFill/>
          </a:ln>
        </p:spPr>
      </p:pic>
      <p:pic>
        <p:nvPicPr>
          <p:cNvPr id="791" name="Shape 1059" descr=""/>
          <p:cNvPicPr/>
          <p:nvPr/>
        </p:nvPicPr>
        <p:blipFill>
          <a:blip r:embed="rId7"/>
          <a:stretch/>
        </p:blipFill>
        <p:spPr>
          <a:xfrm>
            <a:off x="3409560" y="3345480"/>
            <a:ext cx="2751480" cy="1263240"/>
          </a:xfrm>
          <a:prstGeom prst="rect">
            <a:avLst/>
          </a:prstGeom>
          <a:ln>
            <a:noFill/>
          </a:ln>
        </p:spPr>
      </p:pic>
      <p:sp>
        <p:nvSpPr>
          <p:cNvPr id="792" name="CustomShape 10"/>
          <p:cNvSpPr/>
          <p:nvPr/>
        </p:nvSpPr>
        <p:spPr>
          <a:xfrm rot="10800000">
            <a:off x="3898080" y="3240720"/>
            <a:ext cx="1217520" cy="6667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793" name="CustomShape 11"/>
          <p:cNvSpPr/>
          <p:nvPr/>
        </p:nvSpPr>
        <p:spPr>
          <a:xfrm>
            <a:off x="2568960" y="1652400"/>
            <a:ext cx="1440360" cy="816480"/>
          </a:xfrm>
          <a:prstGeom prst="rect">
            <a:avLst/>
          </a:prstGeom>
          <a:noFill/>
          <a:ln>
            <a:noFill/>
          </a:ln>
        </p:spPr>
        <p:style>
          <a:lnRef idx="0"/>
          <a:fillRef idx="0"/>
          <a:effectRef idx="0"/>
          <a:fontRef idx="minor"/>
        </p:style>
        <p:txBody>
          <a:bodyPr tIns="91440" bIns="91440" anchor="ctr"/>
          <a:p>
            <a:pPr>
              <a:lnSpc>
                <a:spcPct val="100000"/>
              </a:lnSpc>
            </a:pPr>
            <a:r>
              <a:rPr b="1" lang="en-US" sz="1400" spc="-1" strike="noStrike">
                <a:solidFill>
                  <a:srgbClr val="000000"/>
                </a:solidFill>
                <a:uFill>
                  <a:solidFill>
                    <a:srgbClr val="ffffff"/>
                  </a:solidFill>
                </a:uFill>
                <a:latin typeface="Arial"/>
                <a:ea typeface="Arial"/>
              </a:rPr>
              <a:t>Faster Time To Market</a:t>
            </a:r>
            <a:endParaRPr b="0" lang="en-US" sz="1800" spc="-1" strike="noStrike">
              <a:solidFill>
                <a:srgbClr val="000000"/>
              </a:solidFill>
              <a:uFill>
                <a:solidFill>
                  <a:srgbClr val="ffffff"/>
                </a:solidFill>
              </a:uFill>
              <a:latin typeface="Arial"/>
            </a:endParaRPr>
          </a:p>
        </p:txBody>
      </p:sp>
    </p:spTree>
  </p:cSld>
  <p:timing>
    <p:tnLst>
      <p:par>
        <p:cTn id="185" dur="indefinite" restart="never" nodeType="tmRoot">
          <p:childTnLst>
            <p:seq>
              <p:cTn id="1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TextShape 1"/>
          <p:cNvSpPr txBox="1"/>
          <p:nvPr/>
        </p:nvSpPr>
        <p:spPr>
          <a:xfrm>
            <a:off x="103320" y="4734000"/>
            <a:ext cx="360360" cy="393120"/>
          </a:xfrm>
          <a:prstGeom prst="rect">
            <a:avLst/>
          </a:prstGeom>
          <a:noFill/>
          <a:ln>
            <a:noFill/>
          </a:ln>
        </p:spPr>
        <p:txBody>
          <a:bodyPr tIns="91440" bIns="91440" anchor="ctr"/>
          <a:p>
            <a:pPr>
              <a:lnSpc>
                <a:spcPct val="100000"/>
              </a:lnSpc>
            </a:pPr>
            <a:fld id="{D9E4C41B-9F0A-447F-85AD-7E387DE4A3EB}"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795" name="CustomShape 2"/>
          <p:cNvSpPr/>
          <p:nvPr/>
        </p:nvSpPr>
        <p:spPr>
          <a:xfrm>
            <a:off x="826560" y="0"/>
            <a:ext cx="7490520" cy="776880"/>
          </a:xfrm>
          <a:prstGeom prst="rect">
            <a:avLst/>
          </a:prstGeom>
          <a:noFill/>
          <a:ln>
            <a:noFill/>
          </a:ln>
        </p:spPr>
        <p:style>
          <a:lnRef idx="0"/>
          <a:fillRef idx="0"/>
          <a:effectRef idx="0"/>
          <a:fontRef idx="minor"/>
        </p:style>
        <p:txBody>
          <a:bodyPr tIns="91440" bIns="91440" anchor="b"/>
          <a:p>
            <a:pPr>
              <a:lnSpc>
                <a:spcPct val="115000"/>
              </a:lnSpc>
            </a:pPr>
            <a:r>
              <a:rPr b="1" lang="en-US" sz="2300" spc="-1" strike="noStrike">
                <a:solidFill>
                  <a:srgbClr val="000000"/>
                </a:solidFill>
                <a:uFill>
                  <a:solidFill>
                    <a:srgbClr val="ffffff"/>
                  </a:solidFill>
                </a:uFill>
                <a:latin typeface="Arial"/>
                <a:ea typeface="Arial"/>
              </a:rPr>
              <a:t>JBoss BRMS Loan Realtime Decision Server Demo</a:t>
            </a:r>
            <a:endParaRPr b="0" lang="en-US" sz="1800" spc="-1" strike="noStrike">
              <a:solidFill>
                <a:srgbClr val="000000"/>
              </a:solidFill>
              <a:uFill>
                <a:solidFill>
                  <a:srgbClr val="ffffff"/>
                </a:solidFill>
              </a:uFill>
              <a:latin typeface="Arial"/>
            </a:endParaRPr>
          </a:p>
        </p:txBody>
      </p:sp>
      <p:pic>
        <p:nvPicPr>
          <p:cNvPr id="796" name="Shape 1068" descr=""/>
          <p:cNvPicPr/>
          <p:nvPr/>
        </p:nvPicPr>
        <p:blipFill>
          <a:blip r:embed="rId1"/>
          <a:stretch/>
        </p:blipFill>
        <p:spPr>
          <a:xfrm>
            <a:off x="5846760" y="1778760"/>
            <a:ext cx="3023280" cy="2126880"/>
          </a:xfrm>
          <a:prstGeom prst="rect">
            <a:avLst/>
          </a:prstGeom>
          <a:ln>
            <a:noFill/>
          </a:ln>
        </p:spPr>
      </p:pic>
      <p:sp>
        <p:nvSpPr>
          <p:cNvPr id="797"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798" name="CustomShape 4"/>
          <p:cNvSpPr/>
          <p:nvPr/>
        </p:nvSpPr>
        <p:spPr>
          <a:xfrm>
            <a:off x="103320" y="177552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799" name="Shape 1072" descr=""/>
          <p:cNvPicPr/>
          <p:nvPr/>
        </p:nvPicPr>
        <p:blipFill>
          <a:blip r:embed="rId2"/>
          <a:stretch/>
        </p:blipFill>
        <p:spPr>
          <a:xfrm>
            <a:off x="913320" y="1258560"/>
            <a:ext cx="402120" cy="620640"/>
          </a:xfrm>
          <a:prstGeom prst="rect">
            <a:avLst/>
          </a:prstGeom>
          <a:ln>
            <a:noFill/>
          </a:ln>
        </p:spPr>
      </p:pic>
      <p:pic>
        <p:nvPicPr>
          <p:cNvPr id="800" name="Shape 1073" descr=""/>
          <p:cNvPicPr/>
          <p:nvPr/>
        </p:nvPicPr>
        <p:blipFill>
          <a:blip r:embed="rId3"/>
          <a:stretch/>
        </p:blipFill>
        <p:spPr>
          <a:xfrm>
            <a:off x="960840" y="1258560"/>
            <a:ext cx="360360" cy="632880"/>
          </a:xfrm>
          <a:prstGeom prst="rect">
            <a:avLst/>
          </a:prstGeom>
          <a:ln>
            <a:noFill/>
          </a:ln>
        </p:spPr>
      </p:pic>
      <p:sp>
        <p:nvSpPr>
          <p:cNvPr id="801" name="CustomShape 5"/>
          <p:cNvSpPr/>
          <p:nvPr/>
        </p:nvSpPr>
        <p:spPr>
          <a:xfrm>
            <a:off x="0" y="26244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802" name="Shape 1076" descr=""/>
          <p:cNvPicPr/>
          <p:nvPr/>
        </p:nvPicPr>
        <p:blipFill>
          <a:blip r:embed="rId4"/>
          <a:stretch/>
        </p:blipFill>
        <p:spPr>
          <a:xfrm>
            <a:off x="810000" y="2107800"/>
            <a:ext cx="402120" cy="620640"/>
          </a:xfrm>
          <a:prstGeom prst="rect">
            <a:avLst/>
          </a:prstGeom>
          <a:ln>
            <a:noFill/>
          </a:ln>
        </p:spPr>
      </p:pic>
      <p:pic>
        <p:nvPicPr>
          <p:cNvPr id="803" name="Shape 1077" descr=""/>
          <p:cNvPicPr/>
          <p:nvPr/>
        </p:nvPicPr>
        <p:blipFill>
          <a:blip r:embed="rId5"/>
          <a:stretch/>
        </p:blipFill>
        <p:spPr>
          <a:xfrm>
            <a:off x="857520" y="2107800"/>
            <a:ext cx="360360" cy="632880"/>
          </a:xfrm>
          <a:prstGeom prst="rect">
            <a:avLst/>
          </a:prstGeom>
          <a:ln>
            <a:noFill/>
          </a:ln>
        </p:spPr>
      </p:pic>
      <p:sp>
        <p:nvSpPr>
          <p:cNvPr id="804" name="CustomShape 6"/>
          <p:cNvSpPr/>
          <p:nvPr/>
        </p:nvSpPr>
        <p:spPr>
          <a:xfrm>
            <a:off x="826560" y="2739960"/>
            <a:ext cx="7557840" cy="328320"/>
          </a:xfrm>
          <a:prstGeom prst="rect">
            <a:avLst/>
          </a:prstGeom>
          <a:noFill/>
          <a:ln>
            <a:noFill/>
          </a:ln>
        </p:spPr>
        <p:style>
          <a:lnRef idx="0"/>
          <a:fillRef idx="0"/>
          <a:effectRef idx="0"/>
          <a:fontRef idx="minor"/>
        </p:style>
      </p:sp>
      <p:sp>
        <p:nvSpPr>
          <p:cNvPr id="805" name="CustomShape 7"/>
          <p:cNvSpPr/>
          <p:nvPr/>
        </p:nvSpPr>
        <p:spPr>
          <a:xfrm>
            <a:off x="103320" y="35856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806" name="Shape 1081" descr=""/>
          <p:cNvPicPr/>
          <p:nvPr/>
        </p:nvPicPr>
        <p:blipFill>
          <a:blip r:embed="rId6"/>
          <a:stretch/>
        </p:blipFill>
        <p:spPr>
          <a:xfrm>
            <a:off x="913320" y="3068640"/>
            <a:ext cx="402120" cy="620640"/>
          </a:xfrm>
          <a:prstGeom prst="rect">
            <a:avLst/>
          </a:prstGeom>
          <a:ln>
            <a:noFill/>
          </a:ln>
        </p:spPr>
      </p:pic>
      <p:pic>
        <p:nvPicPr>
          <p:cNvPr id="807" name="Shape 1082" descr=""/>
          <p:cNvPicPr/>
          <p:nvPr/>
        </p:nvPicPr>
        <p:blipFill>
          <a:blip r:embed="rId7"/>
          <a:stretch/>
        </p:blipFill>
        <p:spPr>
          <a:xfrm>
            <a:off x="960840" y="3068640"/>
            <a:ext cx="360360" cy="632880"/>
          </a:xfrm>
          <a:prstGeom prst="rect">
            <a:avLst/>
          </a:prstGeom>
          <a:ln>
            <a:noFill/>
          </a:ln>
        </p:spPr>
      </p:pic>
      <p:pic>
        <p:nvPicPr>
          <p:cNvPr id="808" name="Shape 1083" descr=""/>
          <p:cNvPicPr/>
          <p:nvPr/>
        </p:nvPicPr>
        <p:blipFill>
          <a:blip r:embed="rId8"/>
          <a:stretch/>
        </p:blipFill>
        <p:spPr>
          <a:xfrm>
            <a:off x="1740960" y="2097000"/>
            <a:ext cx="998280" cy="971280"/>
          </a:xfrm>
          <a:prstGeom prst="rect">
            <a:avLst/>
          </a:prstGeom>
          <a:ln>
            <a:noFill/>
          </a:ln>
        </p:spPr>
      </p:pic>
      <p:sp>
        <p:nvSpPr>
          <p:cNvPr id="809" name="CustomShape 8"/>
          <p:cNvSpPr/>
          <p:nvPr/>
        </p:nvSpPr>
        <p:spPr>
          <a:xfrm>
            <a:off x="1740960" y="1671120"/>
            <a:ext cx="1062720" cy="328320"/>
          </a:xfrm>
          <a:prstGeom prst="rect">
            <a:avLst/>
          </a:prstGeom>
          <a:noFill/>
          <a:ln>
            <a:noFill/>
          </a:ln>
        </p:spPr>
        <p:style>
          <a:lnRef idx="0"/>
          <a:fillRef idx="0"/>
          <a:effectRef idx="0"/>
          <a:fontRef idx="minor"/>
        </p:style>
        <p:txBody>
          <a:bodyPr tIns="91440" bIns="91440" anchor="ctr"/>
          <a:p>
            <a:pPr>
              <a:lnSpc>
                <a:spcPct val="100000"/>
              </a:lnSpc>
            </a:pPr>
            <a:r>
              <a:rPr b="1" lang="en-US" sz="1200" spc="-1" strike="noStrike">
                <a:solidFill>
                  <a:srgbClr val="ff0000"/>
                </a:solidFill>
                <a:uFill>
                  <a:solidFill>
                    <a:srgbClr val="ffffff"/>
                  </a:solidFill>
                </a:uFill>
                <a:latin typeface="Proxima Nova"/>
                <a:ea typeface="Proxima Nova"/>
              </a:rPr>
              <a:t>www.abc</a:t>
            </a:r>
            <a:endParaRPr b="0" lang="en-US" sz="1800" spc="-1" strike="noStrike">
              <a:solidFill>
                <a:srgbClr val="000000"/>
              </a:solidFill>
              <a:uFill>
                <a:solidFill>
                  <a:srgbClr val="ffffff"/>
                </a:solidFill>
              </a:uFill>
              <a:latin typeface="Arial"/>
            </a:endParaRPr>
          </a:p>
        </p:txBody>
      </p:sp>
      <p:pic>
        <p:nvPicPr>
          <p:cNvPr id="810" name="Shape 1085" descr=""/>
          <p:cNvPicPr/>
          <p:nvPr/>
        </p:nvPicPr>
        <p:blipFill>
          <a:blip r:embed="rId9"/>
          <a:stretch/>
        </p:blipFill>
        <p:spPr>
          <a:xfrm>
            <a:off x="1605960" y="668520"/>
            <a:ext cx="1332000" cy="1109880"/>
          </a:xfrm>
          <a:prstGeom prst="rect">
            <a:avLst/>
          </a:prstGeom>
          <a:ln>
            <a:noFill/>
          </a:ln>
        </p:spPr>
      </p:pic>
      <p:sp>
        <p:nvSpPr>
          <p:cNvPr id="811" name="CustomShape 9"/>
          <p:cNvSpPr/>
          <p:nvPr/>
        </p:nvSpPr>
        <p:spPr>
          <a:xfrm>
            <a:off x="1321200" y="1575000"/>
            <a:ext cx="635040" cy="57636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812" name="CustomShape 10"/>
          <p:cNvSpPr/>
          <p:nvPr/>
        </p:nvSpPr>
        <p:spPr>
          <a:xfrm>
            <a:off x="1217880" y="2424240"/>
            <a:ext cx="522720" cy="15840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813" name="CustomShape 11"/>
          <p:cNvSpPr/>
          <p:nvPr/>
        </p:nvSpPr>
        <p:spPr>
          <a:xfrm flipH="1" rot="10800000">
            <a:off x="1896480" y="3385440"/>
            <a:ext cx="575640" cy="41796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814" name="CustomShape 12"/>
          <p:cNvSpPr/>
          <p:nvPr/>
        </p:nvSpPr>
        <p:spPr>
          <a:xfrm>
            <a:off x="2618280" y="777600"/>
            <a:ext cx="1318680" cy="632520"/>
          </a:xfrm>
          <a:prstGeom prst="rect">
            <a:avLst/>
          </a:prstGeom>
          <a:noFill/>
          <a:ln>
            <a:noFill/>
          </a:ln>
        </p:spPr>
        <p:style>
          <a:lnRef idx="0"/>
          <a:fillRef idx="0"/>
          <a:effectRef idx="0"/>
          <a:fontRef idx="minor"/>
        </p:style>
        <p:txBody>
          <a:bodyPr tIns="91440" bIns="91440"/>
          <a:p>
            <a:pPr>
              <a:lnSpc>
                <a:spcPct val="100000"/>
              </a:lnSpc>
            </a:pPr>
            <a:r>
              <a:rPr b="1" lang="en-US" sz="1400" spc="-1" strike="noStrike">
                <a:solidFill>
                  <a:srgbClr val="000000"/>
                </a:solidFill>
                <a:uFill>
                  <a:solidFill>
                    <a:srgbClr val="ffffff"/>
                  </a:solidFill>
                </a:uFill>
                <a:latin typeface="Arial"/>
                <a:ea typeface="Arial"/>
              </a:rPr>
              <a:t>A LOT OF STRESS</a:t>
            </a:r>
            <a:endParaRPr b="0" lang="en-US" sz="1800" spc="-1" strike="noStrike">
              <a:solidFill>
                <a:srgbClr val="000000"/>
              </a:solidFill>
              <a:uFill>
                <a:solidFill>
                  <a:srgbClr val="ffffff"/>
                </a:solidFill>
              </a:uFill>
              <a:latin typeface="Arial"/>
            </a:endParaRPr>
          </a:p>
        </p:txBody>
      </p:sp>
      <p:sp>
        <p:nvSpPr>
          <p:cNvPr id="815" name="CustomShape 13"/>
          <p:cNvSpPr/>
          <p:nvPr/>
        </p:nvSpPr>
        <p:spPr>
          <a:xfrm>
            <a:off x="3495600" y="2476080"/>
            <a:ext cx="1217520" cy="6667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816" name="CustomShape 14"/>
          <p:cNvSpPr/>
          <p:nvPr/>
        </p:nvSpPr>
        <p:spPr>
          <a:xfrm>
            <a:off x="3313800" y="3215880"/>
            <a:ext cx="1763280" cy="417960"/>
          </a:xfrm>
          <a:prstGeom prst="rect">
            <a:avLst/>
          </a:prstGeom>
          <a:noFill/>
          <a:ln>
            <a:noFill/>
          </a:ln>
        </p:spPr>
        <p:style>
          <a:lnRef idx="0"/>
          <a:fillRef idx="0"/>
          <a:effectRef idx="0"/>
          <a:fontRef idx="minor"/>
        </p:style>
        <p:txBody>
          <a:bodyPr tIns="91440" bIns="91440" anchor="ctr"/>
          <a:p>
            <a:pPr>
              <a:lnSpc>
                <a:spcPct val="100000"/>
              </a:lnSpc>
            </a:pPr>
            <a:r>
              <a:rPr b="1" lang="en-US" sz="1400" spc="-1" strike="noStrike">
                <a:solidFill>
                  <a:srgbClr val="000000"/>
                </a:solidFill>
                <a:uFill>
                  <a:solidFill>
                    <a:srgbClr val="ffffff"/>
                  </a:solidFill>
                </a:uFill>
                <a:latin typeface="Arial"/>
                <a:ea typeface="Arial"/>
              </a:rPr>
              <a:t>SEPARATING OUT</a:t>
            </a:r>
            <a:endParaRPr b="0" lang="en-US" sz="1800" spc="-1" strike="noStrike">
              <a:solidFill>
                <a:srgbClr val="000000"/>
              </a:solidFill>
              <a:uFill>
                <a:solidFill>
                  <a:srgbClr val="ffffff"/>
                </a:solidFill>
              </a:uFill>
              <a:latin typeface="Arial"/>
            </a:endParaRPr>
          </a:p>
        </p:txBody>
      </p:sp>
      <p:sp>
        <p:nvSpPr>
          <p:cNvPr id="817" name="CustomShape 15"/>
          <p:cNvSpPr/>
          <p:nvPr/>
        </p:nvSpPr>
        <p:spPr>
          <a:xfrm>
            <a:off x="3439440" y="4660200"/>
            <a:ext cx="1511640" cy="39024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DEVELOPER</a:t>
            </a:r>
            <a:endParaRPr b="0" lang="en-US" sz="1800" spc="-1" strike="noStrike">
              <a:solidFill>
                <a:srgbClr val="000000"/>
              </a:solidFill>
              <a:uFill>
                <a:solidFill>
                  <a:srgbClr val="ffffff"/>
                </a:solidFill>
              </a:uFill>
              <a:latin typeface="Arial"/>
            </a:endParaRPr>
          </a:p>
        </p:txBody>
      </p:sp>
      <p:pic>
        <p:nvPicPr>
          <p:cNvPr id="818" name="Shape 1094" descr=""/>
          <p:cNvPicPr/>
          <p:nvPr/>
        </p:nvPicPr>
        <p:blipFill>
          <a:blip r:embed="rId10"/>
          <a:stretch/>
        </p:blipFill>
        <p:spPr>
          <a:xfrm>
            <a:off x="4444920" y="3987360"/>
            <a:ext cx="499320" cy="808200"/>
          </a:xfrm>
          <a:prstGeom prst="rect">
            <a:avLst/>
          </a:prstGeom>
          <a:ln>
            <a:noFill/>
          </a:ln>
        </p:spPr>
      </p:pic>
      <p:sp>
        <p:nvSpPr>
          <p:cNvPr id="819" name="CustomShape 16"/>
          <p:cNvSpPr/>
          <p:nvPr/>
        </p:nvSpPr>
        <p:spPr>
          <a:xfrm>
            <a:off x="4268520" y="3634200"/>
            <a:ext cx="3214800" cy="122436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I know how to do that!! BRMS KIe Server</a:t>
            </a:r>
            <a:endParaRPr b="0" lang="en-US" sz="1800" spc="-1" strike="noStrike">
              <a:solidFill>
                <a:srgbClr val="000000"/>
              </a:solidFill>
              <a:uFill>
                <a:solidFill>
                  <a:srgbClr val="ffffff"/>
                </a:solidFill>
              </a:uFill>
              <a:latin typeface="Arial"/>
            </a:endParaRPr>
          </a:p>
        </p:txBody>
      </p:sp>
      <p:pic>
        <p:nvPicPr>
          <p:cNvPr id="820" name="Shape 1097" descr=""/>
          <p:cNvPicPr/>
          <p:nvPr/>
        </p:nvPicPr>
        <p:blipFill>
          <a:blip r:embed="rId11"/>
          <a:stretch/>
        </p:blipFill>
        <p:spPr>
          <a:xfrm>
            <a:off x="6266880" y="777600"/>
            <a:ext cx="582480" cy="853920"/>
          </a:xfrm>
          <a:prstGeom prst="rect">
            <a:avLst/>
          </a:prstGeom>
          <a:ln>
            <a:noFill/>
          </a:ln>
        </p:spPr>
      </p:pic>
      <p:sp>
        <p:nvSpPr>
          <p:cNvPr id="821" name="CustomShape 17"/>
          <p:cNvSpPr/>
          <p:nvPr/>
        </p:nvSpPr>
        <p:spPr>
          <a:xfrm>
            <a:off x="6077160" y="1702080"/>
            <a:ext cx="961560" cy="224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Marcketing</a:t>
            </a:r>
            <a:endParaRPr b="0" lang="en-US" sz="1800" spc="-1" strike="noStrike">
              <a:solidFill>
                <a:srgbClr val="000000"/>
              </a:solidFill>
              <a:uFill>
                <a:solidFill>
                  <a:srgbClr val="ffffff"/>
                </a:solidFill>
              </a:uFill>
              <a:latin typeface="Arial"/>
            </a:endParaRPr>
          </a:p>
        </p:txBody>
      </p:sp>
      <p:sp>
        <p:nvSpPr>
          <p:cNvPr id="822" name="CustomShape 18"/>
          <p:cNvSpPr/>
          <p:nvPr/>
        </p:nvSpPr>
        <p:spPr>
          <a:xfrm>
            <a:off x="6377760" y="446760"/>
            <a:ext cx="3214800" cy="122436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I can release without coupling releases with UI &amp; can offer rule services to other apps</a:t>
            </a:r>
            <a:endParaRPr b="0" lang="en-US" sz="1800" spc="-1" strike="noStrike">
              <a:solidFill>
                <a:srgbClr val="000000"/>
              </a:solidFill>
              <a:uFill>
                <a:solidFill>
                  <a:srgbClr val="ffffff"/>
                </a:solidFill>
              </a:uFill>
              <a:latin typeface="Arial"/>
            </a:endParaRPr>
          </a:p>
        </p:txBody>
      </p:sp>
      <p:pic>
        <p:nvPicPr>
          <p:cNvPr id="823" name="Shape 1100" descr=""/>
          <p:cNvPicPr/>
          <p:nvPr/>
        </p:nvPicPr>
        <p:blipFill>
          <a:blip r:embed="rId12"/>
          <a:stretch/>
        </p:blipFill>
        <p:spPr>
          <a:xfrm>
            <a:off x="1740960" y="475200"/>
            <a:ext cx="1927080" cy="1927080"/>
          </a:xfrm>
          <a:prstGeom prst="rect">
            <a:avLst/>
          </a:prstGeom>
          <a:ln>
            <a:noFill/>
          </a:ln>
        </p:spPr>
      </p:pic>
    </p:spTree>
  </p:cSld>
  <p:timing>
    <p:tnLst>
      <p:par>
        <p:cTn id="187" dur="indefinite" restart="never" nodeType="tmRoot">
          <p:childTnLst>
            <p:seq>
              <p:cTn id="188" dur="indefinite" nodeType="mainSeq">
                <p:childTnLst>
                  <p:par>
                    <p:cTn id="189" fill="hold">
                      <p:stCondLst>
                        <p:cond delay="indefinite"/>
                      </p:stCondLst>
                      <p:childTnLst>
                        <p:par>
                          <p:cTn id="190" fill="hold">
                            <p:stCondLst>
                              <p:cond delay="0"/>
                            </p:stCondLst>
                            <p:childTnLst>
                              <p:par>
                                <p:cTn id="191" nodeType="clickEffect" fill="hold" presetClass="entr" presetID="10">
                                  <p:stCondLst>
                                    <p:cond delay="0"/>
                                  </p:stCondLst>
                                  <p:childTnLst>
                                    <p:set>
                                      <p:cBhvr>
                                        <p:cTn id="192" dur="1" fill="hold">
                                          <p:stCondLst>
                                            <p:cond delay="0"/>
                                          </p:stCondLst>
                                        </p:cTn>
                                        <p:tgtEl>
                                          <p:spTgt spid="823"/>
                                        </p:tgtEl>
                                        <p:attrNameLst>
                                          <p:attrName>style.visibility</p:attrName>
                                        </p:attrNameLst>
                                      </p:cBhvr>
                                      <p:to>
                                        <p:strVal val="visible"/>
                                      </p:to>
                                    </p:set>
                                    <p:animEffect filter="fade" transition="in">
                                      <p:cBhvr additive="repl">
                                        <p:cTn id="193" dur="1000"/>
                                        <p:tgtEl>
                                          <p:spTgt spid="8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TextShape 1"/>
          <p:cNvSpPr txBox="1"/>
          <p:nvPr/>
        </p:nvSpPr>
        <p:spPr>
          <a:xfrm>
            <a:off x="103320" y="4734000"/>
            <a:ext cx="360360" cy="393120"/>
          </a:xfrm>
          <a:prstGeom prst="rect">
            <a:avLst/>
          </a:prstGeom>
          <a:noFill/>
          <a:ln>
            <a:noFill/>
          </a:ln>
        </p:spPr>
        <p:txBody>
          <a:bodyPr tIns="91440" bIns="91440" anchor="ctr"/>
          <a:p>
            <a:pPr>
              <a:lnSpc>
                <a:spcPct val="100000"/>
              </a:lnSpc>
            </a:pPr>
            <a:fld id="{E0156AAF-F6DB-4412-9F31-979578922B1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825" name="CustomShape 2"/>
          <p:cNvSpPr/>
          <p:nvPr/>
        </p:nvSpPr>
        <p:spPr>
          <a:xfrm>
            <a:off x="826560" y="0"/>
            <a:ext cx="7490520" cy="77688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BRMS HACEP for Analysing Trends</a:t>
            </a:r>
            <a:endParaRPr b="0" lang="en-US" sz="1800" spc="-1" strike="noStrike">
              <a:solidFill>
                <a:srgbClr val="000000"/>
              </a:solidFill>
              <a:uFill>
                <a:solidFill>
                  <a:srgbClr val="ffffff"/>
                </a:solidFill>
              </a:uFill>
              <a:latin typeface="Arial"/>
            </a:endParaRPr>
          </a:p>
        </p:txBody>
      </p:sp>
      <p:sp>
        <p:nvSpPr>
          <p:cNvPr id="826" name="CustomShape 3"/>
          <p:cNvSpPr/>
          <p:nvPr/>
        </p:nvSpPr>
        <p:spPr>
          <a:xfrm>
            <a:off x="826560" y="929880"/>
            <a:ext cx="7557840" cy="328320"/>
          </a:xfrm>
          <a:prstGeom prst="rect">
            <a:avLst/>
          </a:prstGeom>
          <a:noFill/>
          <a:ln>
            <a:noFill/>
          </a:ln>
        </p:spPr>
        <p:style>
          <a:lnRef idx="0"/>
          <a:fillRef idx="0"/>
          <a:effectRef idx="0"/>
          <a:fontRef idx="minor"/>
        </p:style>
      </p:sp>
      <p:sp>
        <p:nvSpPr>
          <p:cNvPr id="827"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828" name="Shape 1109" descr=""/>
          <p:cNvPicPr/>
          <p:nvPr/>
        </p:nvPicPr>
        <p:blipFill>
          <a:blip r:embed="rId1"/>
          <a:stretch/>
        </p:blipFill>
        <p:spPr>
          <a:xfrm>
            <a:off x="1919160" y="1426680"/>
            <a:ext cx="4949640" cy="3138840"/>
          </a:xfrm>
          <a:prstGeom prst="rect">
            <a:avLst/>
          </a:prstGeom>
          <a:ln>
            <a:noFill/>
          </a:ln>
        </p:spPr>
      </p:pic>
      <p:pic>
        <p:nvPicPr>
          <p:cNvPr id="829" name="Shape 1111" descr=""/>
          <p:cNvPicPr/>
          <p:nvPr/>
        </p:nvPicPr>
        <p:blipFill>
          <a:blip r:embed="rId2"/>
          <a:stretch/>
        </p:blipFill>
        <p:spPr>
          <a:xfrm>
            <a:off x="7422840" y="3282840"/>
            <a:ext cx="582480" cy="853920"/>
          </a:xfrm>
          <a:prstGeom prst="rect">
            <a:avLst/>
          </a:prstGeom>
          <a:ln>
            <a:noFill/>
          </a:ln>
        </p:spPr>
      </p:pic>
      <p:sp>
        <p:nvSpPr>
          <p:cNvPr id="830" name="CustomShape 5"/>
          <p:cNvSpPr/>
          <p:nvPr/>
        </p:nvSpPr>
        <p:spPr>
          <a:xfrm>
            <a:off x="7233120" y="4207320"/>
            <a:ext cx="961560" cy="224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Marcketing</a:t>
            </a:r>
            <a:endParaRPr b="0" lang="en-US" sz="1800" spc="-1" strike="noStrike">
              <a:solidFill>
                <a:srgbClr val="000000"/>
              </a:solidFill>
              <a:uFill>
                <a:solidFill>
                  <a:srgbClr val="ffffff"/>
                </a:solidFill>
              </a:uFill>
              <a:latin typeface="Arial"/>
            </a:endParaRPr>
          </a:p>
        </p:txBody>
      </p:sp>
      <p:sp>
        <p:nvSpPr>
          <p:cNvPr id="831" name="CustomShape 6"/>
          <p:cNvSpPr/>
          <p:nvPr/>
        </p:nvSpPr>
        <p:spPr>
          <a:xfrm>
            <a:off x="6377760" y="446760"/>
            <a:ext cx="3582720" cy="243108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Policy setting is disconnected from real-time input … Customers are not and expect the same behavior from the systems</a:t>
            </a:r>
            <a:endParaRPr b="0" lang="en-US" sz="1800" spc="-1" strike="noStrike">
              <a:solidFill>
                <a:srgbClr val="000000"/>
              </a:solidFill>
              <a:uFill>
                <a:solidFill>
                  <a:srgbClr val="ffffff"/>
                </a:solidFill>
              </a:uFill>
              <a:latin typeface="Arial"/>
            </a:endParaRPr>
          </a:p>
        </p:txBody>
      </p:sp>
      <p:sp>
        <p:nvSpPr>
          <p:cNvPr id="832" name="CustomShape 7"/>
          <p:cNvSpPr/>
          <p:nvPr/>
        </p:nvSpPr>
        <p:spPr>
          <a:xfrm>
            <a:off x="103320" y="25182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833" name="Shape 1116" descr=""/>
          <p:cNvPicPr/>
          <p:nvPr/>
        </p:nvPicPr>
        <p:blipFill>
          <a:blip r:embed="rId3"/>
          <a:stretch/>
        </p:blipFill>
        <p:spPr>
          <a:xfrm>
            <a:off x="913320" y="2001600"/>
            <a:ext cx="402120" cy="620640"/>
          </a:xfrm>
          <a:prstGeom prst="rect">
            <a:avLst/>
          </a:prstGeom>
          <a:ln>
            <a:noFill/>
          </a:ln>
        </p:spPr>
      </p:pic>
      <p:pic>
        <p:nvPicPr>
          <p:cNvPr id="834" name="Shape 1117" descr=""/>
          <p:cNvPicPr/>
          <p:nvPr/>
        </p:nvPicPr>
        <p:blipFill>
          <a:blip r:embed="rId4"/>
          <a:stretch/>
        </p:blipFill>
        <p:spPr>
          <a:xfrm>
            <a:off x="1740960" y="2097000"/>
            <a:ext cx="998280" cy="971280"/>
          </a:xfrm>
          <a:prstGeom prst="rect">
            <a:avLst/>
          </a:prstGeom>
          <a:ln>
            <a:noFill/>
          </a:ln>
        </p:spPr>
      </p:pic>
      <p:sp>
        <p:nvSpPr>
          <p:cNvPr id="835" name="CustomShape 8"/>
          <p:cNvSpPr/>
          <p:nvPr/>
        </p:nvSpPr>
        <p:spPr>
          <a:xfrm>
            <a:off x="418320" y="1289160"/>
            <a:ext cx="1854720" cy="77688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When I click I expect MAGIC!!!</a:t>
            </a:r>
            <a:endParaRPr b="0" lang="en-US" sz="1800" spc="-1" strike="noStrike">
              <a:solidFill>
                <a:srgbClr val="000000"/>
              </a:solidFill>
              <a:uFill>
                <a:solidFill>
                  <a:srgbClr val="ffffff"/>
                </a:solidFill>
              </a:uFill>
              <a:latin typeface="Arial"/>
            </a:endParaRPr>
          </a:p>
        </p:txBody>
      </p:sp>
      <p:sp>
        <p:nvSpPr>
          <p:cNvPr id="836" name="CustomShape 9"/>
          <p:cNvSpPr/>
          <p:nvPr/>
        </p:nvSpPr>
        <p:spPr>
          <a:xfrm>
            <a:off x="1227240" y="4482360"/>
            <a:ext cx="1511640" cy="39024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DEVELOPER</a:t>
            </a:r>
            <a:endParaRPr b="0" lang="en-US" sz="1800" spc="-1" strike="noStrike">
              <a:solidFill>
                <a:srgbClr val="000000"/>
              </a:solidFill>
              <a:uFill>
                <a:solidFill>
                  <a:srgbClr val="ffffff"/>
                </a:solidFill>
              </a:uFill>
              <a:latin typeface="Arial"/>
            </a:endParaRPr>
          </a:p>
        </p:txBody>
      </p:sp>
      <p:pic>
        <p:nvPicPr>
          <p:cNvPr id="837" name="Shape 1121" descr=""/>
          <p:cNvPicPr/>
          <p:nvPr/>
        </p:nvPicPr>
        <p:blipFill>
          <a:blip r:embed="rId5"/>
          <a:stretch/>
        </p:blipFill>
        <p:spPr>
          <a:xfrm>
            <a:off x="2232720" y="3809520"/>
            <a:ext cx="499320" cy="808200"/>
          </a:xfrm>
          <a:prstGeom prst="rect">
            <a:avLst/>
          </a:prstGeom>
          <a:ln>
            <a:noFill/>
          </a:ln>
        </p:spPr>
      </p:pic>
      <p:sp>
        <p:nvSpPr>
          <p:cNvPr id="838" name="CustomShape 10"/>
          <p:cNvSpPr/>
          <p:nvPr/>
        </p:nvSpPr>
        <p:spPr>
          <a:xfrm>
            <a:off x="289080" y="3189240"/>
            <a:ext cx="1854720" cy="1149120"/>
          </a:xfrm>
          <a:prstGeom prst="cloudCallout">
            <a:avLst>
              <a:gd name="adj1" fmla="val -20833"/>
              <a:gd name="adj2" fmla="val 62500"/>
            </a:avLst>
          </a:prstGeom>
          <a:no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REDHAT has developed HACEP Ref ARchitecture</a:t>
            </a:r>
            <a:endParaRPr b="0" lang="en-US" sz="1800" spc="-1" strike="noStrike">
              <a:solidFill>
                <a:srgbClr val="000000"/>
              </a:solidFill>
              <a:uFill>
                <a:solidFill>
                  <a:srgbClr val="ffffff"/>
                </a:solidFill>
              </a:uFill>
              <a:latin typeface="Arial"/>
            </a:endParaRPr>
          </a:p>
        </p:txBody>
      </p:sp>
    </p:spTree>
  </p:cSld>
  <p:timing>
    <p:tnLst>
      <p:par>
        <p:cTn id="194" dur="indefinite" restart="never" nodeType="tmRoot">
          <p:childTnLst>
            <p:seq>
              <p:cTn id="195"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TextShape 1"/>
          <p:cNvSpPr txBox="1"/>
          <p:nvPr/>
        </p:nvSpPr>
        <p:spPr>
          <a:xfrm>
            <a:off x="103320" y="4734000"/>
            <a:ext cx="360360" cy="393120"/>
          </a:xfrm>
          <a:prstGeom prst="rect">
            <a:avLst/>
          </a:prstGeom>
          <a:noFill/>
          <a:ln>
            <a:noFill/>
          </a:ln>
        </p:spPr>
        <p:txBody>
          <a:bodyPr tIns="91440" bIns="91440" anchor="ctr"/>
          <a:p>
            <a:pPr>
              <a:lnSpc>
                <a:spcPct val="100000"/>
              </a:lnSpc>
            </a:pPr>
            <a:fld id="{82597876-9DBA-4086-BF86-7564C29B657F}"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840" name="CustomShape 2"/>
          <p:cNvSpPr/>
          <p:nvPr/>
        </p:nvSpPr>
        <p:spPr>
          <a:xfrm>
            <a:off x="826560" y="929880"/>
            <a:ext cx="7557840" cy="328320"/>
          </a:xfrm>
          <a:prstGeom prst="rect">
            <a:avLst/>
          </a:prstGeom>
          <a:noFill/>
          <a:ln>
            <a:noFill/>
          </a:ln>
        </p:spPr>
        <p:style>
          <a:lnRef idx="0"/>
          <a:fillRef idx="0"/>
          <a:effectRef idx="0"/>
          <a:fontRef idx="minor"/>
        </p:style>
      </p:sp>
      <p:sp>
        <p:nvSpPr>
          <p:cNvPr id="841"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842" name="CustomShape 4"/>
          <p:cNvSpPr/>
          <p:nvPr/>
        </p:nvSpPr>
        <p:spPr>
          <a:xfrm>
            <a:off x="826560" y="0"/>
            <a:ext cx="7490520" cy="77688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BRMS HACEP Reference Architecture</a:t>
            </a:r>
            <a:endParaRPr b="0" lang="en-US" sz="1800" spc="-1" strike="noStrike">
              <a:solidFill>
                <a:srgbClr val="000000"/>
              </a:solidFill>
              <a:uFill>
                <a:solidFill>
                  <a:srgbClr val="ffffff"/>
                </a:solidFill>
              </a:uFill>
              <a:latin typeface="Arial"/>
            </a:endParaRPr>
          </a:p>
        </p:txBody>
      </p:sp>
      <p:pic>
        <p:nvPicPr>
          <p:cNvPr id="843" name="Shape 1131" descr=""/>
          <p:cNvPicPr/>
          <p:nvPr/>
        </p:nvPicPr>
        <p:blipFill>
          <a:blip r:embed="rId1"/>
          <a:stretch/>
        </p:blipFill>
        <p:spPr>
          <a:xfrm>
            <a:off x="152280" y="1410840"/>
            <a:ext cx="8838720" cy="2716920"/>
          </a:xfrm>
          <a:prstGeom prst="rect">
            <a:avLst/>
          </a:prstGeom>
          <a:ln>
            <a:noFill/>
          </a:ln>
        </p:spPr>
      </p:pic>
      <p:pic>
        <p:nvPicPr>
          <p:cNvPr id="844" name="Shape 1132" descr=""/>
          <p:cNvPicPr/>
          <p:nvPr/>
        </p:nvPicPr>
        <p:blipFill>
          <a:blip r:embed="rId2"/>
          <a:stretch/>
        </p:blipFill>
        <p:spPr>
          <a:xfrm>
            <a:off x="237240" y="976680"/>
            <a:ext cx="8596800" cy="3557520"/>
          </a:xfrm>
          <a:prstGeom prst="rect">
            <a:avLst/>
          </a:prstGeom>
          <a:ln>
            <a:noFill/>
          </a:ln>
        </p:spPr>
      </p:pic>
      <p:pic>
        <p:nvPicPr>
          <p:cNvPr id="845" name="Shape 1133" descr=""/>
          <p:cNvPicPr/>
          <p:nvPr/>
        </p:nvPicPr>
        <p:blipFill>
          <a:blip r:embed="rId3"/>
          <a:stretch/>
        </p:blipFill>
        <p:spPr>
          <a:xfrm>
            <a:off x="329400" y="777240"/>
            <a:ext cx="8596800" cy="4205160"/>
          </a:xfrm>
          <a:prstGeom prst="rect">
            <a:avLst/>
          </a:prstGeom>
          <a:ln>
            <a:noFill/>
          </a:ln>
        </p:spPr>
      </p:pic>
      <p:pic>
        <p:nvPicPr>
          <p:cNvPr id="846" name="Shape 1134" descr=""/>
          <p:cNvPicPr/>
          <p:nvPr/>
        </p:nvPicPr>
        <p:blipFill>
          <a:blip r:embed="rId4"/>
          <a:stretch/>
        </p:blipFill>
        <p:spPr>
          <a:xfrm>
            <a:off x="464040" y="857520"/>
            <a:ext cx="8527320" cy="4044600"/>
          </a:xfrm>
          <a:prstGeom prst="rect">
            <a:avLst/>
          </a:prstGeom>
          <a:ln>
            <a:noFill/>
          </a:ln>
        </p:spPr>
      </p:pic>
      <p:pic>
        <p:nvPicPr>
          <p:cNvPr id="847" name="Shape 1135" descr=""/>
          <p:cNvPicPr/>
          <p:nvPr/>
        </p:nvPicPr>
        <p:blipFill>
          <a:blip r:embed="rId5"/>
          <a:stretch/>
        </p:blipFill>
        <p:spPr>
          <a:xfrm>
            <a:off x="429120" y="747000"/>
            <a:ext cx="8596800" cy="4044600"/>
          </a:xfrm>
          <a:prstGeom prst="rect">
            <a:avLst/>
          </a:prstGeom>
          <a:ln>
            <a:noFill/>
          </a:ln>
        </p:spPr>
      </p:pic>
      <p:pic>
        <p:nvPicPr>
          <p:cNvPr id="848" name="Shape 1136" descr=""/>
          <p:cNvPicPr/>
          <p:nvPr/>
        </p:nvPicPr>
        <p:blipFill>
          <a:blip r:embed="rId6"/>
          <a:stretch/>
        </p:blipFill>
        <p:spPr>
          <a:xfrm>
            <a:off x="237240" y="747000"/>
            <a:ext cx="8596800" cy="4394160"/>
          </a:xfrm>
          <a:prstGeom prst="rect">
            <a:avLst/>
          </a:prstGeom>
          <a:ln>
            <a:noFill/>
          </a:ln>
        </p:spPr>
      </p:pic>
      <p:pic>
        <p:nvPicPr>
          <p:cNvPr id="849" name="Shape 1137" descr=""/>
          <p:cNvPicPr/>
          <p:nvPr/>
        </p:nvPicPr>
        <p:blipFill>
          <a:blip r:embed="rId7"/>
          <a:stretch/>
        </p:blipFill>
        <p:spPr>
          <a:xfrm>
            <a:off x="220320" y="682920"/>
            <a:ext cx="8770680" cy="4394160"/>
          </a:xfrm>
          <a:prstGeom prst="rect">
            <a:avLst/>
          </a:prstGeom>
          <a:ln>
            <a:noFill/>
          </a:ln>
        </p:spPr>
      </p:pic>
    </p:spTree>
  </p:cSld>
  <p:timing>
    <p:tnLst>
      <p:par>
        <p:cTn id="196" dur="indefinite" restart="never" nodeType="tmRoot">
          <p:childTnLst>
            <p:seq>
              <p:cTn id="197" dur="indefinite" nodeType="mainSeq">
                <p:childTnLst>
                  <p:par>
                    <p:cTn id="198" fill="hold">
                      <p:stCondLst>
                        <p:cond delay="indefinite"/>
                      </p:stCondLst>
                      <p:childTnLst>
                        <p:par>
                          <p:cTn id="199" fill="hold">
                            <p:stCondLst>
                              <p:cond delay="0"/>
                            </p:stCondLst>
                            <p:childTnLst>
                              <p:par>
                                <p:cTn id="200" nodeType="clickEffect" fill="hold" presetClass="entr" presetID="10">
                                  <p:stCondLst>
                                    <p:cond delay="0"/>
                                  </p:stCondLst>
                                  <p:childTnLst>
                                    <p:set>
                                      <p:cBhvr>
                                        <p:cTn id="201" dur="1" fill="hold">
                                          <p:stCondLst>
                                            <p:cond delay="0"/>
                                          </p:stCondLst>
                                        </p:cTn>
                                        <p:tgtEl>
                                          <p:spTgt spid="843"/>
                                        </p:tgtEl>
                                        <p:attrNameLst>
                                          <p:attrName>style.visibility</p:attrName>
                                        </p:attrNameLst>
                                      </p:cBhvr>
                                      <p:to>
                                        <p:strVal val="visible"/>
                                      </p:to>
                                    </p:set>
                                    <p:animEffect filter="fade" transition="in">
                                      <p:cBhvr additive="repl">
                                        <p:cTn id="202" dur="1000"/>
                                        <p:tgtEl>
                                          <p:spTgt spid="843"/>
                                        </p:tgtEl>
                                      </p:cBhvr>
                                    </p:animEffec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0">
                                  <p:stCondLst>
                                    <p:cond delay="0"/>
                                  </p:stCondLst>
                                  <p:childTnLst>
                                    <p:set>
                                      <p:cBhvr>
                                        <p:cTn id="206" dur="1" fill="hold">
                                          <p:stCondLst>
                                            <p:cond delay="0"/>
                                          </p:stCondLst>
                                        </p:cTn>
                                        <p:tgtEl>
                                          <p:spTgt spid="844"/>
                                        </p:tgtEl>
                                        <p:attrNameLst>
                                          <p:attrName>style.visibility</p:attrName>
                                        </p:attrNameLst>
                                      </p:cBhvr>
                                      <p:to>
                                        <p:strVal val="visible"/>
                                      </p:to>
                                    </p:set>
                                    <p:animEffect filter="fade" transition="in">
                                      <p:cBhvr additive="repl">
                                        <p:cTn id="207" dur="1000"/>
                                        <p:tgtEl>
                                          <p:spTgt spid="844"/>
                                        </p:tgtEl>
                                      </p:cBhvr>
                                    </p:animEffect>
                                  </p:childTnLst>
                                </p:cTn>
                              </p:par>
                            </p:childTnLst>
                          </p:cTn>
                        </p:par>
                      </p:childTnLst>
                    </p:cTn>
                  </p:par>
                  <p:par>
                    <p:cTn id="208" fill="hold">
                      <p:stCondLst>
                        <p:cond delay="indefinite"/>
                      </p:stCondLst>
                      <p:childTnLst>
                        <p:par>
                          <p:cTn id="209" fill="hold">
                            <p:stCondLst>
                              <p:cond delay="0"/>
                            </p:stCondLst>
                            <p:childTnLst>
                              <p:par>
                                <p:cTn id="210" nodeType="clickEffect" fill="hold" presetClass="entr" presetID="10">
                                  <p:stCondLst>
                                    <p:cond delay="0"/>
                                  </p:stCondLst>
                                  <p:childTnLst>
                                    <p:set>
                                      <p:cBhvr>
                                        <p:cTn id="211" dur="1" fill="hold">
                                          <p:stCondLst>
                                            <p:cond delay="0"/>
                                          </p:stCondLst>
                                        </p:cTn>
                                        <p:tgtEl>
                                          <p:spTgt spid="845"/>
                                        </p:tgtEl>
                                        <p:attrNameLst>
                                          <p:attrName>style.visibility</p:attrName>
                                        </p:attrNameLst>
                                      </p:cBhvr>
                                      <p:to>
                                        <p:strVal val="visible"/>
                                      </p:to>
                                    </p:set>
                                    <p:animEffect filter="fade" transition="in">
                                      <p:cBhvr additive="repl">
                                        <p:cTn id="212" dur="1000"/>
                                        <p:tgtEl>
                                          <p:spTgt spid="845"/>
                                        </p:tgtEl>
                                      </p:cBhvr>
                                    </p:animEffec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0">
                                  <p:stCondLst>
                                    <p:cond delay="0"/>
                                  </p:stCondLst>
                                  <p:childTnLst>
                                    <p:set>
                                      <p:cBhvr>
                                        <p:cTn id="216" dur="1" fill="hold">
                                          <p:stCondLst>
                                            <p:cond delay="0"/>
                                          </p:stCondLst>
                                        </p:cTn>
                                        <p:tgtEl>
                                          <p:spTgt spid="846"/>
                                        </p:tgtEl>
                                        <p:attrNameLst>
                                          <p:attrName>style.visibility</p:attrName>
                                        </p:attrNameLst>
                                      </p:cBhvr>
                                      <p:to>
                                        <p:strVal val="visible"/>
                                      </p:to>
                                    </p:set>
                                    <p:animEffect filter="fade" transition="in">
                                      <p:cBhvr additive="repl">
                                        <p:cTn id="217" dur="1000"/>
                                        <p:tgtEl>
                                          <p:spTgt spid="846"/>
                                        </p:tgtEl>
                                      </p:cBhvr>
                                    </p:animEffec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10">
                                  <p:stCondLst>
                                    <p:cond delay="0"/>
                                  </p:stCondLst>
                                  <p:childTnLst>
                                    <p:set>
                                      <p:cBhvr>
                                        <p:cTn id="221" dur="1" fill="hold">
                                          <p:stCondLst>
                                            <p:cond delay="0"/>
                                          </p:stCondLst>
                                        </p:cTn>
                                        <p:tgtEl>
                                          <p:spTgt spid="847"/>
                                        </p:tgtEl>
                                        <p:attrNameLst>
                                          <p:attrName>style.visibility</p:attrName>
                                        </p:attrNameLst>
                                      </p:cBhvr>
                                      <p:to>
                                        <p:strVal val="visible"/>
                                      </p:to>
                                    </p:set>
                                    <p:animEffect filter="fade" transition="in">
                                      <p:cBhvr additive="repl">
                                        <p:cTn id="222" dur="1000"/>
                                        <p:tgtEl>
                                          <p:spTgt spid="847"/>
                                        </p:tgtEl>
                                      </p:cBhvr>
                                    </p:animEffect>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10">
                                  <p:stCondLst>
                                    <p:cond delay="0"/>
                                  </p:stCondLst>
                                  <p:childTnLst>
                                    <p:set>
                                      <p:cBhvr>
                                        <p:cTn id="226" dur="1" fill="hold">
                                          <p:stCondLst>
                                            <p:cond delay="0"/>
                                          </p:stCondLst>
                                        </p:cTn>
                                        <p:tgtEl>
                                          <p:spTgt spid="848"/>
                                        </p:tgtEl>
                                        <p:attrNameLst>
                                          <p:attrName>style.visibility</p:attrName>
                                        </p:attrNameLst>
                                      </p:cBhvr>
                                      <p:to>
                                        <p:strVal val="visible"/>
                                      </p:to>
                                    </p:set>
                                    <p:animEffect filter="fade" transition="in">
                                      <p:cBhvr additive="repl">
                                        <p:cTn id="227" dur="1000"/>
                                        <p:tgtEl>
                                          <p:spTgt spid="848"/>
                                        </p:tgtEl>
                                      </p:cBhvr>
                                    </p:animEffect>
                                  </p:childTnLst>
                                </p:cTn>
                              </p:par>
                            </p:childTnLst>
                          </p:cTn>
                        </p:par>
                      </p:childTnLst>
                    </p:cTn>
                  </p:par>
                  <p:par>
                    <p:cTn id="228" fill="hold">
                      <p:stCondLst>
                        <p:cond delay="indefinite"/>
                      </p:stCondLst>
                      <p:childTnLst>
                        <p:par>
                          <p:cTn id="229" fill="hold">
                            <p:stCondLst>
                              <p:cond delay="0"/>
                            </p:stCondLst>
                            <p:childTnLst>
                              <p:par>
                                <p:cTn id="230" nodeType="clickEffect" fill="hold" presetClass="entr" presetID="10">
                                  <p:stCondLst>
                                    <p:cond delay="0"/>
                                  </p:stCondLst>
                                  <p:childTnLst>
                                    <p:set>
                                      <p:cBhvr>
                                        <p:cTn id="231" dur="1" fill="hold">
                                          <p:stCondLst>
                                            <p:cond delay="0"/>
                                          </p:stCondLst>
                                        </p:cTn>
                                        <p:tgtEl>
                                          <p:spTgt spid="849"/>
                                        </p:tgtEl>
                                        <p:attrNameLst>
                                          <p:attrName>style.visibility</p:attrName>
                                        </p:attrNameLst>
                                      </p:cBhvr>
                                      <p:to>
                                        <p:strVal val="visible"/>
                                      </p:to>
                                    </p:set>
                                    <p:animEffect filter="fade" transition="in">
                                      <p:cBhvr additive="repl">
                                        <p:cTn id="232" dur="1000"/>
                                        <p:tgtEl>
                                          <p:spTgt spid="8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Real BRMS Use Cases</a:t>
            </a:r>
            <a:endParaRPr b="0" lang="en-US" sz="1400" spc="-1" strike="noStrike">
              <a:solidFill>
                <a:srgbClr val="000000"/>
              </a:solidFill>
              <a:uFill>
                <a:solidFill>
                  <a:srgbClr val="ffffff"/>
                </a:solidFill>
              </a:uFill>
              <a:latin typeface="Arial"/>
            </a:endParaRPr>
          </a:p>
        </p:txBody>
      </p:sp>
    </p:spTree>
  </p:cSld>
  <p:timing>
    <p:tnLst>
      <p:par>
        <p:cTn id="233" dur="indefinite" restart="never" nodeType="tmRoot">
          <p:childTnLst>
            <p:seq>
              <p:cTn id="23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TextShape 1"/>
          <p:cNvSpPr txBox="1"/>
          <p:nvPr/>
        </p:nvSpPr>
        <p:spPr>
          <a:xfrm>
            <a:off x="103320" y="4734000"/>
            <a:ext cx="360360" cy="393120"/>
          </a:xfrm>
          <a:prstGeom prst="rect">
            <a:avLst/>
          </a:prstGeom>
          <a:noFill/>
          <a:ln>
            <a:noFill/>
          </a:ln>
        </p:spPr>
        <p:txBody>
          <a:bodyPr tIns="91440" bIns="91440" anchor="ctr"/>
          <a:p>
            <a:pPr>
              <a:lnSpc>
                <a:spcPct val="100000"/>
              </a:lnSpc>
            </a:pPr>
            <a:fld id="{1C95188B-48BD-48FD-933D-81F1D9A0A39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852"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BRMS &amp; BPM Suite Value across industries</a:t>
            </a:r>
            <a:endParaRPr b="0" lang="en-US" sz="1800" spc="-1" strike="noStrike">
              <a:solidFill>
                <a:srgbClr val="000000"/>
              </a:solidFill>
              <a:uFill>
                <a:solidFill>
                  <a:srgbClr val="ffffff"/>
                </a:solidFill>
              </a:uFill>
              <a:latin typeface="Arial"/>
            </a:endParaRPr>
          </a:p>
        </p:txBody>
      </p:sp>
      <p:sp>
        <p:nvSpPr>
          <p:cNvPr id="853"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854" name="CustomShape 4"/>
          <p:cNvSpPr/>
          <p:nvPr/>
        </p:nvSpPr>
        <p:spPr>
          <a:xfrm>
            <a:off x="5562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55" name="CustomShape 5"/>
          <p:cNvSpPr/>
          <p:nvPr/>
        </p:nvSpPr>
        <p:spPr>
          <a:xfrm>
            <a:off x="5562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Banking</a:t>
            </a:r>
            <a:endParaRPr b="0" lang="en-US" sz="1800" spc="-1" strike="noStrike">
              <a:solidFill>
                <a:srgbClr val="000000"/>
              </a:solidFill>
              <a:uFill>
                <a:solidFill>
                  <a:srgbClr val="ffffff"/>
                </a:solidFill>
              </a:uFill>
              <a:latin typeface="Arial"/>
            </a:endParaRPr>
          </a:p>
        </p:txBody>
      </p:sp>
      <p:sp>
        <p:nvSpPr>
          <p:cNvPr id="856" name="CustomShape 6"/>
          <p:cNvSpPr/>
          <p:nvPr/>
        </p:nvSpPr>
        <p:spPr>
          <a:xfrm>
            <a:off x="594720" y="1650600"/>
            <a:ext cx="1701360" cy="135288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Onboarding </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Loan Organisation</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Credit Decisioning</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Accounting</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Fraud Detection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57" name="CustomShape 7"/>
          <p:cNvSpPr/>
          <p:nvPr/>
        </p:nvSpPr>
        <p:spPr>
          <a:xfrm>
            <a:off x="26406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58" name="CustomShape 8"/>
          <p:cNvSpPr/>
          <p:nvPr/>
        </p:nvSpPr>
        <p:spPr>
          <a:xfrm>
            <a:off x="26406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Insurance</a:t>
            </a:r>
            <a:endParaRPr b="0" lang="en-US" sz="1800" spc="-1" strike="noStrike">
              <a:solidFill>
                <a:srgbClr val="000000"/>
              </a:solidFill>
              <a:uFill>
                <a:solidFill>
                  <a:srgbClr val="ffffff"/>
                </a:solidFill>
              </a:uFill>
              <a:latin typeface="Arial"/>
            </a:endParaRPr>
          </a:p>
        </p:txBody>
      </p:sp>
      <p:sp>
        <p:nvSpPr>
          <p:cNvPr id="859" name="CustomShape 9"/>
          <p:cNvSpPr/>
          <p:nvPr/>
        </p:nvSpPr>
        <p:spPr>
          <a:xfrm>
            <a:off x="26787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Claims Processing</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Quoting</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Rating</a:t>
            </a:r>
            <a:endParaRPr b="0" lang="en-US" sz="1800" spc="-1" strike="noStrike">
              <a:solidFill>
                <a:srgbClr val="000000"/>
              </a:solidFill>
              <a:uFill>
                <a:solidFill>
                  <a:srgbClr val="ffffff"/>
                </a:solidFill>
              </a:uFill>
              <a:latin typeface="Arial"/>
            </a:endParaRPr>
          </a:p>
        </p:txBody>
      </p:sp>
      <p:sp>
        <p:nvSpPr>
          <p:cNvPr id="860" name="CustomShape 10"/>
          <p:cNvSpPr/>
          <p:nvPr/>
        </p:nvSpPr>
        <p:spPr>
          <a:xfrm>
            <a:off x="472500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61" name="CustomShape 11"/>
          <p:cNvSpPr/>
          <p:nvPr/>
        </p:nvSpPr>
        <p:spPr>
          <a:xfrm>
            <a:off x="472500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Capital Markets</a:t>
            </a:r>
            <a:endParaRPr b="0" lang="en-US" sz="1800" spc="-1" strike="noStrike">
              <a:solidFill>
                <a:srgbClr val="000000"/>
              </a:solidFill>
              <a:uFill>
                <a:solidFill>
                  <a:srgbClr val="ffffff"/>
                </a:solidFill>
              </a:uFill>
              <a:latin typeface="Arial"/>
            </a:endParaRPr>
          </a:p>
        </p:txBody>
      </p:sp>
      <p:sp>
        <p:nvSpPr>
          <p:cNvPr id="862" name="CustomShape 12"/>
          <p:cNvSpPr/>
          <p:nvPr/>
        </p:nvSpPr>
        <p:spPr>
          <a:xfrm>
            <a:off x="4763160" y="1650600"/>
            <a:ext cx="170136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Trading</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63" name="CustomShape 13"/>
          <p:cNvSpPr/>
          <p:nvPr/>
        </p:nvSpPr>
        <p:spPr>
          <a:xfrm>
            <a:off x="6809040" y="127404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64" name="CustomShape 14"/>
          <p:cNvSpPr/>
          <p:nvPr/>
        </p:nvSpPr>
        <p:spPr>
          <a:xfrm>
            <a:off x="6809040" y="127404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Public Sector</a:t>
            </a:r>
            <a:endParaRPr b="0" lang="en-US" sz="1800" spc="-1" strike="noStrike">
              <a:solidFill>
                <a:srgbClr val="000000"/>
              </a:solidFill>
              <a:uFill>
                <a:solidFill>
                  <a:srgbClr val="ffffff"/>
                </a:solidFill>
              </a:uFill>
              <a:latin typeface="Arial"/>
            </a:endParaRPr>
          </a:p>
        </p:txBody>
      </p:sp>
      <p:sp>
        <p:nvSpPr>
          <p:cNvPr id="865" name="CustomShape 15"/>
          <p:cNvSpPr/>
          <p:nvPr/>
        </p:nvSpPr>
        <p:spPr>
          <a:xfrm>
            <a:off x="6847560" y="1650600"/>
            <a:ext cx="254592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Regulatory</a:t>
            </a:r>
            <a:endParaRPr b="0" lang="en-US" sz="1800" spc="-1" strike="noStrike">
              <a:solidFill>
                <a:srgbClr val="000000"/>
              </a:solidFill>
              <a:uFill>
                <a:solidFill>
                  <a:srgbClr val="ffffff"/>
                </a:solidFill>
              </a:uFill>
              <a:latin typeface="Arial"/>
            </a:endParaRPr>
          </a:p>
        </p:txBody>
      </p:sp>
      <p:sp>
        <p:nvSpPr>
          <p:cNvPr id="866" name="CustomShape 16"/>
          <p:cNvSpPr/>
          <p:nvPr/>
        </p:nvSpPr>
        <p:spPr>
          <a:xfrm>
            <a:off x="5562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67" name="CustomShape 17"/>
          <p:cNvSpPr/>
          <p:nvPr/>
        </p:nvSpPr>
        <p:spPr>
          <a:xfrm>
            <a:off x="5562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Utilities</a:t>
            </a:r>
            <a:endParaRPr b="0" lang="en-US" sz="1800" spc="-1" strike="noStrike">
              <a:solidFill>
                <a:srgbClr val="000000"/>
              </a:solidFill>
              <a:uFill>
                <a:solidFill>
                  <a:srgbClr val="ffffff"/>
                </a:solidFill>
              </a:uFill>
              <a:latin typeface="Arial"/>
            </a:endParaRPr>
          </a:p>
        </p:txBody>
      </p:sp>
      <p:sp>
        <p:nvSpPr>
          <p:cNvPr id="868" name="CustomShape 18"/>
          <p:cNvSpPr/>
          <p:nvPr/>
        </p:nvSpPr>
        <p:spPr>
          <a:xfrm>
            <a:off x="594360" y="3380760"/>
            <a:ext cx="1701360" cy="1270800"/>
          </a:xfrm>
          <a:prstGeom prst="rect">
            <a:avLst/>
          </a:prstGeom>
          <a:noFill/>
          <a:ln>
            <a:noFill/>
          </a:ln>
        </p:spPr>
        <p:style>
          <a:lnRef idx="0"/>
          <a:fillRef idx="0"/>
          <a:effectRef idx="0"/>
          <a:fontRef idx="minor"/>
        </p:style>
        <p:txBody>
          <a:bodyPr tIns="91440" bIns="91440"/>
          <a:p>
            <a:pPr>
              <a:lnSpc>
                <a:spcPct val="100000"/>
              </a:lnSpc>
            </a:pPr>
            <a:r>
              <a:rPr b="0" lang="en-US" sz="1200" spc="-1" strike="noStrike">
                <a:solidFill>
                  <a:srgbClr val="000000"/>
                </a:solidFill>
                <a:uFill>
                  <a:solidFill>
                    <a:srgbClr val="ffffff"/>
                  </a:solidFill>
                </a:uFill>
                <a:latin typeface="Overpass"/>
                <a:ea typeface="Overpass"/>
              </a:rPr>
              <a:t>Order Mgmt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Network Monitoring/</a:t>
            </a:r>
            <a:r>
              <a:rPr b="1" lang="en-US" sz="1200" spc="-1" strike="noStrike">
                <a:solidFill>
                  <a:srgbClr val="000000"/>
                </a:solidFill>
                <a:uFill>
                  <a:solidFill>
                    <a:srgbClr val="ffffff"/>
                  </a:solidFill>
                </a:uFill>
                <a:latin typeface="Overpass"/>
                <a:ea typeface="Overpass"/>
              </a:rPr>
              <a:t>IoT</a:t>
            </a:r>
            <a:endParaRPr b="0" lang="en-US" sz="1800" spc="-1" strike="noStrike">
              <a:solidFill>
                <a:srgbClr val="000000"/>
              </a:solidFill>
              <a:uFill>
                <a:solidFill>
                  <a:srgbClr val="ffffff"/>
                </a:solidFill>
              </a:uFill>
              <a:latin typeface="Arial"/>
            </a:endParaRPr>
          </a:p>
        </p:txBody>
      </p:sp>
      <p:sp>
        <p:nvSpPr>
          <p:cNvPr id="869" name="CustomShape 19"/>
          <p:cNvSpPr/>
          <p:nvPr/>
        </p:nvSpPr>
        <p:spPr>
          <a:xfrm>
            <a:off x="26406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70" name="CustomShape 20"/>
          <p:cNvSpPr/>
          <p:nvPr/>
        </p:nvSpPr>
        <p:spPr>
          <a:xfrm>
            <a:off x="26406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Transportation</a:t>
            </a:r>
            <a:endParaRPr b="0" lang="en-US" sz="1800" spc="-1" strike="noStrike">
              <a:solidFill>
                <a:srgbClr val="000000"/>
              </a:solidFill>
              <a:uFill>
                <a:solidFill>
                  <a:srgbClr val="ffffff"/>
                </a:solidFill>
              </a:uFill>
              <a:latin typeface="Arial"/>
            </a:endParaRPr>
          </a:p>
        </p:txBody>
      </p:sp>
      <p:sp>
        <p:nvSpPr>
          <p:cNvPr id="871" name="CustomShape 21"/>
          <p:cNvSpPr/>
          <p:nvPr/>
        </p:nvSpPr>
        <p:spPr>
          <a:xfrm>
            <a:off x="2678760" y="3380760"/>
            <a:ext cx="1701360" cy="1062720"/>
          </a:xfrm>
          <a:prstGeom prst="rect">
            <a:avLst/>
          </a:prstGeom>
          <a:noFill/>
          <a:ln>
            <a:noFill/>
          </a:ln>
        </p:spPr>
        <p:style>
          <a:lnRef idx="0"/>
          <a:fillRef idx="0"/>
          <a:effectRef idx="0"/>
          <a:fontRef idx="minor"/>
        </p:style>
      </p:sp>
      <p:sp>
        <p:nvSpPr>
          <p:cNvPr id="872" name="CustomShape 22"/>
          <p:cNvSpPr/>
          <p:nvPr/>
        </p:nvSpPr>
        <p:spPr>
          <a:xfrm>
            <a:off x="472500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73" name="CustomShape 23"/>
          <p:cNvSpPr/>
          <p:nvPr/>
        </p:nvSpPr>
        <p:spPr>
          <a:xfrm>
            <a:off x="472500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Retail</a:t>
            </a:r>
            <a:endParaRPr b="0" lang="en-US" sz="1800" spc="-1" strike="noStrike">
              <a:solidFill>
                <a:srgbClr val="000000"/>
              </a:solidFill>
              <a:uFill>
                <a:solidFill>
                  <a:srgbClr val="ffffff"/>
                </a:solidFill>
              </a:uFill>
              <a:latin typeface="Arial"/>
            </a:endParaRPr>
          </a:p>
        </p:txBody>
      </p:sp>
      <p:sp>
        <p:nvSpPr>
          <p:cNvPr id="874" name="CustomShape 24"/>
          <p:cNvSpPr/>
          <p:nvPr/>
        </p:nvSpPr>
        <p:spPr>
          <a:xfrm>
            <a:off x="4763160" y="3380400"/>
            <a:ext cx="208404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Recommendation (Barcelo, StartToday-ZozoTown)</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Campaign Mgmt (</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Pricing</a:t>
            </a:r>
            <a:endParaRPr b="0" lang="en-US" sz="1800" spc="-1" strike="noStrike">
              <a:solidFill>
                <a:srgbClr val="000000"/>
              </a:solidFill>
              <a:uFill>
                <a:solidFill>
                  <a:srgbClr val="ffffff"/>
                </a:solidFill>
              </a:uFill>
              <a:latin typeface="Arial"/>
            </a:endParaRPr>
          </a:p>
        </p:txBody>
      </p:sp>
      <p:sp>
        <p:nvSpPr>
          <p:cNvPr id="875" name="CustomShape 25"/>
          <p:cNvSpPr/>
          <p:nvPr/>
        </p:nvSpPr>
        <p:spPr>
          <a:xfrm>
            <a:off x="6809040" y="3004200"/>
            <a:ext cx="1778400" cy="1510920"/>
          </a:xfrm>
          <a:prstGeom prst="rect">
            <a:avLst/>
          </a:prstGeom>
          <a:solidFill>
            <a:srgbClr val="ffffff"/>
          </a:solidFill>
          <a:ln w="19080">
            <a:solidFill>
              <a:srgbClr val="000000"/>
            </a:solidFill>
            <a:round/>
          </a:ln>
        </p:spPr>
        <p:style>
          <a:lnRef idx="0"/>
          <a:fillRef idx="0"/>
          <a:effectRef idx="0"/>
          <a:fontRef idx="minor"/>
        </p:style>
        <p:txBody>
          <a:bodyPr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76" name="CustomShape 26"/>
          <p:cNvSpPr/>
          <p:nvPr/>
        </p:nvSpPr>
        <p:spPr>
          <a:xfrm>
            <a:off x="6809040" y="3004200"/>
            <a:ext cx="1778400" cy="328320"/>
          </a:xfrm>
          <a:prstGeom prst="rect">
            <a:avLst/>
          </a:prstGeom>
          <a:solidFill>
            <a:schemeClr val="accent1"/>
          </a:solidFill>
          <a:ln w="9360">
            <a:solidFill>
              <a:schemeClr val="dk2"/>
            </a:solidFill>
            <a:round/>
          </a:ln>
        </p:spPr>
        <p:style>
          <a:lnRef idx="0"/>
          <a:fillRef idx="0"/>
          <a:effectRef idx="0"/>
          <a:fontRef idx="minor"/>
        </p:style>
        <p:txBody>
          <a:bodyPr tIns="91440" bIns="91440" anchor="ctr"/>
          <a:p>
            <a:pPr algn="ctr">
              <a:lnSpc>
                <a:spcPct val="100000"/>
              </a:lnSpc>
            </a:pPr>
            <a:r>
              <a:rPr b="0" lang="en-US" sz="1400" spc="-1" strike="noStrike">
                <a:solidFill>
                  <a:srgbClr val="ffffff"/>
                </a:solidFill>
                <a:uFill>
                  <a:solidFill>
                    <a:srgbClr val="ffffff"/>
                  </a:solidFill>
                </a:uFill>
                <a:latin typeface="Arial"/>
                <a:ea typeface="Arial"/>
              </a:rPr>
              <a:t>Manufacturing</a:t>
            </a:r>
            <a:endParaRPr b="0" lang="en-US" sz="1800" spc="-1" strike="noStrike">
              <a:solidFill>
                <a:srgbClr val="000000"/>
              </a:solidFill>
              <a:uFill>
                <a:solidFill>
                  <a:srgbClr val="ffffff"/>
                </a:solidFill>
              </a:uFill>
              <a:latin typeface="Arial"/>
            </a:endParaRPr>
          </a:p>
        </p:txBody>
      </p:sp>
      <p:sp>
        <p:nvSpPr>
          <p:cNvPr id="877" name="CustomShape 27"/>
          <p:cNvSpPr/>
          <p:nvPr/>
        </p:nvSpPr>
        <p:spPr>
          <a:xfrm>
            <a:off x="6847560" y="3380760"/>
            <a:ext cx="1701360" cy="10627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Overpass"/>
                <a:ea typeface="Overpass"/>
              </a:rPr>
              <a:t>Supply Line Monitoring/IoT</a:t>
            </a:r>
            <a:r>
              <a:rPr b="0" lang="en-US" sz="800" spc="-1" strike="noStrike">
                <a:solidFill>
                  <a:srgbClr val="ff0000"/>
                </a:solidFill>
                <a:uFill>
                  <a:solidFill>
                    <a:srgbClr val="ffffff"/>
                  </a:solidFill>
                </a:uFill>
                <a:latin typeface="Overpass"/>
                <a:ea typeface="Overpass"/>
              </a:rPr>
              <a:t> </a:t>
            </a:r>
            <a:endParaRPr b="0" lang="en-US" sz="1800" spc="-1" strike="noStrike">
              <a:solidFill>
                <a:srgbClr val="000000"/>
              </a:solidFill>
              <a:uFill>
                <a:solidFill>
                  <a:srgbClr val="ffffff"/>
                </a:solidFill>
              </a:uFill>
              <a:latin typeface="Arial"/>
            </a:endParaRPr>
          </a:p>
          <a:p>
            <a:pPr>
              <a:lnSpc>
                <a:spcPct val="100000"/>
              </a:lnSpc>
            </a:pPr>
            <a:r>
              <a:rPr b="0" lang="en-US" sz="800" spc="-1" strike="noStrike">
                <a:solidFill>
                  <a:srgbClr val="000000"/>
                </a:solidFill>
                <a:uFill>
                  <a:solidFill>
                    <a:srgbClr val="ffffff"/>
                  </a:solidFill>
                </a:uFill>
                <a:latin typeface="Overpass"/>
                <a:ea typeface="Overpass"/>
              </a:rPr>
              <a:t>Delivery Planning</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878" name="TextShape 28"/>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35" dur="indefinite" restart="never" nodeType="tmRoot">
          <p:childTnLst>
            <p:seq>
              <p:cTn id="23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TextShape 1"/>
          <p:cNvSpPr txBox="1"/>
          <p:nvPr/>
        </p:nvSpPr>
        <p:spPr>
          <a:xfrm>
            <a:off x="103320" y="4734000"/>
            <a:ext cx="360360" cy="393120"/>
          </a:xfrm>
          <a:prstGeom prst="rect">
            <a:avLst/>
          </a:prstGeom>
          <a:noFill/>
          <a:ln>
            <a:noFill/>
          </a:ln>
        </p:spPr>
        <p:txBody>
          <a:bodyPr tIns="91440" bIns="91440" anchor="ctr"/>
          <a:p>
            <a:pPr>
              <a:lnSpc>
                <a:spcPct val="100000"/>
              </a:lnSpc>
            </a:pPr>
            <a:fld id="{FEDE9CCE-0882-41CD-A568-AE03A64A35E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880" name="CustomShape 2"/>
          <p:cNvSpPr/>
          <p:nvPr/>
        </p:nvSpPr>
        <p:spPr>
          <a:xfrm>
            <a:off x="1413720" y="0"/>
            <a:ext cx="772992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881" name="CustomShape 3"/>
          <p:cNvSpPr/>
          <p:nvPr/>
        </p:nvSpPr>
        <p:spPr>
          <a:xfrm>
            <a:off x="1413720" y="562680"/>
            <a:ext cx="6881040" cy="328320"/>
          </a:xfrm>
          <a:prstGeom prst="rect">
            <a:avLst/>
          </a:prstGeom>
          <a:noFill/>
          <a:ln>
            <a:noFill/>
          </a:ln>
        </p:spPr>
        <p:style>
          <a:lnRef idx="0"/>
          <a:fillRef idx="0"/>
          <a:effectRef idx="0"/>
          <a:fontRef idx="minor"/>
        </p:style>
        <p:txBody>
          <a:bodyPr tIns="91440" bIns="91440"/>
          <a:p>
            <a:pPr>
              <a:lnSpc>
                <a:spcPct val="100000"/>
              </a:lnSpc>
            </a:pPr>
            <a:r>
              <a:rPr b="1" lang="en-US" sz="1200" spc="-1" strike="noStrike">
                <a:solidFill>
                  <a:srgbClr val="ff0000"/>
                </a:solidFill>
                <a:uFill>
                  <a:solidFill>
                    <a:srgbClr val="ffffff"/>
                  </a:solidFill>
                </a:uFill>
                <a:latin typeface="Proxima Nova"/>
                <a:ea typeface="Proxima Nova"/>
              </a:rPr>
              <a:t>Finanz Informatik</a:t>
            </a:r>
            <a:endParaRPr b="0" lang="en-US" sz="1800" spc="-1" strike="noStrike">
              <a:solidFill>
                <a:srgbClr val="000000"/>
              </a:solidFill>
              <a:uFill>
                <a:solidFill>
                  <a:srgbClr val="ffffff"/>
                </a:solidFill>
              </a:uFill>
              <a:latin typeface="Arial"/>
            </a:endParaRPr>
          </a:p>
        </p:txBody>
      </p:sp>
      <p:sp>
        <p:nvSpPr>
          <p:cNvPr id="882" name="TextShape 4"/>
          <p:cNvSpPr txBox="1"/>
          <p:nvPr/>
        </p:nvSpPr>
        <p:spPr>
          <a:xfrm>
            <a:off x="635400" y="1625760"/>
            <a:ext cx="8239320" cy="2644560"/>
          </a:xfrm>
          <a:prstGeom prst="rect">
            <a:avLst/>
          </a:prstGeom>
          <a:noFill/>
          <a:ln>
            <a:noFill/>
          </a:ln>
        </p:spPr>
        <p:txBody>
          <a:bodyPr tIns="91440" bIns="91440"/>
          <a:p>
            <a:pPr algn="just">
              <a:lnSpc>
                <a:spcPct val="100000"/>
              </a:lnSpc>
            </a:pPr>
            <a:r>
              <a:rPr b="0" lang="en-US" sz="1400" spc="-1" strike="noStrike">
                <a:solidFill>
                  <a:srgbClr val="000000"/>
                </a:solidFill>
                <a:uFill>
                  <a:solidFill>
                    <a:srgbClr val="ffffff"/>
                  </a:solidFill>
                </a:uFill>
                <a:latin typeface="Proxima Nova"/>
                <a:ea typeface="Proxima Nova"/>
              </a:rPr>
              <a:t>Finanz Informatik (FI), the central IT service provider for the German Savings Banks Finance Group, serves 122 million accounts and wishes to improve and streamline workflows</a:t>
            </a:r>
            <a:endParaRPr b="0" lang="en-US" sz="1400" spc="-1" strike="noStrike">
              <a:solidFill>
                <a:srgbClr val="000000"/>
              </a:solidFill>
              <a:uFill>
                <a:solidFill>
                  <a:srgbClr val="ffffff"/>
                </a:solidFill>
              </a:uFill>
              <a:latin typeface="Arial"/>
            </a:endParaRPr>
          </a:p>
        </p:txBody>
      </p:sp>
      <p:pic>
        <p:nvPicPr>
          <p:cNvPr id="883" name="Shape 1183" descr=""/>
          <p:cNvPicPr/>
          <p:nvPr/>
        </p:nvPicPr>
        <p:blipFill>
          <a:blip r:embed="rId1"/>
          <a:stretch/>
        </p:blipFill>
        <p:spPr>
          <a:xfrm>
            <a:off x="0" y="156240"/>
            <a:ext cx="1469160" cy="1469160"/>
          </a:xfrm>
          <a:prstGeom prst="rect">
            <a:avLst/>
          </a:prstGeom>
          <a:ln>
            <a:noFill/>
          </a:ln>
        </p:spPr>
      </p:pic>
      <p:sp>
        <p:nvSpPr>
          <p:cNvPr id="884"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237" dur="indefinite" restart="never" nodeType="tmRoot">
          <p:childTnLst>
            <p:seq>
              <p:cTn id="23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03320" y="4734000"/>
            <a:ext cx="360360" cy="393120"/>
          </a:xfrm>
          <a:prstGeom prst="rect">
            <a:avLst/>
          </a:prstGeom>
          <a:noFill/>
          <a:ln>
            <a:noFill/>
          </a:ln>
        </p:spPr>
        <p:txBody>
          <a:bodyPr tIns="91440" bIns="91440" anchor="ctr"/>
          <a:p>
            <a:pPr>
              <a:lnSpc>
                <a:spcPct val="100000"/>
              </a:lnSpc>
            </a:pPr>
            <a:fld id="{A0A46266-82FA-4035-B741-7843C86A704B}"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329" name="Shape 434" descr=""/>
          <p:cNvPicPr/>
          <p:nvPr/>
        </p:nvPicPr>
        <p:blipFill>
          <a:blip r:embed="rId1"/>
          <a:stretch/>
        </p:blipFill>
        <p:spPr>
          <a:xfrm>
            <a:off x="1389240" y="1715760"/>
            <a:ext cx="1135080" cy="1015200"/>
          </a:xfrm>
          <a:prstGeom prst="rect">
            <a:avLst/>
          </a:prstGeom>
          <a:ln>
            <a:noFill/>
          </a:ln>
        </p:spPr>
      </p:pic>
      <p:pic>
        <p:nvPicPr>
          <p:cNvPr id="330" name="Shape 435" descr=""/>
          <p:cNvPicPr/>
          <p:nvPr/>
        </p:nvPicPr>
        <p:blipFill>
          <a:blip r:embed="rId2"/>
          <a:stretch/>
        </p:blipFill>
        <p:spPr>
          <a:xfrm>
            <a:off x="6710760" y="1715760"/>
            <a:ext cx="951840" cy="1015560"/>
          </a:xfrm>
          <a:prstGeom prst="rect">
            <a:avLst/>
          </a:prstGeom>
          <a:ln>
            <a:noFill/>
          </a:ln>
        </p:spPr>
      </p:pic>
      <p:pic>
        <p:nvPicPr>
          <p:cNvPr id="331" name="Shape 436" descr=""/>
          <p:cNvPicPr/>
          <p:nvPr/>
        </p:nvPicPr>
        <p:blipFill>
          <a:blip r:embed="rId3"/>
          <a:stretch/>
        </p:blipFill>
        <p:spPr>
          <a:xfrm>
            <a:off x="4004280" y="1789920"/>
            <a:ext cx="1135080" cy="866880"/>
          </a:xfrm>
          <a:prstGeom prst="rect">
            <a:avLst/>
          </a:prstGeom>
          <a:ln>
            <a:noFill/>
          </a:ln>
        </p:spPr>
      </p:pic>
      <p:sp>
        <p:nvSpPr>
          <p:cNvPr id="332" name="TextShape 2"/>
          <p:cNvSpPr txBox="1"/>
          <p:nvPr/>
        </p:nvSpPr>
        <p:spPr>
          <a:xfrm>
            <a:off x="826560" y="2872080"/>
            <a:ext cx="2260440" cy="663840"/>
          </a:xfrm>
          <a:prstGeom prst="rect">
            <a:avLst/>
          </a:prstGeom>
          <a:noFill/>
          <a:ln>
            <a:noFill/>
          </a:ln>
        </p:spPr>
        <p:txBody>
          <a:bodyPr tIns="91440" bIns="91440" anchor="ctr"/>
          <a:p>
            <a:pPr>
              <a:lnSpc>
                <a:spcPct val="100000"/>
              </a:lnSpc>
            </a:pPr>
            <a:r>
              <a:rPr b="0" lang="en-US" sz="1600" spc="-1" strike="noStrike">
                <a:solidFill>
                  <a:srgbClr val="000000"/>
                </a:solidFill>
                <a:uFill>
                  <a:solidFill>
                    <a:srgbClr val="ffffff"/>
                  </a:solidFill>
                </a:uFill>
                <a:latin typeface="Proxima Nova"/>
                <a:ea typeface="Proxima Nova"/>
              </a:rPr>
              <a:t>Engage Customers in new ways</a:t>
            </a:r>
            <a:endParaRPr b="0" lang="en-US" sz="3200" spc="-1" strike="noStrike">
              <a:solidFill>
                <a:srgbClr val="000000"/>
              </a:solidFill>
              <a:uFill>
                <a:solidFill>
                  <a:srgbClr val="ffffff"/>
                </a:solidFill>
              </a:uFill>
              <a:latin typeface="Arial"/>
            </a:endParaRPr>
          </a:p>
        </p:txBody>
      </p:sp>
      <p:sp>
        <p:nvSpPr>
          <p:cNvPr id="333" name="TextShape 3"/>
          <p:cNvSpPr txBox="1"/>
          <p:nvPr/>
        </p:nvSpPr>
        <p:spPr>
          <a:xfrm>
            <a:off x="3441600" y="2872080"/>
            <a:ext cx="2260440" cy="663840"/>
          </a:xfrm>
          <a:prstGeom prst="rect">
            <a:avLst/>
          </a:prstGeom>
          <a:noFill/>
          <a:ln>
            <a:noFill/>
          </a:ln>
        </p:spPr>
        <p:txBody>
          <a:bodyPr tIns="91440" bIns="91440" anchor="b"/>
          <a:p>
            <a:pPr>
              <a:lnSpc>
                <a:spcPct val="100000"/>
              </a:lnSpc>
            </a:pPr>
            <a:r>
              <a:rPr b="0" lang="en-US" sz="1600" spc="-1" strike="noStrike">
                <a:solidFill>
                  <a:srgbClr val="000000"/>
                </a:solidFill>
                <a:uFill>
                  <a:solidFill>
                    <a:srgbClr val="ffffff"/>
                  </a:solidFill>
                </a:uFill>
                <a:latin typeface="Proxima Nova"/>
                <a:ea typeface="Proxima Nova"/>
              </a:rPr>
              <a:t>Develop more applications faster</a:t>
            </a:r>
            <a:endParaRPr b="0" lang="en-US" sz="3200" spc="-1" strike="noStrike">
              <a:solidFill>
                <a:srgbClr val="000000"/>
              </a:solidFill>
              <a:uFill>
                <a:solidFill>
                  <a:srgbClr val="ffffff"/>
                </a:solidFill>
              </a:uFill>
              <a:latin typeface="Arial"/>
            </a:endParaRPr>
          </a:p>
        </p:txBody>
      </p:sp>
      <p:sp>
        <p:nvSpPr>
          <p:cNvPr id="334" name="TextShape 4"/>
          <p:cNvSpPr txBox="1"/>
          <p:nvPr/>
        </p:nvSpPr>
        <p:spPr>
          <a:xfrm>
            <a:off x="6056640" y="2872080"/>
            <a:ext cx="2260440" cy="663840"/>
          </a:xfrm>
          <a:prstGeom prst="rect">
            <a:avLst/>
          </a:prstGeom>
          <a:noFill/>
          <a:ln>
            <a:noFill/>
          </a:ln>
        </p:spPr>
        <p:txBody>
          <a:bodyPr tIns="91440" bIns="91440" anchor="b"/>
          <a:p>
            <a:pPr>
              <a:lnSpc>
                <a:spcPct val="100000"/>
              </a:lnSpc>
            </a:pPr>
            <a:r>
              <a:rPr b="0" lang="en-US" sz="1600" spc="-1" strike="noStrike">
                <a:solidFill>
                  <a:srgbClr val="000000"/>
                </a:solidFill>
                <a:uFill>
                  <a:solidFill>
                    <a:srgbClr val="ffffff"/>
                  </a:solidFill>
                </a:uFill>
                <a:latin typeface="Proxima Nova"/>
                <a:ea typeface="Proxima Nova"/>
              </a:rPr>
              <a:t>Be more customer centric</a:t>
            </a:r>
            <a:endParaRPr b="0" lang="en-US" sz="3200" spc="-1" strike="noStrike">
              <a:solidFill>
                <a:srgbClr val="000000"/>
              </a:solidFill>
              <a:uFill>
                <a:solidFill>
                  <a:srgbClr val="ffffff"/>
                </a:solidFill>
              </a:uFill>
              <a:latin typeface="Arial"/>
            </a:endParaRPr>
          </a:p>
        </p:txBody>
      </p:sp>
      <p:sp>
        <p:nvSpPr>
          <p:cNvPr id="335" name="TextShape 5"/>
          <p:cNvSpPr txBox="1"/>
          <p:nvPr/>
        </p:nvSpPr>
        <p:spPr>
          <a:xfrm>
            <a:off x="826560" y="0"/>
            <a:ext cx="7490520" cy="10627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Goals of a Modern Enterprise</a:t>
            </a:r>
            <a:endParaRPr b="0" lang="en-US" sz="1400" spc="-1" strike="noStrike">
              <a:solidFill>
                <a:srgbClr val="000000"/>
              </a:solidFill>
              <a:uFill>
                <a:solidFill>
                  <a:srgbClr val="ffffff"/>
                </a:solidFill>
              </a:uFill>
              <a:latin typeface="Arial"/>
            </a:endParaRPr>
          </a:p>
        </p:txBody>
      </p:sp>
      <p:sp>
        <p:nvSpPr>
          <p:cNvPr id="336" name="TextShape 6"/>
          <p:cNvSpPr txBox="1"/>
          <p:nvPr/>
        </p:nvSpPr>
        <p:spPr>
          <a:xfrm>
            <a:off x="0" y="929880"/>
            <a:ext cx="9143640" cy="328320"/>
          </a:xfrm>
          <a:prstGeom prst="rect">
            <a:avLst/>
          </a:prstGeom>
          <a:noFill/>
          <a:ln>
            <a:noFill/>
          </a:ln>
        </p:spPr>
        <p:txBody>
          <a:bodyPr tIns="91440" bIns="91440" anchor="ctr"/>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3200" spc="-1" strike="noStrike">
              <a:solidFill>
                <a:srgbClr val="000000"/>
              </a:solidFill>
              <a:uFill>
                <a:solidFill>
                  <a:srgbClr val="ffffff"/>
                </a:solidFill>
              </a:uFill>
              <a:latin typeface="Arial"/>
            </a:endParaRPr>
          </a:p>
        </p:txBody>
      </p:sp>
      <p:sp>
        <p:nvSpPr>
          <p:cNvPr id="337" name="TextShape 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TextShape 1"/>
          <p:cNvSpPr txBox="1"/>
          <p:nvPr/>
        </p:nvSpPr>
        <p:spPr>
          <a:xfrm>
            <a:off x="103320" y="4734000"/>
            <a:ext cx="360360" cy="393120"/>
          </a:xfrm>
          <a:prstGeom prst="rect">
            <a:avLst/>
          </a:prstGeom>
          <a:noFill/>
          <a:ln>
            <a:noFill/>
          </a:ln>
        </p:spPr>
        <p:txBody>
          <a:bodyPr tIns="91440" bIns="91440" anchor="ctr"/>
          <a:p>
            <a:pPr>
              <a:lnSpc>
                <a:spcPct val="100000"/>
              </a:lnSpc>
            </a:pPr>
            <a:fld id="{3D2E4BF6-6069-4806-96B2-C5C161A3C288}"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886" name="Shape 1190" descr=""/>
          <p:cNvPicPr/>
          <p:nvPr/>
        </p:nvPicPr>
        <p:blipFill>
          <a:blip r:embed="rId1"/>
          <a:stretch/>
        </p:blipFill>
        <p:spPr>
          <a:xfrm>
            <a:off x="0" y="156240"/>
            <a:ext cx="1469160" cy="1469160"/>
          </a:xfrm>
          <a:prstGeom prst="rect">
            <a:avLst/>
          </a:prstGeom>
          <a:ln>
            <a:noFill/>
          </a:ln>
        </p:spPr>
      </p:pic>
      <p:sp>
        <p:nvSpPr>
          <p:cNvPr id="887" name="CustomShape 2"/>
          <p:cNvSpPr/>
          <p:nvPr/>
        </p:nvSpPr>
        <p:spPr>
          <a:xfrm>
            <a:off x="690840" y="2242080"/>
            <a:ext cx="1369440" cy="1062720"/>
          </a:xfrm>
          <a:prstGeom prst="ellipse">
            <a:avLst/>
          </a:prstGeom>
          <a:gradFill>
            <a:gsLst>
              <a:gs pos="0">
                <a:srgbClr val="f2f2f2"/>
              </a:gs>
              <a:gs pos="100000">
                <a:srgbClr val="a6a6a6"/>
              </a:gs>
            </a:gsLst>
            <a:lin ang="0"/>
          </a:gradFill>
          <a:ln w="9360">
            <a:solidFill>
              <a:srgbClr val="d9d9d9"/>
            </a:solidFill>
            <a:round/>
          </a:ln>
        </p:spPr>
        <p:style>
          <a:lnRef idx="0"/>
          <a:fillRef idx="0"/>
          <a:effectRef idx="0"/>
          <a:fontRef idx="minor"/>
        </p:style>
      </p:sp>
      <p:pic>
        <p:nvPicPr>
          <p:cNvPr id="888" name="Shape 1192" descr=""/>
          <p:cNvPicPr/>
          <p:nvPr/>
        </p:nvPicPr>
        <p:blipFill>
          <a:blip r:embed="rId2"/>
          <a:stretch/>
        </p:blipFill>
        <p:spPr>
          <a:xfrm>
            <a:off x="1148760" y="2242080"/>
            <a:ext cx="453240" cy="345240"/>
          </a:xfrm>
          <a:prstGeom prst="rect">
            <a:avLst/>
          </a:prstGeom>
          <a:ln>
            <a:noFill/>
          </a:ln>
        </p:spPr>
      </p:pic>
      <p:pic>
        <p:nvPicPr>
          <p:cNvPr id="889" name="Shape 1193" descr=""/>
          <p:cNvPicPr/>
          <p:nvPr/>
        </p:nvPicPr>
        <p:blipFill>
          <a:blip r:embed="rId3"/>
          <a:stretch/>
        </p:blipFill>
        <p:spPr>
          <a:xfrm>
            <a:off x="800640" y="2658240"/>
            <a:ext cx="303120" cy="230760"/>
          </a:xfrm>
          <a:prstGeom prst="rect">
            <a:avLst/>
          </a:prstGeom>
          <a:ln>
            <a:noFill/>
          </a:ln>
        </p:spPr>
      </p:pic>
      <p:pic>
        <p:nvPicPr>
          <p:cNvPr id="890" name="Shape 1194" descr=""/>
          <p:cNvPicPr/>
          <p:nvPr/>
        </p:nvPicPr>
        <p:blipFill>
          <a:blip r:embed="rId4"/>
          <a:stretch/>
        </p:blipFill>
        <p:spPr>
          <a:xfrm>
            <a:off x="1224000" y="2658240"/>
            <a:ext cx="303120" cy="230760"/>
          </a:xfrm>
          <a:prstGeom prst="rect">
            <a:avLst/>
          </a:prstGeom>
          <a:ln>
            <a:noFill/>
          </a:ln>
        </p:spPr>
      </p:pic>
      <p:pic>
        <p:nvPicPr>
          <p:cNvPr id="891" name="Shape 1195" descr=""/>
          <p:cNvPicPr/>
          <p:nvPr/>
        </p:nvPicPr>
        <p:blipFill>
          <a:blip r:embed="rId5"/>
          <a:stretch/>
        </p:blipFill>
        <p:spPr>
          <a:xfrm>
            <a:off x="1647360" y="2658240"/>
            <a:ext cx="303120" cy="230760"/>
          </a:xfrm>
          <a:prstGeom prst="rect">
            <a:avLst/>
          </a:prstGeom>
          <a:ln>
            <a:noFill/>
          </a:ln>
        </p:spPr>
      </p:pic>
      <p:sp>
        <p:nvSpPr>
          <p:cNvPr id="892" name="CustomShape 3"/>
          <p:cNvSpPr/>
          <p:nvPr/>
        </p:nvSpPr>
        <p:spPr>
          <a:xfrm>
            <a:off x="4010760" y="3537000"/>
            <a:ext cx="1369440" cy="106272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893" name="Shape 1197" descr=""/>
          <p:cNvPicPr/>
          <p:nvPr/>
        </p:nvPicPr>
        <p:blipFill>
          <a:blip r:embed="rId6"/>
          <a:stretch/>
        </p:blipFill>
        <p:spPr>
          <a:xfrm>
            <a:off x="4468680" y="3537000"/>
            <a:ext cx="453240" cy="400320"/>
          </a:xfrm>
          <a:prstGeom prst="rect">
            <a:avLst/>
          </a:prstGeom>
          <a:ln>
            <a:noFill/>
          </a:ln>
        </p:spPr>
      </p:pic>
      <p:pic>
        <p:nvPicPr>
          <p:cNvPr id="894" name="Shape 1198" descr=""/>
          <p:cNvPicPr/>
          <p:nvPr/>
        </p:nvPicPr>
        <p:blipFill>
          <a:blip r:embed="rId7"/>
          <a:stretch/>
        </p:blipFill>
        <p:spPr>
          <a:xfrm>
            <a:off x="4203000" y="4047840"/>
            <a:ext cx="360360" cy="318240"/>
          </a:xfrm>
          <a:prstGeom prst="rect">
            <a:avLst/>
          </a:prstGeom>
          <a:ln>
            <a:noFill/>
          </a:ln>
        </p:spPr>
      </p:pic>
      <p:pic>
        <p:nvPicPr>
          <p:cNvPr id="895" name="Shape 1199" descr=""/>
          <p:cNvPicPr/>
          <p:nvPr/>
        </p:nvPicPr>
        <p:blipFill>
          <a:blip r:embed="rId8"/>
          <a:stretch/>
        </p:blipFill>
        <p:spPr>
          <a:xfrm>
            <a:off x="4828320" y="4047840"/>
            <a:ext cx="360360" cy="318240"/>
          </a:xfrm>
          <a:prstGeom prst="rect">
            <a:avLst/>
          </a:prstGeom>
          <a:ln>
            <a:noFill/>
          </a:ln>
        </p:spPr>
      </p:pic>
      <p:pic>
        <p:nvPicPr>
          <p:cNvPr id="896" name="Shape 1200" descr=""/>
          <p:cNvPicPr/>
          <p:nvPr/>
        </p:nvPicPr>
        <p:blipFill>
          <a:blip r:embed="rId9"/>
          <a:stretch/>
        </p:blipFill>
        <p:spPr>
          <a:xfrm>
            <a:off x="7680960" y="2153880"/>
            <a:ext cx="1185120" cy="1023120"/>
          </a:xfrm>
          <a:prstGeom prst="rect">
            <a:avLst/>
          </a:prstGeom>
          <a:ln>
            <a:noFill/>
          </a:ln>
        </p:spPr>
      </p:pic>
      <p:sp>
        <p:nvSpPr>
          <p:cNvPr id="897" name="CustomShape 4"/>
          <p:cNvSpPr/>
          <p:nvPr/>
        </p:nvSpPr>
        <p:spPr>
          <a:xfrm>
            <a:off x="4010760" y="1088280"/>
            <a:ext cx="1369440" cy="106272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898" name="Shape 1202" descr=""/>
          <p:cNvPicPr/>
          <p:nvPr/>
        </p:nvPicPr>
        <p:blipFill>
          <a:blip r:embed="rId10"/>
          <a:stretch/>
        </p:blipFill>
        <p:spPr>
          <a:xfrm>
            <a:off x="4468680" y="1226520"/>
            <a:ext cx="453240" cy="453240"/>
          </a:xfrm>
          <a:prstGeom prst="rect">
            <a:avLst/>
          </a:prstGeom>
          <a:ln>
            <a:noFill/>
          </a:ln>
        </p:spPr>
      </p:pic>
      <p:pic>
        <p:nvPicPr>
          <p:cNvPr id="899" name="Shape 1203" descr=""/>
          <p:cNvPicPr/>
          <p:nvPr/>
        </p:nvPicPr>
        <p:blipFill>
          <a:blip r:embed="rId11"/>
          <a:stretch/>
        </p:blipFill>
        <p:spPr>
          <a:xfrm>
            <a:off x="4803840" y="1680480"/>
            <a:ext cx="303120" cy="303120"/>
          </a:xfrm>
          <a:prstGeom prst="rect">
            <a:avLst/>
          </a:prstGeom>
          <a:ln>
            <a:noFill/>
          </a:ln>
        </p:spPr>
      </p:pic>
      <p:pic>
        <p:nvPicPr>
          <p:cNvPr id="900" name="Shape 1204" descr=""/>
          <p:cNvPicPr/>
          <p:nvPr/>
        </p:nvPicPr>
        <p:blipFill>
          <a:blip r:embed="rId12"/>
          <a:stretch/>
        </p:blipFill>
        <p:spPr>
          <a:xfrm>
            <a:off x="4323240" y="1680480"/>
            <a:ext cx="303120" cy="303120"/>
          </a:xfrm>
          <a:prstGeom prst="rect">
            <a:avLst/>
          </a:prstGeom>
          <a:ln>
            <a:noFill/>
          </a:ln>
        </p:spPr>
      </p:pic>
      <p:sp>
        <p:nvSpPr>
          <p:cNvPr id="901" name="CustomShape 5"/>
          <p:cNvSpPr/>
          <p:nvPr/>
        </p:nvSpPr>
        <p:spPr>
          <a:xfrm>
            <a:off x="3176640" y="2431080"/>
            <a:ext cx="3491640" cy="825840"/>
          </a:xfrm>
          <a:prstGeom prst="flowChartAlternateProcess">
            <a:avLst/>
          </a:prstGeom>
          <a:noFill/>
          <a:ln w="19080">
            <a:solidFill>
              <a:srgbClr val="000000"/>
            </a:solidFill>
            <a:custDash>
              <a:ds d="400000" sp="300000"/>
            </a:custDash>
            <a:round/>
          </a:ln>
        </p:spPr>
        <p:style>
          <a:lnRef idx="0"/>
          <a:fillRef idx="0"/>
          <a:effectRef idx="0"/>
          <a:fontRef idx="minor"/>
        </p:style>
      </p:sp>
      <p:pic>
        <p:nvPicPr>
          <p:cNvPr id="902" name="Shape 1206" descr=""/>
          <p:cNvPicPr/>
          <p:nvPr/>
        </p:nvPicPr>
        <p:blipFill>
          <a:blip r:embed="rId13"/>
          <a:stretch/>
        </p:blipFill>
        <p:spPr>
          <a:xfrm>
            <a:off x="3507480" y="2608200"/>
            <a:ext cx="559800" cy="497520"/>
          </a:xfrm>
          <a:prstGeom prst="rect">
            <a:avLst/>
          </a:prstGeom>
          <a:ln>
            <a:noFill/>
          </a:ln>
        </p:spPr>
      </p:pic>
      <p:sp>
        <p:nvSpPr>
          <p:cNvPr id="903" name="CustomShape 6"/>
          <p:cNvSpPr/>
          <p:nvPr/>
        </p:nvSpPr>
        <p:spPr>
          <a:xfrm>
            <a:off x="3371760" y="251208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904" name="Shape 1208" descr=""/>
          <p:cNvPicPr/>
          <p:nvPr/>
        </p:nvPicPr>
        <p:blipFill>
          <a:blip r:embed="rId14"/>
          <a:stretch/>
        </p:blipFill>
        <p:spPr>
          <a:xfrm>
            <a:off x="4604040" y="2611080"/>
            <a:ext cx="559800" cy="497520"/>
          </a:xfrm>
          <a:prstGeom prst="rect">
            <a:avLst/>
          </a:prstGeom>
          <a:ln>
            <a:noFill/>
          </a:ln>
        </p:spPr>
      </p:pic>
      <p:sp>
        <p:nvSpPr>
          <p:cNvPr id="905" name="CustomShape 7"/>
          <p:cNvSpPr/>
          <p:nvPr/>
        </p:nvSpPr>
        <p:spPr>
          <a:xfrm>
            <a:off x="4468680" y="251496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906" name="Shape 1210" descr=""/>
          <p:cNvPicPr/>
          <p:nvPr/>
        </p:nvPicPr>
        <p:blipFill>
          <a:blip r:embed="rId15"/>
          <a:stretch/>
        </p:blipFill>
        <p:spPr>
          <a:xfrm>
            <a:off x="5700960" y="2608200"/>
            <a:ext cx="559800" cy="497520"/>
          </a:xfrm>
          <a:prstGeom prst="rect">
            <a:avLst/>
          </a:prstGeom>
          <a:ln>
            <a:noFill/>
          </a:ln>
        </p:spPr>
      </p:pic>
      <p:sp>
        <p:nvSpPr>
          <p:cNvPr id="907" name="CustomShape 8"/>
          <p:cNvSpPr/>
          <p:nvPr/>
        </p:nvSpPr>
        <p:spPr>
          <a:xfrm>
            <a:off x="5565240" y="251208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908" name="CustomShape 9"/>
          <p:cNvSpPr/>
          <p:nvPr/>
        </p:nvSpPr>
        <p:spPr>
          <a:xfrm>
            <a:off x="3371760" y="251208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909" name="CustomShape 10"/>
          <p:cNvSpPr/>
          <p:nvPr/>
        </p:nvSpPr>
        <p:spPr>
          <a:xfrm>
            <a:off x="3371760" y="325728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Applications</a:t>
            </a:r>
            <a:endParaRPr b="0" lang="en-US" sz="1800" spc="-1" strike="noStrike">
              <a:solidFill>
                <a:srgbClr val="000000"/>
              </a:solidFill>
              <a:uFill>
                <a:solidFill>
                  <a:srgbClr val="ffffff"/>
                </a:solidFill>
              </a:uFill>
              <a:latin typeface="Arial"/>
            </a:endParaRPr>
          </a:p>
        </p:txBody>
      </p:sp>
      <p:sp>
        <p:nvSpPr>
          <p:cNvPr id="910" name="CustomShape 11"/>
          <p:cNvSpPr/>
          <p:nvPr/>
        </p:nvSpPr>
        <p:spPr>
          <a:xfrm>
            <a:off x="5453640" y="4055400"/>
            <a:ext cx="1369440" cy="30312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Federal State Banks</a:t>
            </a:r>
            <a:endParaRPr b="0" lang="en-US" sz="1800" spc="-1" strike="noStrike">
              <a:solidFill>
                <a:srgbClr val="000000"/>
              </a:solidFill>
              <a:uFill>
                <a:solidFill>
                  <a:srgbClr val="ffffff"/>
                </a:solidFill>
              </a:uFill>
              <a:latin typeface="Arial"/>
            </a:endParaRPr>
          </a:p>
        </p:txBody>
      </p:sp>
      <p:sp>
        <p:nvSpPr>
          <p:cNvPr id="911" name="CustomShape 12"/>
          <p:cNvSpPr/>
          <p:nvPr/>
        </p:nvSpPr>
        <p:spPr>
          <a:xfrm>
            <a:off x="690840" y="346140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0" lang="en-US" sz="1000" spc="-1" strike="noStrike">
                <a:solidFill>
                  <a:srgbClr val="000000"/>
                </a:solidFill>
                <a:uFill>
                  <a:solidFill>
                    <a:srgbClr val="ffffff"/>
                  </a:solidFill>
                </a:uFill>
                <a:latin typeface="Proxima Nova"/>
                <a:ea typeface="Proxima Nova"/>
              </a:rPr>
              <a:t>Savings Banks</a:t>
            </a:r>
            <a:endParaRPr b="0" lang="en-US" sz="1800" spc="-1" strike="noStrike">
              <a:solidFill>
                <a:srgbClr val="000000"/>
              </a:solidFill>
              <a:uFill>
                <a:solidFill>
                  <a:srgbClr val="ffffff"/>
                </a:solidFill>
              </a:uFill>
              <a:latin typeface="Arial"/>
            </a:endParaRPr>
          </a:p>
        </p:txBody>
      </p:sp>
      <p:sp>
        <p:nvSpPr>
          <p:cNvPr id="912" name="CustomShape 13"/>
          <p:cNvSpPr/>
          <p:nvPr/>
        </p:nvSpPr>
        <p:spPr>
          <a:xfrm>
            <a:off x="7680960" y="3262320"/>
            <a:ext cx="1369440" cy="30312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Public Insurers</a:t>
            </a:r>
            <a:endParaRPr b="0" lang="en-US" sz="1800" spc="-1" strike="noStrike">
              <a:solidFill>
                <a:srgbClr val="000000"/>
              </a:solidFill>
              <a:uFill>
                <a:solidFill>
                  <a:srgbClr val="ffffff"/>
                </a:solidFill>
              </a:uFill>
              <a:latin typeface="Arial"/>
            </a:endParaRPr>
          </a:p>
        </p:txBody>
      </p:sp>
      <p:sp>
        <p:nvSpPr>
          <p:cNvPr id="913" name="CustomShape 14"/>
          <p:cNvSpPr/>
          <p:nvPr/>
        </p:nvSpPr>
        <p:spPr>
          <a:xfrm>
            <a:off x="5565240" y="1635840"/>
            <a:ext cx="1369440" cy="30312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Loan Associations</a:t>
            </a:r>
            <a:endParaRPr b="0" lang="en-US" sz="1800" spc="-1" strike="noStrike">
              <a:solidFill>
                <a:srgbClr val="000000"/>
              </a:solidFill>
              <a:uFill>
                <a:solidFill>
                  <a:srgbClr val="ffffff"/>
                </a:solidFill>
              </a:uFill>
              <a:latin typeface="Arial"/>
            </a:endParaRPr>
          </a:p>
        </p:txBody>
      </p:sp>
      <p:pic>
        <p:nvPicPr>
          <p:cNvPr id="914" name="Shape 1218" descr=""/>
          <p:cNvPicPr/>
          <p:nvPr/>
        </p:nvPicPr>
        <p:blipFill>
          <a:blip r:embed="rId16"/>
          <a:stretch/>
        </p:blipFill>
        <p:spPr>
          <a:xfrm>
            <a:off x="6047280" y="2770560"/>
            <a:ext cx="453240" cy="453240"/>
          </a:xfrm>
          <a:prstGeom prst="rect">
            <a:avLst/>
          </a:prstGeom>
          <a:ln>
            <a:noFill/>
          </a:ln>
        </p:spPr>
      </p:pic>
      <p:pic>
        <p:nvPicPr>
          <p:cNvPr id="915" name="Shape 1219" descr=""/>
          <p:cNvPicPr/>
          <p:nvPr/>
        </p:nvPicPr>
        <p:blipFill>
          <a:blip r:embed="rId17"/>
          <a:stretch/>
        </p:blipFill>
        <p:spPr>
          <a:xfrm>
            <a:off x="4962960" y="2788920"/>
            <a:ext cx="453240" cy="453240"/>
          </a:xfrm>
          <a:prstGeom prst="rect">
            <a:avLst/>
          </a:prstGeom>
          <a:ln>
            <a:noFill/>
          </a:ln>
        </p:spPr>
      </p:pic>
      <p:pic>
        <p:nvPicPr>
          <p:cNvPr id="916" name="Shape 1220" descr=""/>
          <p:cNvPicPr/>
          <p:nvPr/>
        </p:nvPicPr>
        <p:blipFill>
          <a:blip r:embed="rId18"/>
          <a:stretch/>
        </p:blipFill>
        <p:spPr>
          <a:xfrm>
            <a:off x="3827160" y="2788920"/>
            <a:ext cx="453240" cy="453240"/>
          </a:xfrm>
          <a:prstGeom prst="rect">
            <a:avLst/>
          </a:prstGeom>
          <a:ln>
            <a:noFill/>
          </a:ln>
        </p:spPr>
      </p:pic>
      <p:pic>
        <p:nvPicPr>
          <p:cNvPr id="917" name="Shape 1221" descr=""/>
          <p:cNvPicPr/>
          <p:nvPr/>
        </p:nvPicPr>
        <p:blipFill>
          <a:blip r:embed="rId19"/>
          <a:stretch/>
        </p:blipFill>
        <p:spPr>
          <a:xfrm>
            <a:off x="4781880" y="3577680"/>
            <a:ext cx="453240" cy="453240"/>
          </a:xfrm>
          <a:prstGeom prst="rect">
            <a:avLst/>
          </a:prstGeom>
          <a:ln>
            <a:noFill/>
          </a:ln>
        </p:spPr>
      </p:pic>
      <p:pic>
        <p:nvPicPr>
          <p:cNvPr id="918" name="Shape 1222" descr=""/>
          <p:cNvPicPr/>
          <p:nvPr/>
        </p:nvPicPr>
        <p:blipFill>
          <a:blip r:embed="rId20"/>
          <a:stretch/>
        </p:blipFill>
        <p:spPr>
          <a:xfrm>
            <a:off x="5107320" y="4047840"/>
            <a:ext cx="453240" cy="453240"/>
          </a:xfrm>
          <a:prstGeom prst="rect">
            <a:avLst/>
          </a:prstGeom>
          <a:ln>
            <a:noFill/>
          </a:ln>
        </p:spPr>
      </p:pic>
      <p:pic>
        <p:nvPicPr>
          <p:cNvPr id="919" name="Shape 1223" descr=""/>
          <p:cNvPicPr/>
          <p:nvPr/>
        </p:nvPicPr>
        <p:blipFill>
          <a:blip r:embed="rId21"/>
          <a:stretch/>
        </p:blipFill>
        <p:spPr>
          <a:xfrm>
            <a:off x="4468680" y="4047840"/>
            <a:ext cx="453240" cy="453240"/>
          </a:xfrm>
          <a:prstGeom prst="rect">
            <a:avLst/>
          </a:prstGeom>
          <a:ln>
            <a:noFill/>
          </a:ln>
        </p:spPr>
      </p:pic>
      <p:pic>
        <p:nvPicPr>
          <p:cNvPr id="920" name="Shape 1224" descr=""/>
          <p:cNvPicPr/>
          <p:nvPr/>
        </p:nvPicPr>
        <p:blipFill>
          <a:blip r:embed="rId22"/>
          <a:stretch/>
        </p:blipFill>
        <p:spPr>
          <a:xfrm>
            <a:off x="8597160" y="2524680"/>
            <a:ext cx="453240" cy="453240"/>
          </a:xfrm>
          <a:prstGeom prst="rect">
            <a:avLst/>
          </a:prstGeom>
          <a:ln>
            <a:noFill/>
          </a:ln>
        </p:spPr>
      </p:pic>
      <p:pic>
        <p:nvPicPr>
          <p:cNvPr id="921" name="Shape 1225" descr=""/>
          <p:cNvPicPr/>
          <p:nvPr/>
        </p:nvPicPr>
        <p:blipFill>
          <a:blip r:embed="rId23"/>
          <a:stretch/>
        </p:blipFill>
        <p:spPr>
          <a:xfrm>
            <a:off x="4869360" y="1520280"/>
            <a:ext cx="453240" cy="453240"/>
          </a:xfrm>
          <a:prstGeom prst="rect">
            <a:avLst/>
          </a:prstGeom>
          <a:ln>
            <a:noFill/>
          </a:ln>
        </p:spPr>
      </p:pic>
      <p:pic>
        <p:nvPicPr>
          <p:cNvPr id="922" name="Shape 1226" descr=""/>
          <p:cNvPicPr/>
          <p:nvPr/>
        </p:nvPicPr>
        <p:blipFill>
          <a:blip r:embed="rId24"/>
          <a:stretch/>
        </p:blipFill>
        <p:spPr>
          <a:xfrm>
            <a:off x="1555920" y="2151720"/>
            <a:ext cx="453240" cy="453240"/>
          </a:xfrm>
          <a:prstGeom prst="rect">
            <a:avLst/>
          </a:prstGeom>
          <a:ln>
            <a:noFill/>
          </a:ln>
        </p:spPr>
      </p:pic>
      <p:pic>
        <p:nvPicPr>
          <p:cNvPr id="923" name="Shape 1227" descr=""/>
          <p:cNvPicPr/>
          <p:nvPr/>
        </p:nvPicPr>
        <p:blipFill>
          <a:blip r:embed="rId25"/>
          <a:stretch/>
        </p:blipFill>
        <p:spPr>
          <a:xfrm>
            <a:off x="4156200" y="1520280"/>
            <a:ext cx="453240" cy="453240"/>
          </a:xfrm>
          <a:prstGeom prst="rect">
            <a:avLst/>
          </a:prstGeom>
          <a:ln>
            <a:noFill/>
          </a:ln>
        </p:spPr>
      </p:pic>
      <p:pic>
        <p:nvPicPr>
          <p:cNvPr id="924" name="Shape 1228" descr=""/>
          <p:cNvPicPr/>
          <p:nvPr/>
        </p:nvPicPr>
        <p:blipFill>
          <a:blip r:embed="rId26"/>
          <a:stretch/>
        </p:blipFill>
        <p:spPr>
          <a:xfrm>
            <a:off x="4645080" y="1144800"/>
            <a:ext cx="453240" cy="453240"/>
          </a:xfrm>
          <a:prstGeom prst="rect">
            <a:avLst/>
          </a:prstGeom>
          <a:ln>
            <a:noFill/>
          </a:ln>
        </p:spPr>
      </p:pic>
      <p:pic>
        <p:nvPicPr>
          <p:cNvPr id="925" name="Shape 1229" descr=""/>
          <p:cNvPicPr/>
          <p:nvPr/>
        </p:nvPicPr>
        <p:blipFill>
          <a:blip r:embed="rId27"/>
          <a:stretch/>
        </p:blipFill>
        <p:spPr>
          <a:xfrm>
            <a:off x="1647360" y="2770560"/>
            <a:ext cx="453240" cy="453240"/>
          </a:xfrm>
          <a:prstGeom prst="rect">
            <a:avLst/>
          </a:prstGeom>
          <a:ln>
            <a:noFill/>
          </a:ln>
        </p:spPr>
      </p:pic>
      <p:pic>
        <p:nvPicPr>
          <p:cNvPr id="926" name="Shape 1230" descr=""/>
          <p:cNvPicPr/>
          <p:nvPr/>
        </p:nvPicPr>
        <p:blipFill>
          <a:blip r:embed="rId28"/>
          <a:stretch/>
        </p:blipFill>
        <p:spPr>
          <a:xfrm>
            <a:off x="1148760" y="2797560"/>
            <a:ext cx="453240" cy="453240"/>
          </a:xfrm>
          <a:prstGeom prst="rect">
            <a:avLst/>
          </a:prstGeom>
          <a:ln>
            <a:noFill/>
          </a:ln>
        </p:spPr>
      </p:pic>
      <p:pic>
        <p:nvPicPr>
          <p:cNvPr id="927" name="Shape 1231" descr=""/>
          <p:cNvPicPr/>
          <p:nvPr/>
        </p:nvPicPr>
        <p:blipFill>
          <a:blip r:embed="rId29"/>
          <a:stretch/>
        </p:blipFill>
        <p:spPr>
          <a:xfrm>
            <a:off x="650160" y="2788920"/>
            <a:ext cx="453240" cy="453240"/>
          </a:xfrm>
          <a:prstGeom prst="rect">
            <a:avLst/>
          </a:prstGeom>
          <a:ln>
            <a:noFill/>
          </a:ln>
        </p:spPr>
      </p:pic>
      <p:sp>
        <p:nvSpPr>
          <p:cNvPr id="928" name="CustomShape 15"/>
          <p:cNvSpPr/>
          <p:nvPr/>
        </p:nvSpPr>
        <p:spPr>
          <a:xfrm flipH="1" rot="5400000">
            <a:off x="2511360" y="2585880"/>
            <a:ext cx="254520" cy="542520"/>
          </a:xfrm>
          <a:prstGeom prst="upArrow">
            <a:avLst>
              <a:gd name="adj1" fmla="val 50000"/>
              <a:gd name="adj2" fmla="val 50000"/>
            </a:avLst>
          </a:prstGeom>
          <a:noFill/>
          <a:ln w="19080">
            <a:solidFill>
              <a:srgbClr val="000000"/>
            </a:solidFill>
            <a:round/>
          </a:ln>
        </p:spPr>
        <p:style>
          <a:lnRef idx="0"/>
          <a:fillRef idx="0"/>
          <a:effectRef idx="0"/>
          <a:fontRef idx="minor"/>
        </p:style>
      </p:sp>
      <p:sp>
        <p:nvSpPr>
          <p:cNvPr id="929" name="CustomShape 16"/>
          <p:cNvSpPr/>
          <p:nvPr/>
        </p:nvSpPr>
        <p:spPr>
          <a:xfrm flipH="1" rot="10800000">
            <a:off x="4829400" y="2383200"/>
            <a:ext cx="254520" cy="230760"/>
          </a:xfrm>
          <a:prstGeom prst="upArrow">
            <a:avLst>
              <a:gd name="adj1" fmla="val 50000"/>
              <a:gd name="adj2" fmla="val 50000"/>
            </a:avLst>
          </a:prstGeom>
          <a:noFill/>
          <a:ln w="19080">
            <a:solidFill>
              <a:srgbClr val="000000"/>
            </a:solidFill>
            <a:round/>
          </a:ln>
        </p:spPr>
        <p:style>
          <a:lnRef idx="0"/>
          <a:fillRef idx="0"/>
          <a:effectRef idx="0"/>
          <a:fontRef idx="minor"/>
        </p:style>
      </p:sp>
      <p:sp>
        <p:nvSpPr>
          <p:cNvPr id="930" name="CustomShape 17"/>
          <p:cNvSpPr/>
          <p:nvPr/>
        </p:nvSpPr>
        <p:spPr>
          <a:xfrm flipH="1" rot="16200000">
            <a:off x="7046640" y="2570400"/>
            <a:ext cx="254520" cy="542520"/>
          </a:xfrm>
          <a:prstGeom prst="upArrow">
            <a:avLst>
              <a:gd name="adj1" fmla="val 50000"/>
              <a:gd name="adj2" fmla="val 50000"/>
            </a:avLst>
          </a:prstGeom>
          <a:noFill/>
          <a:ln w="19080">
            <a:solidFill>
              <a:srgbClr val="000000"/>
            </a:solidFill>
            <a:round/>
          </a:ln>
        </p:spPr>
        <p:style>
          <a:lnRef idx="0"/>
          <a:fillRef idx="0"/>
          <a:effectRef idx="0"/>
          <a:fontRef idx="minor"/>
        </p:style>
      </p:sp>
      <p:pic>
        <p:nvPicPr>
          <p:cNvPr id="931" name="Shape 1237" descr=""/>
          <p:cNvPicPr/>
          <p:nvPr/>
        </p:nvPicPr>
        <p:blipFill>
          <a:blip r:embed="rId30"/>
          <a:stretch/>
        </p:blipFill>
        <p:spPr>
          <a:xfrm rot="19809000">
            <a:off x="73440" y="1932480"/>
            <a:ext cx="348480" cy="392040"/>
          </a:xfrm>
          <a:prstGeom prst="rect">
            <a:avLst/>
          </a:prstGeom>
          <a:ln>
            <a:noFill/>
          </a:ln>
        </p:spPr>
      </p:pic>
      <p:pic>
        <p:nvPicPr>
          <p:cNvPr id="932" name="Shape 1238" descr=""/>
          <p:cNvPicPr/>
          <p:nvPr/>
        </p:nvPicPr>
        <p:blipFill>
          <a:blip r:embed="rId31"/>
          <a:stretch/>
        </p:blipFill>
        <p:spPr>
          <a:xfrm rot="19809000">
            <a:off x="373320" y="1753920"/>
            <a:ext cx="348480" cy="392040"/>
          </a:xfrm>
          <a:prstGeom prst="rect">
            <a:avLst/>
          </a:prstGeom>
          <a:ln>
            <a:noFill/>
          </a:ln>
        </p:spPr>
      </p:pic>
      <p:pic>
        <p:nvPicPr>
          <p:cNvPr id="933" name="Shape 1239" descr=""/>
          <p:cNvPicPr/>
          <p:nvPr/>
        </p:nvPicPr>
        <p:blipFill>
          <a:blip r:embed="rId32"/>
          <a:stretch/>
        </p:blipFill>
        <p:spPr>
          <a:xfrm rot="19809000">
            <a:off x="735120" y="1542600"/>
            <a:ext cx="469440" cy="348480"/>
          </a:xfrm>
          <a:prstGeom prst="rect">
            <a:avLst/>
          </a:prstGeom>
          <a:ln>
            <a:noFill/>
          </a:ln>
        </p:spPr>
      </p:pic>
      <p:sp>
        <p:nvSpPr>
          <p:cNvPr id="934" name="CustomShape 18"/>
          <p:cNvSpPr/>
          <p:nvPr/>
        </p:nvSpPr>
        <p:spPr>
          <a:xfrm rot="19809000">
            <a:off x="879480" y="1617480"/>
            <a:ext cx="188640" cy="212400"/>
          </a:xfrm>
          <a:prstGeom prst="mathMultiply">
            <a:avLst>
              <a:gd name="adj1" fmla="val 23520"/>
            </a:avLst>
          </a:prstGeom>
          <a:noFill/>
          <a:ln w="28440">
            <a:solidFill>
              <a:schemeClr val="dk2"/>
            </a:solidFill>
            <a:round/>
          </a:ln>
        </p:spPr>
        <p:style>
          <a:lnRef idx="0"/>
          <a:fillRef idx="0"/>
          <a:effectRef idx="0"/>
          <a:fontRef idx="minor"/>
        </p:style>
      </p:sp>
      <p:sp>
        <p:nvSpPr>
          <p:cNvPr id="935" name="CustomShape 19"/>
          <p:cNvSpPr/>
          <p:nvPr/>
        </p:nvSpPr>
        <p:spPr>
          <a:xfrm rot="19806000">
            <a:off x="173880" y="214560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pic>
        <p:nvPicPr>
          <p:cNvPr id="936" name="Shape 1244" descr=""/>
          <p:cNvPicPr/>
          <p:nvPr/>
        </p:nvPicPr>
        <p:blipFill>
          <a:blip r:embed="rId33"/>
          <a:stretch/>
        </p:blipFill>
        <p:spPr>
          <a:xfrm rot="19809000">
            <a:off x="3171600" y="1182240"/>
            <a:ext cx="348480" cy="392040"/>
          </a:xfrm>
          <a:prstGeom prst="rect">
            <a:avLst/>
          </a:prstGeom>
          <a:ln>
            <a:noFill/>
          </a:ln>
        </p:spPr>
      </p:pic>
      <p:pic>
        <p:nvPicPr>
          <p:cNvPr id="937" name="Shape 1245" descr=""/>
          <p:cNvPicPr/>
          <p:nvPr/>
        </p:nvPicPr>
        <p:blipFill>
          <a:blip r:embed="rId34"/>
          <a:stretch/>
        </p:blipFill>
        <p:spPr>
          <a:xfrm rot="19809000">
            <a:off x="3471480" y="1004040"/>
            <a:ext cx="348480" cy="392040"/>
          </a:xfrm>
          <a:prstGeom prst="rect">
            <a:avLst/>
          </a:prstGeom>
          <a:ln>
            <a:noFill/>
          </a:ln>
        </p:spPr>
      </p:pic>
      <p:pic>
        <p:nvPicPr>
          <p:cNvPr id="938" name="Shape 1246" descr=""/>
          <p:cNvPicPr/>
          <p:nvPr/>
        </p:nvPicPr>
        <p:blipFill>
          <a:blip r:embed="rId35"/>
          <a:stretch/>
        </p:blipFill>
        <p:spPr>
          <a:xfrm rot="19809000">
            <a:off x="3832920" y="792720"/>
            <a:ext cx="469440" cy="348480"/>
          </a:xfrm>
          <a:prstGeom prst="rect">
            <a:avLst/>
          </a:prstGeom>
          <a:ln>
            <a:noFill/>
          </a:ln>
        </p:spPr>
      </p:pic>
      <p:sp>
        <p:nvSpPr>
          <p:cNvPr id="939" name="CustomShape 20"/>
          <p:cNvSpPr/>
          <p:nvPr/>
        </p:nvSpPr>
        <p:spPr>
          <a:xfrm rot="19809000">
            <a:off x="3977280" y="867240"/>
            <a:ext cx="188640" cy="212400"/>
          </a:xfrm>
          <a:prstGeom prst="mathMultiply">
            <a:avLst>
              <a:gd name="adj1" fmla="val 23520"/>
            </a:avLst>
          </a:prstGeom>
          <a:noFill/>
          <a:ln w="28440">
            <a:solidFill>
              <a:schemeClr val="dk2"/>
            </a:solidFill>
            <a:round/>
          </a:ln>
        </p:spPr>
        <p:style>
          <a:lnRef idx="0"/>
          <a:fillRef idx="0"/>
          <a:effectRef idx="0"/>
          <a:fontRef idx="minor"/>
        </p:style>
      </p:sp>
      <p:sp>
        <p:nvSpPr>
          <p:cNvPr id="940" name="CustomShape 21"/>
          <p:cNvSpPr/>
          <p:nvPr/>
        </p:nvSpPr>
        <p:spPr>
          <a:xfrm rot="19806000">
            <a:off x="3271680" y="139572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pic>
        <p:nvPicPr>
          <p:cNvPr id="941" name="Shape 1251" descr=""/>
          <p:cNvPicPr/>
          <p:nvPr/>
        </p:nvPicPr>
        <p:blipFill>
          <a:blip r:embed="rId36"/>
          <a:stretch/>
        </p:blipFill>
        <p:spPr>
          <a:xfrm rot="19809000">
            <a:off x="7370640" y="1875960"/>
            <a:ext cx="348480" cy="392040"/>
          </a:xfrm>
          <a:prstGeom prst="rect">
            <a:avLst/>
          </a:prstGeom>
          <a:ln>
            <a:noFill/>
          </a:ln>
        </p:spPr>
      </p:pic>
      <p:pic>
        <p:nvPicPr>
          <p:cNvPr id="942" name="Shape 1252" descr=""/>
          <p:cNvPicPr/>
          <p:nvPr/>
        </p:nvPicPr>
        <p:blipFill>
          <a:blip r:embed="rId37"/>
          <a:stretch/>
        </p:blipFill>
        <p:spPr>
          <a:xfrm rot="19809000">
            <a:off x="7670520" y="1697760"/>
            <a:ext cx="348480" cy="392040"/>
          </a:xfrm>
          <a:prstGeom prst="rect">
            <a:avLst/>
          </a:prstGeom>
          <a:ln>
            <a:noFill/>
          </a:ln>
        </p:spPr>
      </p:pic>
      <p:pic>
        <p:nvPicPr>
          <p:cNvPr id="943" name="Shape 1253" descr=""/>
          <p:cNvPicPr/>
          <p:nvPr/>
        </p:nvPicPr>
        <p:blipFill>
          <a:blip r:embed="rId38"/>
          <a:stretch/>
        </p:blipFill>
        <p:spPr>
          <a:xfrm rot="19809000">
            <a:off x="8031960" y="1486080"/>
            <a:ext cx="469440" cy="348480"/>
          </a:xfrm>
          <a:prstGeom prst="rect">
            <a:avLst/>
          </a:prstGeom>
          <a:ln>
            <a:noFill/>
          </a:ln>
        </p:spPr>
      </p:pic>
      <p:sp>
        <p:nvSpPr>
          <p:cNvPr id="944" name="CustomShape 22"/>
          <p:cNvSpPr/>
          <p:nvPr/>
        </p:nvSpPr>
        <p:spPr>
          <a:xfrm rot="19809000">
            <a:off x="8176320" y="1560960"/>
            <a:ext cx="188640" cy="212400"/>
          </a:xfrm>
          <a:prstGeom prst="mathMultiply">
            <a:avLst>
              <a:gd name="adj1" fmla="val 23520"/>
            </a:avLst>
          </a:prstGeom>
          <a:noFill/>
          <a:ln w="28440">
            <a:solidFill>
              <a:schemeClr val="dk2"/>
            </a:solidFill>
            <a:round/>
          </a:ln>
        </p:spPr>
        <p:style>
          <a:lnRef idx="0"/>
          <a:fillRef idx="0"/>
          <a:effectRef idx="0"/>
          <a:fontRef idx="minor"/>
        </p:style>
      </p:sp>
      <p:sp>
        <p:nvSpPr>
          <p:cNvPr id="945" name="CustomShape 23"/>
          <p:cNvSpPr/>
          <p:nvPr/>
        </p:nvSpPr>
        <p:spPr>
          <a:xfrm rot="19806000">
            <a:off x="7470720" y="208944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pic>
        <p:nvPicPr>
          <p:cNvPr id="946" name="Shape 1258" descr=""/>
          <p:cNvPicPr/>
          <p:nvPr/>
        </p:nvPicPr>
        <p:blipFill>
          <a:blip r:embed="rId39"/>
          <a:stretch/>
        </p:blipFill>
        <p:spPr>
          <a:xfrm rot="19809000">
            <a:off x="2922840" y="4078440"/>
            <a:ext cx="348480" cy="392040"/>
          </a:xfrm>
          <a:prstGeom prst="rect">
            <a:avLst/>
          </a:prstGeom>
          <a:ln>
            <a:noFill/>
          </a:ln>
        </p:spPr>
      </p:pic>
      <p:pic>
        <p:nvPicPr>
          <p:cNvPr id="947" name="Shape 1259" descr=""/>
          <p:cNvPicPr/>
          <p:nvPr/>
        </p:nvPicPr>
        <p:blipFill>
          <a:blip r:embed="rId40"/>
          <a:stretch/>
        </p:blipFill>
        <p:spPr>
          <a:xfrm rot="19809000">
            <a:off x="3222720" y="3900240"/>
            <a:ext cx="348480" cy="392040"/>
          </a:xfrm>
          <a:prstGeom prst="rect">
            <a:avLst/>
          </a:prstGeom>
          <a:ln>
            <a:noFill/>
          </a:ln>
        </p:spPr>
      </p:pic>
      <p:pic>
        <p:nvPicPr>
          <p:cNvPr id="948" name="Shape 1260" descr=""/>
          <p:cNvPicPr/>
          <p:nvPr/>
        </p:nvPicPr>
        <p:blipFill>
          <a:blip r:embed="rId41"/>
          <a:stretch/>
        </p:blipFill>
        <p:spPr>
          <a:xfrm rot="19809000">
            <a:off x="3584160" y="3688560"/>
            <a:ext cx="469440" cy="348480"/>
          </a:xfrm>
          <a:prstGeom prst="rect">
            <a:avLst/>
          </a:prstGeom>
          <a:ln>
            <a:noFill/>
          </a:ln>
        </p:spPr>
      </p:pic>
      <p:sp>
        <p:nvSpPr>
          <p:cNvPr id="949" name="CustomShape 24"/>
          <p:cNvSpPr/>
          <p:nvPr/>
        </p:nvSpPr>
        <p:spPr>
          <a:xfrm rot="19809000">
            <a:off x="3728520" y="3763440"/>
            <a:ext cx="188640" cy="212400"/>
          </a:xfrm>
          <a:prstGeom prst="mathMultiply">
            <a:avLst>
              <a:gd name="adj1" fmla="val 23520"/>
            </a:avLst>
          </a:prstGeom>
          <a:noFill/>
          <a:ln w="28440">
            <a:solidFill>
              <a:schemeClr val="dk2"/>
            </a:solidFill>
            <a:round/>
          </a:ln>
        </p:spPr>
        <p:style>
          <a:lnRef idx="0"/>
          <a:fillRef idx="0"/>
          <a:effectRef idx="0"/>
          <a:fontRef idx="minor"/>
        </p:style>
      </p:sp>
      <p:sp>
        <p:nvSpPr>
          <p:cNvPr id="950" name="CustomShape 25"/>
          <p:cNvSpPr/>
          <p:nvPr/>
        </p:nvSpPr>
        <p:spPr>
          <a:xfrm rot="19806000">
            <a:off x="3023280" y="4291560"/>
            <a:ext cx="1369440" cy="303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pic>
        <p:nvPicPr>
          <p:cNvPr id="951" name="Shape 1265" descr=""/>
          <p:cNvPicPr/>
          <p:nvPr/>
        </p:nvPicPr>
        <p:blipFill>
          <a:blip r:embed="rId42"/>
          <a:stretch/>
        </p:blipFill>
        <p:spPr>
          <a:xfrm rot="19809000">
            <a:off x="4102200" y="2563200"/>
            <a:ext cx="579960" cy="543600"/>
          </a:xfrm>
          <a:prstGeom prst="rect">
            <a:avLst/>
          </a:prstGeom>
          <a:ln>
            <a:noFill/>
          </a:ln>
        </p:spPr>
      </p:pic>
      <p:pic>
        <p:nvPicPr>
          <p:cNvPr id="952" name="Shape 1266" descr=""/>
          <p:cNvPicPr/>
          <p:nvPr/>
        </p:nvPicPr>
        <p:blipFill>
          <a:blip r:embed="rId43"/>
          <a:stretch/>
        </p:blipFill>
        <p:spPr>
          <a:xfrm rot="19809000">
            <a:off x="4601520" y="2268000"/>
            <a:ext cx="579960" cy="543600"/>
          </a:xfrm>
          <a:prstGeom prst="rect">
            <a:avLst/>
          </a:prstGeom>
          <a:ln>
            <a:noFill/>
          </a:ln>
        </p:spPr>
      </p:pic>
      <p:pic>
        <p:nvPicPr>
          <p:cNvPr id="953" name="Shape 1267" descr=""/>
          <p:cNvPicPr/>
          <p:nvPr/>
        </p:nvPicPr>
        <p:blipFill>
          <a:blip r:embed="rId44"/>
          <a:stretch/>
        </p:blipFill>
        <p:spPr>
          <a:xfrm rot="19809000">
            <a:off x="5202000" y="1908360"/>
            <a:ext cx="781200" cy="482760"/>
          </a:xfrm>
          <a:prstGeom prst="rect">
            <a:avLst/>
          </a:prstGeom>
          <a:ln>
            <a:noFill/>
          </a:ln>
        </p:spPr>
      </p:pic>
      <p:sp>
        <p:nvSpPr>
          <p:cNvPr id="954" name="CustomShape 26"/>
          <p:cNvSpPr/>
          <p:nvPr/>
        </p:nvSpPr>
        <p:spPr>
          <a:xfrm rot="19809000">
            <a:off x="5440680" y="2011680"/>
            <a:ext cx="314280" cy="294480"/>
          </a:xfrm>
          <a:prstGeom prst="mathMultiply">
            <a:avLst>
              <a:gd name="adj1" fmla="val 23520"/>
            </a:avLst>
          </a:prstGeom>
          <a:noFill/>
          <a:ln w="28440">
            <a:solidFill>
              <a:schemeClr val="dk2"/>
            </a:solidFill>
            <a:round/>
          </a:ln>
        </p:spPr>
        <p:style>
          <a:lnRef idx="0"/>
          <a:fillRef idx="0"/>
          <a:effectRef idx="0"/>
          <a:fontRef idx="minor"/>
        </p:style>
      </p:sp>
      <p:sp>
        <p:nvSpPr>
          <p:cNvPr id="955" name="CustomShape 27"/>
          <p:cNvSpPr/>
          <p:nvPr/>
        </p:nvSpPr>
        <p:spPr>
          <a:xfrm rot="19806000">
            <a:off x="4206600" y="2797200"/>
            <a:ext cx="2278440" cy="420120"/>
          </a:xfrm>
          <a:prstGeom prst="rect">
            <a:avLst/>
          </a:prstGeom>
          <a:noFill/>
          <a:ln>
            <a:noFill/>
          </a:ln>
        </p:spPr>
        <p:style>
          <a:lnRef idx="0"/>
          <a:fillRef idx="0"/>
          <a:effectRef idx="0"/>
          <a:fontRef idx="minor"/>
        </p:style>
        <p:txBody>
          <a:bodyPr tIns="91440" bIns="91440" anchor="ctr"/>
          <a:p>
            <a:pPr algn="ctr">
              <a:lnSpc>
                <a:spcPct val="100000"/>
              </a:lnSpc>
            </a:pPr>
            <a:r>
              <a:rPr b="1" lang="en-US" sz="1400" spc="-1" strike="noStrike">
                <a:solidFill>
                  <a:srgbClr val="ff0000"/>
                </a:solidFill>
                <a:uFill>
                  <a:solidFill>
                    <a:srgbClr val="ffffff"/>
                  </a:solidFill>
                </a:uFill>
                <a:latin typeface="Proxima Nova"/>
                <a:ea typeface="Proxima Nova"/>
              </a:rPr>
              <a:t>CHANGE</a:t>
            </a:r>
            <a:endParaRPr b="0" lang="en-US" sz="1800" spc="-1" strike="noStrike">
              <a:solidFill>
                <a:srgbClr val="000000"/>
              </a:solidFill>
              <a:uFill>
                <a:solidFill>
                  <a:srgbClr val="ffffff"/>
                </a:solidFill>
              </a:uFill>
              <a:latin typeface="Arial"/>
            </a:endParaRPr>
          </a:p>
        </p:txBody>
      </p:sp>
      <p:sp>
        <p:nvSpPr>
          <p:cNvPr id="956" name="TextShape 28"/>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957" name="CustomShape 29"/>
          <p:cNvSpPr/>
          <p:nvPr/>
        </p:nvSpPr>
        <p:spPr>
          <a:xfrm>
            <a:off x="1413720" y="0"/>
            <a:ext cx="772992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958" name="CustomShape 30"/>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Legacy Solution</a:t>
            </a:r>
            <a:endParaRPr b="0" lang="en-US" sz="1800" spc="-1" strike="noStrike">
              <a:solidFill>
                <a:srgbClr val="000000"/>
              </a:solidFill>
              <a:uFill>
                <a:solidFill>
                  <a:srgbClr val="ffffff"/>
                </a:solidFill>
              </a:uFill>
              <a:latin typeface="Arial"/>
            </a:endParaRPr>
          </a:p>
        </p:txBody>
      </p:sp>
    </p:spTree>
  </p:cSld>
  <p:timing>
    <p:tnLst>
      <p:par>
        <p:cTn id="239" dur="indefinite" restart="never" nodeType="tmRoot">
          <p:childTnLst>
            <p:seq>
              <p:cTn id="240" dur="indefinite" nodeType="mainSeq">
                <p:childTnLst>
                  <p:par>
                    <p:cTn id="241" fill="hold">
                      <p:stCondLst>
                        <p:cond delay="indefinite"/>
                      </p:stCondLst>
                      <p:childTnLst>
                        <p:par>
                          <p:cTn id="242" fill="hold">
                            <p:stCondLst>
                              <p:cond delay="0"/>
                            </p:stCondLst>
                            <p:childTnLst>
                              <p:par>
                                <p:cTn id="243" nodeType="clickEffect" fill="hold" presetClass="entr" presetID="10">
                                  <p:stCondLst>
                                    <p:cond delay="0"/>
                                  </p:stCondLst>
                                  <p:childTnLst>
                                    <p:set>
                                      <p:cBhvr>
                                        <p:cTn id="244" dur="1" fill="hold">
                                          <p:stCondLst>
                                            <p:cond delay="0"/>
                                          </p:stCondLst>
                                        </p:cTn>
                                        <p:tgtEl>
                                          <p:spTgt spid="914"/>
                                        </p:tgtEl>
                                        <p:attrNameLst>
                                          <p:attrName>style.visibility</p:attrName>
                                        </p:attrNameLst>
                                      </p:cBhvr>
                                      <p:to>
                                        <p:strVal val="visible"/>
                                      </p:to>
                                    </p:set>
                                    <p:animEffect filter="fade" transition="in">
                                      <p:cBhvr additive="repl">
                                        <p:cTn id="245" dur="1000"/>
                                        <p:tgtEl>
                                          <p:spTgt spid="914"/>
                                        </p:tgtEl>
                                      </p:cBhvr>
                                    </p:animEffect>
                                  </p:childTnLst>
                                </p:cTn>
                              </p:par>
                              <p:par>
                                <p:cTn id="246" nodeType="withEffect" fill="hold" presetClass="entr" presetID="10">
                                  <p:stCondLst>
                                    <p:cond delay="0"/>
                                  </p:stCondLst>
                                  <p:childTnLst>
                                    <p:set>
                                      <p:cBhvr>
                                        <p:cTn id="247" dur="1" fill="hold">
                                          <p:stCondLst>
                                            <p:cond delay="0"/>
                                          </p:stCondLst>
                                        </p:cTn>
                                        <p:tgtEl>
                                          <p:spTgt spid="915"/>
                                        </p:tgtEl>
                                        <p:attrNameLst>
                                          <p:attrName>style.visibility</p:attrName>
                                        </p:attrNameLst>
                                      </p:cBhvr>
                                      <p:to>
                                        <p:strVal val="visible"/>
                                      </p:to>
                                    </p:set>
                                    <p:animEffect filter="fade" transition="in">
                                      <p:cBhvr additive="repl">
                                        <p:cTn id="248" dur="1000"/>
                                        <p:tgtEl>
                                          <p:spTgt spid="915"/>
                                        </p:tgtEl>
                                      </p:cBhvr>
                                    </p:animEffect>
                                  </p:childTnLst>
                                </p:cTn>
                              </p:par>
                              <p:par>
                                <p:cTn id="249" nodeType="withEffect" fill="hold" presetClass="entr" presetID="10">
                                  <p:stCondLst>
                                    <p:cond delay="0"/>
                                  </p:stCondLst>
                                  <p:childTnLst>
                                    <p:set>
                                      <p:cBhvr>
                                        <p:cTn id="250" dur="1" fill="hold">
                                          <p:stCondLst>
                                            <p:cond delay="0"/>
                                          </p:stCondLst>
                                        </p:cTn>
                                        <p:tgtEl>
                                          <p:spTgt spid="916"/>
                                        </p:tgtEl>
                                        <p:attrNameLst>
                                          <p:attrName>style.visibility</p:attrName>
                                        </p:attrNameLst>
                                      </p:cBhvr>
                                      <p:to>
                                        <p:strVal val="visible"/>
                                      </p:to>
                                    </p:set>
                                    <p:animEffect filter="fade" transition="in">
                                      <p:cBhvr additive="repl">
                                        <p:cTn id="251" dur="1000"/>
                                        <p:tgtEl>
                                          <p:spTgt spid="916"/>
                                        </p:tgtEl>
                                      </p:cBhvr>
                                    </p:animEffect>
                                  </p:childTnLst>
                                </p:cTn>
                              </p:par>
                              <p:par>
                                <p:cTn id="252" nodeType="withEffect" fill="hold" presetClass="entr" presetID="10">
                                  <p:stCondLst>
                                    <p:cond delay="0"/>
                                  </p:stCondLst>
                                  <p:childTnLst>
                                    <p:set>
                                      <p:cBhvr>
                                        <p:cTn id="253" dur="1" fill="hold">
                                          <p:stCondLst>
                                            <p:cond delay="0"/>
                                          </p:stCondLst>
                                        </p:cTn>
                                        <p:tgtEl>
                                          <p:spTgt spid="921"/>
                                        </p:tgtEl>
                                        <p:attrNameLst>
                                          <p:attrName>style.visibility</p:attrName>
                                        </p:attrNameLst>
                                      </p:cBhvr>
                                      <p:to>
                                        <p:strVal val="visible"/>
                                      </p:to>
                                    </p:set>
                                    <p:animEffect filter="fade" transition="in">
                                      <p:cBhvr additive="repl">
                                        <p:cTn id="254" dur="1000"/>
                                        <p:tgtEl>
                                          <p:spTgt spid="921"/>
                                        </p:tgtEl>
                                      </p:cBhvr>
                                    </p:animEffect>
                                  </p:childTnLst>
                                </p:cTn>
                              </p:par>
                              <p:par>
                                <p:cTn id="255" nodeType="withEffect" fill="hold" presetClass="entr" presetID="10">
                                  <p:stCondLst>
                                    <p:cond delay="0"/>
                                  </p:stCondLst>
                                  <p:childTnLst>
                                    <p:set>
                                      <p:cBhvr>
                                        <p:cTn id="256" dur="1" fill="hold">
                                          <p:stCondLst>
                                            <p:cond delay="0"/>
                                          </p:stCondLst>
                                        </p:cTn>
                                        <p:tgtEl>
                                          <p:spTgt spid="923"/>
                                        </p:tgtEl>
                                        <p:attrNameLst>
                                          <p:attrName>style.visibility</p:attrName>
                                        </p:attrNameLst>
                                      </p:cBhvr>
                                      <p:to>
                                        <p:strVal val="visible"/>
                                      </p:to>
                                    </p:set>
                                    <p:animEffect filter="fade" transition="in">
                                      <p:cBhvr additive="repl">
                                        <p:cTn id="257" dur="1000"/>
                                        <p:tgtEl>
                                          <p:spTgt spid="923"/>
                                        </p:tgtEl>
                                      </p:cBhvr>
                                    </p:animEffect>
                                  </p:childTnLst>
                                </p:cTn>
                              </p:par>
                              <p:par>
                                <p:cTn id="258" nodeType="withEffect" fill="hold" presetClass="entr" presetID="10">
                                  <p:stCondLst>
                                    <p:cond delay="0"/>
                                  </p:stCondLst>
                                  <p:childTnLst>
                                    <p:set>
                                      <p:cBhvr>
                                        <p:cTn id="259" dur="1" fill="hold">
                                          <p:stCondLst>
                                            <p:cond delay="0"/>
                                          </p:stCondLst>
                                        </p:cTn>
                                        <p:tgtEl>
                                          <p:spTgt spid="924"/>
                                        </p:tgtEl>
                                        <p:attrNameLst>
                                          <p:attrName>style.visibility</p:attrName>
                                        </p:attrNameLst>
                                      </p:cBhvr>
                                      <p:to>
                                        <p:strVal val="visible"/>
                                      </p:to>
                                    </p:set>
                                    <p:animEffect filter="fade" transition="in">
                                      <p:cBhvr additive="repl">
                                        <p:cTn id="260" dur="1000"/>
                                        <p:tgtEl>
                                          <p:spTgt spid="924"/>
                                        </p:tgtEl>
                                      </p:cBhvr>
                                    </p:animEffect>
                                  </p:childTnLst>
                                </p:cTn>
                              </p:par>
                              <p:par>
                                <p:cTn id="261" nodeType="withEffect" fill="hold" presetClass="entr" presetID="10">
                                  <p:stCondLst>
                                    <p:cond delay="0"/>
                                  </p:stCondLst>
                                  <p:childTnLst>
                                    <p:set>
                                      <p:cBhvr>
                                        <p:cTn id="262" dur="1" fill="hold">
                                          <p:stCondLst>
                                            <p:cond delay="0"/>
                                          </p:stCondLst>
                                        </p:cTn>
                                        <p:tgtEl>
                                          <p:spTgt spid="920"/>
                                        </p:tgtEl>
                                        <p:attrNameLst>
                                          <p:attrName>style.visibility</p:attrName>
                                        </p:attrNameLst>
                                      </p:cBhvr>
                                      <p:to>
                                        <p:strVal val="visible"/>
                                      </p:to>
                                    </p:set>
                                    <p:animEffect filter="fade" transition="in">
                                      <p:cBhvr additive="repl">
                                        <p:cTn id="263" dur="1000"/>
                                        <p:tgtEl>
                                          <p:spTgt spid="920"/>
                                        </p:tgtEl>
                                      </p:cBhvr>
                                    </p:animEffect>
                                  </p:childTnLst>
                                </p:cTn>
                              </p:par>
                              <p:par>
                                <p:cTn id="264" nodeType="withEffect" fill="hold" presetClass="entr" presetID="10">
                                  <p:stCondLst>
                                    <p:cond delay="0"/>
                                  </p:stCondLst>
                                  <p:childTnLst>
                                    <p:set>
                                      <p:cBhvr>
                                        <p:cTn id="265" dur="1" fill="hold">
                                          <p:stCondLst>
                                            <p:cond delay="0"/>
                                          </p:stCondLst>
                                        </p:cTn>
                                        <p:tgtEl>
                                          <p:spTgt spid="918"/>
                                        </p:tgtEl>
                                        <p:attrNameLst>
                                          <p:attrName>style.visibility</p:attrName>
                                        </p:attrNameLst>
                                      </p:cBhvr>
                                      <p:to>
                                        <p:strVal val="visible"/>
                                      </p:to>
                                    </p:set>
                                    <p:animEffect filter="fade" transition="in">
                                      <p:cBhvr additive="repl">
                                        <p:cTn id="266" dur="1000"/>
                                        <p:tgtEl>
                                          <p:spTgt spid="918"/>
                                        </p:tgtEl>
                                      </p:cBhvr>
                                    </p:animEffect>
                                  </p:childTnLst>
                                </p:cTn>
                              </p:par>
                              <p:par>
                                <p:cTn id="267" nodeType="withEffect" fill="hold" presetClass="entr" presetID="10">
                                  <p:stCondLst>
                                    <p:cond delay="0"/>
                                  </p:stCondLst>
                                  <p:childTnLst>
                                    <p:set>
                                      <p:cBhvr>
                                        <p:cTn id="268" dur="1" fill="hold">
                                          <p:stCondLst>
                                            <p:cond delay="0"/>
                                          </p:stCondLst>
                                        </p:cTn>
                                        <p:tgtEl>
                                          <p:spTgt spid="917"/>
                                        </p:tgtEl>
                                        <p:attrNameLst>
                                          <p:attrName>style.visibility</p:attrName>
                                        </p:attrNameLst>
                                      </p:cBhvr>
                                      <p:to>
                                        <p:strVal val="visible"/>
                                      </p:to>
                                    </p:set>
                                    <p:animEffect filter="fade" transition="in">
                                      <p:cBhvr additive="repl">
                                        <p:cTn id="269" dur="1000"/>
                                        <p:tgtEl>
                                          <p:spTgt spid="917"/>
                                        </p:tgtEl>
                                      </p:cBhvr>
                                    </p:animEffect>
                                  </p:childTnLst>
                                </p:cTn>
                              </p:par>
                              <p:par>
                                <p:cTn id="270" nodeType="withEffect" fill="hold" presetClass="entr" presetID="10">
                                  <p:stCondLst>
                                    <p:cond delay="0"/>
                                  </p:stCondLst>
                                  <p:childTnLst>
                                    <p:set>
                                      <p:cBhvr>
                                        <p:cTn id="271" dur="1" fill="hold">
                                          <p:stCondLst>
                                            <p:cond delay="0"/>
                                          </p:stCondLst>
                                        </p:cTn>
                                        <p:tgtEl>
                                          <p:spTgt spid="919"/>
                                        </p:tgtEl>
                                        <p:attrNameLst>
                                          <p:attrName>style.visibility</p:attrName>
                                        </p:attrNameLst>
                                      </p:cBhvr>
                                      <p:to>
                                        <p:strVal val="visible"/>
                                      </p:to>
                                    </p:set>
                                    <p:animEffect filter="fade" transition="in">
                                      <p:cBhvr additive="repl">
                                        <p:cTn id="272" dur="1000"/>
                                        <p:tgtEl>
                                          <p:spTgt spid="919"/>
                                        </p:tgtEl>
                                      </p:cBhvr>
                                    </p:animEffect>
                                  </p:childTnLst>
                                </p:cTn>
                              </p:par>
                              <p:par>
                                <p:cTn id="273" nodeType="withEffect" fill="hold" presetClass="entr" presetID="10">
                                  <p:stCondLst>
                                    <p:cond delay="0"/>
                                  </p:stCondLst>
                                  <p:childTnLst>
                                    <p:set>
                                      <p:cBhvr>
                                        <p:cTn id="274" dur="1" fill="hold">
                                          <p:stCondLst>
                                            <p:cond delay="0"/>
                                          </p:stCondLst>
                                        </p:cTn>
                                        <p:tgtEl>
                                          <p:spTgt spid="922"/>
                                        </p:tgtEl>
                                        <p:attrNameLst>
                                          <p:attrName>style.visibility</p:attrName>
                                        </p:attrNameLst>
                                      </p:cBhvr>
                                      <p:to>
                                        <p:strVal val="visible"/>
                                      </p:to>
                                    </p:set>
                                    <p:animEffect filter="fade" transition="in">
                                      <p:cBhvr additive="repl">
                                        <p:cTn id="275" dur="1000"/>
                                        <p:tgtEl>
                                          <p:spTgt spid="922"/>
                                        </p:tgtEl>
                                      </p:cBhvr>
                                    </p:animEffect>
                                  </p:childTnLst>
                                </p:cTn>
                              </p:par>
                              <p:par>
                                <p:cTn id="276" nodeType="withEffect" fill="hold" presetClass="entr" presetID="10">
                                  <p:stCondLst>
                                    <p:cond delay="0"/>
                                  </p:stCondLst>
                                  <p:childTnLst>
                                    <p:set>
                                      <p:cBhvr>
                                        <p:cTn id="277" dur="1" fill="hold">
                                          <p:stCondLst>
                                            <p:cond delay="0"/>
                                          </p:stCondLst>
                                        </p:cTn>
                                        <p:tgtEl>
                                          <p:spTgt spid="925"/>
                                        </p:tgtEl>
                                        <p:attrNameLst>
                                          <p:attrName>style.visibility</p:attrName>
                                        </p:attrNameLst>
                                      </p:cBhvr>
                                      <p:to>
                                        <p:strVal val="visible"/>
                                      </p:to>
                                    </p:set>
                                    <p:animEffect filter="fade" transition="in">
                                      <p:cBhvr additive="repl">
                                        <p:cTn id="278" dur="1000"/>
                                        <p:tgtEl>
                                          <p:spTgt spid="925"/>
                                        </p:tgtEl>
                                      </p:cBhvr>
                                    </p:animEffect>
                                  </p:childTnLst>
                                </p:cTn>
                              </p:par>
                              <p:par>
                                <p:cTn id="279" nodeType="withEffect" fill="hold" presetClass="entr" presetID="10">
                                  <p:stCondLst>
                                    <p:cond delay="0"/>
                                  </p:stCondLst>
                                  <p:childTnLst>
                                    <p:set>
                                      <p:cBhvr>
                                        <p:cTn id="280" dur="1" fill="hold">
                                          <p:stCondLst>
                                            <p:cond delay="0"/>
                                          </p:stCondLst>
                                        </p:cTn>
                                        <p:tgtEl>
                                          <p:spTgt spid="926"/>
                                        </p:tgtEl>
                                        <p:attrNameLst>
                                          <p:attrName>style.visibility</p:attrName>
                                        </p:attrNameLst>
                                      </p:cBhvr>
                                      <p:to>
                                        <p:strVal val="visible"/>
                                      </p:to>
                                    </p:set>
                                    <p:animEffect filter="fade" transition="in">
                                      <p:cBhvr additive="repl">
                                        <p:cTn id="281" dur="1000"/>
                                        <p:tgtEl>
                                          <p:spTgt spid="926"/>
                                        </p:tgtEl>
                                      </p:cBhvr>
                                    </p:animEffect>
                                  </p:childTnLst>
                                </p:cTn>
                              </p:par>
                              <p:par>
                                <p:cTn id="282" nodeType="withEffect" fill="hold" presetClass="entr" presetID="10">
                                  <p:stCondLst>
                                    <p:cond delay="0"/>
                                  </p:stCondLst>
                                  <p:childTnLst>
                                    <p:set>
                                      <p:cBhvr>
                                        <p:cTn id="283" dur="1" fill="hold">
                                          <p:stCondLst>
                                            <p:cond delay="0"/>
                                          </p:stCondLst>
                                        </p:cTn>
                                        <p:tgtEl>
                                          <p:spTgt spid="927"/>
                                        </p:tgtEl>
                                        <p:attrNameLst>
                                          <p:attrName>style.visibility</p:attrName>
                                        </p:attrNameLst>
                                      </p:cBhvr>
                                      <p:to>
                                        <p:strVal val="visible"/>
                                      </p:to>
                                    </p:set>
                                    <p:animEffect filter="fade" transition="in">
                                      <p:cBhvr additive="repl">
                                        <p:cTn id="284" dur="1000"/>
                                        <p:tgtEl>
                                          <p:spTgt spid="927"/>
                                        </p:tgtEl>
                                      </p:cBhvr>
                                    </p:animEffect>
                                  </p:childTnLst>
                                </p:cTn>
                              </p:par>
                            </p:childTnLst>
                          </p:cTn>
                        </p:par>
                      </p:childTnLst>
                    </p:cTn>
                  </p:par>
                  <p:par>
                    <p:cTn id="285" fill="hold">
                      <p:stCondLst>
                        <p:cond delay="indefinite"/>
                      </p:stCondLst>
                      <p:childTnLst>
                        <p:par>
                          <p:cTn id="286" fill="hold">
                            <p:stCondLst>
                              <p:cond delay="0"/>
                            </p:stCondLst>
                            <p:childTnLst>
                              <p:par>
                                <p:cTn id="287" nodeType="clickEffect" fill="hold" presetClass="entr" presetID="10">
                                  <p:stCondLst>
                                    <p:cond delay="0"/>
                                  </p:stCondLst>
                                  <p:childTnLst>
                                    <p:set>
                                      <p:cBhvr>
                                        <p:cTn id="288" dur="1" fill="hold">
                                          <p:stCondLst>
                                            <p:cond delay="0"/>
                                          </p:stCondLst>
                                        </p:cTn>
                                        <p:tgtEl>
                                          <p:spTgt spid="-1"/>
                                        </p:tgtEl>
                                        <p:attrNameLst>
                                          <p:attrName>style.visibility</p:attrName>
                                        </p:attrNameLst>
                                      </p:cBhvr>
                                      <p:to>
                                        <p:strVal val="visible"/>
                                      </p:to>
                                    </p:set>
                                    <p:animEffect filter="fade" transition="in">
                                      <p:cBhvr additive="repl">
                                        <p:cTn id="289" dur="1000"/>
                                        <p:tgtEl>
                                          <p:spTgt spid="-1"/>
                                        </p:tgtEl>
                                      </p:cBhvr>
                                    </p:animEffect>
                                  </p:childTnLst>
                                </p:cTn>
                              </p:par>
                              <p:par>
                                <p:cTn id="290" nodeType="withEffect" fill="hold" presetClass="entr" presetID="10">
                                  <p:stCondLst>
                                    <p:cond delay="0"/>
                                  </p:stCondLst>
                                  <p:childTnLst>
                                    <p:set>
                                      <p:cBhvr>
                                        <p:cTn id="291" dur="1" fill="hold">
                                          <p:stCondLst>
                                            <p:cond delay="0"/>
                                          </p:stCondLst>
                                        </p:cTn>
                                        <p:tgtEl>
                                          <p:spTgt spid="-1"/>
                                        </p:tgtEl>
                                        <p:attrNameLst>
                                          <p:attrName>style.visibility</p:attrName>
                                        </p:attrNameLst>
                                      </p:cBhvr>
                                      <p:to>
                                        <p:strVal val="visible"/>
                                      </p:to>
                                    </p:set>
                                    <p:animEffect filter="fade" transition="in">
                                      <p:cBhvr additive="repl">
                                        <p:cTn id="292" dur="1000"/>
                                        <p:tgtEl>
                                          <p:spTgt spid="-1"/>
                                        </p:tgtEl>
                                      </p:cBhvr>
                                    </p:animEffect>
                                  </p:childTnLst>
                                </p:cTn>
                              </p:par>
                              <p:par>
                                <p:cTn id="293" nodeType="withEffect" fill="hold" presetClass="entr" presetID="10">
                                  <p:stCondLst>
                                    <p:cond delay="0"/>
                                  </p:stCondLst>
                                  <p:childTnLst>
                                    <p:set>
                                      <p:cBhvr>
                                        <p:cTn id="294" dur="1" fill="hold">
                                          <p:stCondLst>
                                            <p:cond delay="0"/>
                                          </p:stCondLst>
                                        </p:cTn>
                                        <p:tgtEl>
                                          <p:spTgt spid="-1"/>
                                        </p:tgtEl>
                                        <p:attrNameLst>
                                          <p:attrName>style.visibility</p:attrName>
                                        </p:attrNameLst>
                                      </p:cBhvr>
                                      <p:to>
                                        <p:strVal val="visible"/>
                                      </p:to>
                                    </p:set>
                                    <p:animEffect filter="fade" transition="in">
                                      <p:cBhvr additive="repl">
                                        <p:cTn id="295" dur="1000"/>
                                        <p:tgtEl>
                                          <p:spTgt spid="-1"/>
                                        </p:tgtEl>
                                      </p:cBhvr>
                                    </p:animEffect>
                                  </p:childTnLst>
                                </p:cTn>
                              </p:par>
                              <p:par>
                                <p:cTn id="296" nodeType="withEffect" fill="hold" presetClass="entr" presetID="10">
                                  <p:stCondLst>
                                    <p:cond delay="0"/>
                                  </p:stCondLst>
                                  <p:childTnLst>
                                    <p:set>
                                      <p:cBhvr>
                                        <p:cTn id="297" dur="1" fill="hold">
                                          <p:stCondLst>
                                            <p:cond delay="0"/>
                                          </p:stCondLst>
                                        </p:cTn>
                                        <p:tgtEl>
                                          <p:spTgt spid="-1"/>
                                        </p:tgtEl>
                                        <p:attrNameLst>
                                          <p:attrName>style.visibility</p:attrName>
                                        </p:attrNameLst>
                                      </p:cBhvr>
                                      <p:to>
                                        <p:strVal val="visible"/>
                                      </p:to>
                                    </p:set>
                                    <p:animEffect filter="fade" transition="in">
                                      <p:cBhvr additive="repl">
                                        <p:cTn id="298" dur="1000"/>
                                        <p:tgtEl>
                                          <p:spTgt spid="-1"/>
                                        </p:tgtEl>
                                      </p:cBhvr>
                                    </p:animEffect>
                                  </p:childTnLst>
                                </p:cTn>
                              </p:par>
                              <p:par>
                                <p:cTn id="299" nodeType="withEffect" fill="hold" presetClass="entr" presetID="10">
                                  <p:stCondLst>
                                    <p:cond delay="0"/>
                                  </p:stCondLst>
                                  <p:childTnLst>
                                    <p:set>
                                      <p:cBhvr>
                                        <p:cTn id="300" dur="1" fill="hold">
                                          <p:stCondLst>
                                            <p:cond delay="0"/>
                                          </p:stCondLst>
                                        </p:cTn>
                                        <p:tgtEl>
                                          <p:spTgt spid="-1"/>
                                        </p:tgtEl>
                                        <p:attrNameLst>
                                          <p:attrName>style.visibility</p:attrName>
                                        </p:attrNameLst>
                                      </p:cBhvr>
                                      <p:to>
                                        <p:strVal val="visible"/>
                                      </p:to>
                                    </p:set>
                                    <p:animEffect filter="fade" transition="in">
                                      <p:cBhvr additive="repl">
                                        <p:cTn id="301" dur="10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TextShape 1"/>
          <p:cNvSpPr txBox="1"/>
          <p:nvPr/>
        </p:nvSpPr>
        <p:spPr>
          <a:xfrm>
            <a:off x="103320" y="4734000"/>
            <a:ext cx="360360" cy="393120"/>
          </a:xfrm>
          <a:prstGeom prst="rect">
            <a:avLst/>
          </a:prstGeom>
          <a:noFill/>
          <a:ln>
            <a:noFill/>
          </a:ln>
        </p:spPr>
        <p:txBody>
          <a:bodyPr tIns="91440" bIns="91440" anchor="ctr"/>
          <a:p>
            <a:pPr>
              <a:lnSpc>
                <a:spcPct val="100000"/>
              </a:lnSpc>
            </a:pPr>
            <a:fld id="{2BACC3CF-6BD0-43FE-8C1D-D6340207E3FE}"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960" name="Shape 1278" descr=""/>
          <p:cNvPicPr/>
          <p:nvPr/>
        </p:nvPicPr>
        <p:blipFill>
          <a:blip r:embed="rId1"/>
          <a:stretch/>
        </p:blipFill>
        <p:spPr>
          <a:xfrm>
            <a:off x="0" y="156240"/>
            <a:ext cx="1469160" cy="1469160"/>
          </a:xfrm>
          <a:prstGeom prst="rect">
            <a:avLst/>
          </a:prstGeom>
          <a:ln>
            <a:noFill/>
          </a:ln>
        </p:spPr>
      </p:pic>
      <p:sp>
        <p:nvSpPr>
          <p:cNvPr id="961" name="CustomShape 2"/>
          <p:cNvSpPr/>
          <p:nvPr/>
        </p:nvSpPr>
        <p:spPr>
          <a:xfrm>
            <a:off x="3160800" y="2618280"/>
            <a:ext cx="3491640" cy="825840"/>
          </a:xfrm>
          <a:prstGeom prst="flowChartAlternateProcess">
            <a:avLst/>
          </a:prstGeom>
          <a:noFill/>
          <a:ln w="19080">
            <a:solidFill>
              <a:srgbClr val="000000"/>
            </a:solidFill>
            <a:custDash>
              <a:ds d="400000" sp="300000"/>
            </a:custDash>
            <a:round/>
          </a:ln>
        </p:spPr>
        <p:style>
          <a:lnRef idx="0"/>
          <a:fillRef idx="0"/>
          <a:effectRef idx="0"/>
          <a:fontRef idx="minor"/>
        </p:style>
      </p:sp>
      <p:pic>
        <p:nvPicPr>
          <p:cNvPr id="962" name="Shape 1281" descr=""/>
          <p:cNvPicPr/>
          <p:nvPr/>
        </p:nvPicPr>
        <p:blipFill>
          <a:blip r:embed="rId2"/>
          <a:stretch/>
        </p:blipFill>
        <p:spPr>
          <a:xfrm>
            <a:off x="3491640" y="2795400"/>
            <a:ext cx="559800" cy="497520"/>
          </a:xfrm>
          <a:prstGeom prst="rect">
            <a:avLst/>
          </a:prstGeom>
          <a:ln>
            <a:noFill/>
          </a:ln>
        </p:spPr>
      </p:pic>
      <p:sp>
        <p:nvSpPr>
          <p:cNvPr id="963" name="CustomShape 3"/>
          <p:cNvSpPr/>
          <p:nvPr/>
        </p:nvSpPr>
        <p:spPr>
          <a:xfrm>
            <a:off x="3355920" y="269892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964" name="Shape 1283" descr=""/>
          <p:cNvPicPr/>
          <p:nvPr/>
        </p:nvPicPr>
        <p:blipFill>
          <a:blip r:embed="rId3"/>
          <a:stretch/>
        </p:blipFill>
        <p:spPr>
          <a:xfrm>
            <a:off x="4588200" y="2797920"/>
            <a:ext cx="559800" cy="497520"/>
          </a:xfrm>
          <a:prstGeom prst="rect">
            <a:avLst/>
          </a:prstGeom>
          <a:ln>
            <a:noFill/>
          </a:ln>
        </p:spPr>
      </p:pic>
      <p:sp>
        <p:nvSpPr>
          <p:cNvPr id="965" name="CustomShape 4"/>
          <p:cNvSpPr/>
          <p:nvPr/>
        </p:nvSpPr>
        <p:spPr>
          <a:xfrm>
            <a:off x="4452840" y="270180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966" name="Shape 1285" descr=""/>
          <p:cNvPicPr/>
          <p:nvPr/>
        </p:nvPicPr>
        <p:blipFill>
          <a:blip r:embed="rId4"/>
          <a:stretch/>
        </p:blipFill>
        <p:spPr>
          <a:xfrm>
            <a:off x="5685120" y="2795400"/>
            <a:ext cx="559800" cy="497520"/>
          </a:xfrm>
          <a:prstGeom prst="rect">
            <a:avLst/>
          </a:prstGeom>
          <a:ln>
            <a:noFill/>
          </a:ln>
        </p:spPr>
      </p:pic>
      <p:sp>
        <p:nvSpPr>
          <p:cNvPr id="967" name="CustomShape 5"/>
          <p:cNvSpPr/>
          <p:nvPr/>
        </p:nvSpPr>
        <p:spPr>
          <a:xfrm>
            <a:off x="5549400" y="269892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968" name="CustomShape 6"/>
          <p:cNvSpPr/>
          <p:nvPr/>
        </p:nvSpPr>
        <p:spPr>
          <a:xfrm>
            <a:off x="3355920" y="269892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969" name="CustomShape 7"/>
          <p:cNvSpPr/>
          <p:nvPr/>
        </p:nvSpPr>
        <p:spPr>
          <a:xfrm>
            <a:off x="3355920" y="344448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t>
            </a:r>
            <a:r>
              <a:rPr b="0" lang="en-US" sz="1100" spc="-1" strike="noStrike">
                <a:solidFill>
                  <a:srgbClr val="000000"/>
                </a:solidFill>
                <a:uFill>
                  <a:solidFill>
                    <a:srgbClr val="ffffff"/>
                  </a:solidFill>
                </a:uFill>
                <a:latin typeface="Arial"/>
                <a:ea typeface="Arial"/>
              </a:rPr>
              <a:t>Business Tools</a:t>
            </a:r>
            <a:endParaRPr b="0" lang="en-US" sz="1800" spc="-1" strike="noStrike">
              <a:solidFill>
                <a:srgbClr val="000000"/>
              </a:solidFill>
              <a:uFill>
                <a:solidFill>
                  <a:srgbClr val="ffffff"/>
                </a:solidFill>
              </a:uFill>
              <a:latin typeface="Arial"/>
            </a:endParaRPr>
          </a:p>
        </p:txBody>
      </p:sp>
      <p:sp>
        <p:nvSpPr>
          <p:cNvPr id="970" name="CustomShape 8"/>
          <p:cNvSpPr/>
          <p:nvPr/>
        </p:nvSpPr>
        <p:spPr>
          <a:xfrm>
            <a:off x="1928520" y="1166040"/>
            <a:ext cx="1106280" cy="866880"/>
          </a:xfrm>
          <a:prstGeom prst="ellipse">
            <a:avLst/>
          </a:prstGeom>
          <a:gradFill>
            <a:gsLst>
              <a:gs pos="0">
                <a:srgbClr val="f2f2f2"/>
              </a:gs>
              <a:gs pos="100000">
                <a:srgbClr val="a6a6a6"/>
              </a:gs>
            </a:gsLst>
            <a:lin ang="0"/>
          </a:gradFill>
          <a:ln w="9360">
            <a:solidFill>
              <a:srgbClr val="d9d9d9"/>
            </a:solidFill>
            <a:round/>
          </a:ln>
        </p:spPr>
        <p:style>
          <a:lnRef idx="0"/>
          <a:fillRef idx="0"/>
          <a:effectRef idx="0"/>
          <a:fontRef idx="minor"/>
        </p:style>
      </p:sp>
      <p:pic>
        <p:nvPicPr>
          <p:cNvPr id="971" name="Shape 1291" descr=""/>
          <p:cNvPicPr/>
          <p:nvPr/>
        </p:nvPicPr>
        <p:blipFill>
          <a:blip r:embed="rId5"/>
          <a:stretch/>
        </p:blipFill>
        <p:spPr>
          <a:xfrm>
            <a:off x="2298960" y="1166040"/>
            <a:ext cx="366120" cy="281520"/>
          </a:xfrm>
          <a:prstGeom prst="rect">
            <a:avLst/>
          </a:prstGeom>
          <a:ln>
            <a:noFill/>
          </a:ln>
        </p:spPr>
      </p:pic>
      <p:pic>
        <p:nvPicPr>
          <p:cNvPr id="972" name="Shape 1292" descr=""/>
          <p:cNvPicPr/>
          <p:nvPr/>
        </p:nvPicPr>
        <p:blipFill>
          <a:blip r:embed="rId6"/>
          <a:stretch/>
        </p:blipFill>
        <p:spPr>
          <a:xfrm>
            <a:off x="2017440" y="1505520"/>
            <a:ext cx="244800" cy="188280"/>
          </a:xfrm>
          <a:prstGeom prst="rect">
            <a:avLst/>
          </a:prstGeom>
          <a:ln>
            <a:noFill/>
          </a:ln>
        </p:spPr>
      </p:pic>
      <p:pic>
        <p:nvPicPr>
          <p:cNvPr id="973" name="Shape 1293" descr=""/>
          <p:cNvPicPr/>
          <p:nvPr/>
        </p:nvPicPr>
        <p:blipFill>
          <a:blip r:embed="rId7"/>
          <a:stretch/>
        </p:blipFill>
        <p:spPr>
          <a:xfrm>
            <a:off x="2359440" y="1505520"/>
            <a:ext cx="244800" cy="188280"/>
          </a:xfrm>
          <a:prstGeom prst="rect">
            <a:avLst/>
          </a:prstGeom>
          <a:ln>
            <a:noFill/>
          </a:ln>
        </p:spPr>
      </p:pic>
      <p:pic>
        <p:nvPicPr>
          <p:cNvPr id="974" name="Shape 1294" descr=""/>
          <p:cNvPicPr/>
          <p:nvPr/>
        </p:nvPicPr>
        <p:blipFill>
          <a:blip r:embed="rId8"/>
          <a:stretch/>
        </p:blipFill>
        <p:spPr>
          <a:xfrm>
            <a:off x="2701800" y="1505520"/>
            <a:ext cx="244800" cy="188280"/>
          </a:xfrm>
          <a:prstGeom prst="rect">
            <a:avLst/>
          </a:prstGeom>
          <a:ln>
            <a:noFill/>
          </a:ln>
        </p:spPr>
      </p:pic>
      <p:sp>
        <p:nvSpPr>
          <p:cNvPr id="975" name="CustomShape 9"/>
          <p:cNvSpPr/>
          <p:nvPr/>
        </p:nvSpPr>
        <p:spPr>
          <a:xfrm>
            <a:off x="1928880" y="2035800"/>
            <a:ext cx="1106280" cy="247320"/>
          </a:xfrm>
          <a:prstGeom prst="rect">
            <a:avLst/>
          </a:prstGeom>
          <a:noFill/>
          <a:ln>
            <a:noFill/>
          </a:ln>
        </p:spPr>
        <p:style>
          <a:lnRef idx="0"/>
          <a:fillRef idx="0"/>
          <a:effectRef idx="0"/>
          <a:fontRef idx="minor"/>
        </p:style>
        <p:txBody>
          <a:bodyPr tIns="91440" bIns="91440" anchor="ctr"/>
          <a:p>
            <a:pPr algn="ctr">
              <a:lnSpc>
                <a:spcPct val="100000"/>
              </a:lnSpc>
            </a:pPr>
            <a:r>
              <a:rPr b="0" lang="en-US" sz="1000" spc="-1" strike="noStrike">
                <a:solidFill>
                  <a:srgbClr val="000000"/>
                </a:solidFill>
                <a:uFill>
                  <a:solidFill>
                    <a:srgbClr val="ffffff"/>
                  </a:solidFill>
                </a:uFill>
                <a:latin typeface="Proxima Nova"/>
                <a:ea typeface="Proxima Nova"/>
              </a:rPr>
              <a:t>Savings Banks</a:t>
            </a:r>
            <a:endParaRPr b="0" lang="en-US" sz="1800" spc="-1" strike="noStrike">
              <a:solidFill>
                <a:srgbClr val="000000"/>
              </a:solidFill>
              <a:uFill>
                <a:solidFill>
                  <a:srgbClr val="ffffff"/>
                </a:solidFill>
              </a:uFill>
              <a:latin typeface="Arial"/>
            </a:endParaRPr>
          </a:p>
        </p:txBody>
      </p:sp>
      <p:pic>
        <p:nvPicPr>
          <p:cNvPr id="976" name="Shape 1297" descr=""/>
          <p:cNvPicPr/>
          <p:nvPr/>
        </p:nvPicPr>
        <p:blipFill>
          <a:blip r:embed="rId9"/>
          <a:stretch/>
        </p:blipFill>
        <p:spPr>
          <a:xfrm>
            <a:off x="4962960" y="1166040"/>
            <a:ext cx="906120" cy="702000"/>
          </a:xfrm>
          <a:prstGeom prst="rect">
            <a:avLst/>
          </a:prstGeom>
          <a:ln>
            <a:noFill/>
          </a:ln>
        </p:spPr>
      </p:pic>
      <p:sp>
        <p:nvSpPr>
          <p:cNvPr id="977" name="CustomShape 10"/>
          <p:cNvSpPr/>
          <p:nvPr/>
        </p:nvSpPr>
        <p:spPr>
          <a:xfrm>
            <a:off x="5022720" y="1783800"/>
            <a:ext cx="1046880" cy="20808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Public Insurers</a:t>
            </a:r>
            <a:endParaRPr b="0" lang="en-US" sz="1800" spc="-1" strike="noStrike">
              <a:solidFill>
                <a:srgbClr val="000000"/>
              </a:solidFill>
              <a:uFill>
                <a:solidFill>
                  <a:srgbClr val="ffffff"/>
                </a:solidFill>
              </a:uFill>
              <a:latin typeface="Arial"/>
            </a:endParaRPr>
          </a:p>
        </p:txBody>
      </p:sp>
      <p:sp>
        <p:nvSpPr>
          <p:cNvPr id="978" name="CustomShape 11"/>
          <p:cNvSpPr/>
          <p:nvPr/>
        </p:nvSpPr>
        <p:spPr>
          <a:xfrm>
            <a:off x="3434760" y="1063080"/>
            <a:ext cx="1153080" cy="89532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979" name="Shape 1301" descr=""/>
          <p:cNvPicPr/>
          <p:nvPr/>
        </p:nvPicPr>
        <p:blipFill>
          <a:blip r:embed="rId10"/>
          <a:stretch/>
        </p:blipFill>
        <p:spPr>
          <a:xfrm>
            <a:off x="3820320" y="1179720"/>
            <a:ext cx="381600" cy="381960"/>
          </a:xfrm>
          <a:prstGeom prst="rect">
            <a:avLst/>
          </a:prstGeom>
          <a:ln>
            <a:noFill/>
          </a:ln>
        </p:spPr>
      </p:pic>
      <p:pic>
        <p:nvPicPr>
          <p:cNvPr id="980" name="Shape 1302" descr=""/>
          <p:cNvPicPr/>
          <p:nvPr/>
        </p:nvPicPr>
        <p:blipFill>
          <a:blip r:embed="rId11"/>
          <a:stretch/>
        </p:blipFill>
        <p:spPr>
          <a:xfrm>
            <a:off x="4102560" y="1562040"/>
            <a:ext cx="255240" cy="255240"/>
          </a:xfrm>
          <a:prstGeom prst="rect">
            <a:avLst/>
          </a:prstGeom>
          <a:ln>
            <a:noFill/>
          </a:ln>
        </p:spPr>
      </p:pic>
      <p:pic>
        <p:nvPicPr>
          <p:cNvPr id="981" name="Shape 1303" descr=""/>
          <p:cNvPicPr/>
          <p:nvPr/>
        </p:nvPicPr>
        <p:blipFill>
          <a:blip r:embed="rId12"/>
          <a:stretch/>
        </p:blipFill>
        <p:spPr>
          <a:xfrm>
            <a:off x="3697920" y="1562040"/>
            <a:ext cx="255240" cy="255240"/>
          </a:xfrm>
          <a:prstGeom prst="rect">
            <a:avLst/>
          </a:prstGeom>
          <a:ln>
            <a:noFill/>
          </a:ln>
        </p:spPr>
      </p:pic>
      <p:sp>
        <p:nvSpPr>
          <p:cNvPr id="982" name="CustomShape 12"/>
          <p:cNvSpPr/>
          <p:nvPr/>
        </p:nvSpPr>
        <p:spPr>
          <a:xfrm>
            <a:off x="3434760" y="2004840"/>
            <a:ext cx="1238040" cy="25560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Loan Associations</a:t>
            </a:r>
            <a:endParaRPr b="0" lang="en-US" sz="1800" spc="-1" strike="noStrike">
              <a:solidFill>
                <a:srgbClr val="000000"/>
              </a:solidFill>
              <a:uFill>
                <a:solidFill>
                  <a:srgbClr val="ffffff"/>
                </a:solidFill>
              </a:uFill>
              <a:latin typeface="Arial"/>
            </a:endParaRPr>
          </a:p>
        </p:txBody>
      </p:sp>
      <p:sp>
        <p:nvSpPr>
          <p:cNvPr id="983" name="CustomShape 13"/>
          <p:cNvSpPr/>
          <p:nvPr/>
        </p:nvSpPr>
        <p:spPr>
          <a:xfrm>
            <a:off x="6486120" y="1051560"/>
            <a:ext cx="1107360" cy="86364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984" name="Shape 1307" descr=""/>
          <p:cNvPicPr/>
          <p:nvPr/>
        </p:nvPicPr>
        <p:blipFill>
          <a:blip r:embed="rId13"/>
          <a:stretch/>
        </p:blipFill>
        <p:spPr>
          <a:xfrm>
            <a:off x="6856560" y="1051560"/>
            <a:ext cx="366480" cy="325440"/>
          </a:xfrm>
          <a:prstGeom prst="rect">
            <a:avLst/>
          </a:prstGeom>
          <a:ln>
            <a:noFill/>
          </a:ln>
        </p:spPr>
      </p:pic>
      <p:pic>
        <p:nvPicPr>
          <p:cNvPr id="985" name="Shape 1308" descr=""/>
          <p:cNvPicPr/>
          <p:nvPr/>
        </p:nvPicPr>
        <p:blipFill>
          <a:blip r:embed="rId14"/>
          <a:stretch/>
        </p:blipFill>
        <p:spPr>
          <a:xfrm>
            <a:off x="7127280" y="1466640"/>
            <a:ext cx="291240" cy="258480"/>
          </a:xfrm>
          <a:prstGeom prst="rect">
            <a:avLst/>
          </a:prstGeom>
          <a:ln>
            <a:noFill/>
          </a:ln>
        </p:spPr>
      </p:pic>
      <p:sp>
        <p:nvSpPr>
          <p:cNvPr id="986" name="CustomShape 14"/>
          <p:cNvSpPr/>
          <p:nvPr/>
        </p:nvSpPr>
        <p:spPr>
          <a:xfrm>
            <a:off x="6359760" y="1860120"/>
            <a:ext cx="1469160" cy="24624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Federal State Banks</a:t>
            </a:r>
            <a:endParaRPr b="0" lang="en-US" sz="1800" spc="-1" strike="noStrike">
              <a:solidFill>
                <a:srgbClr val="000000"/>
              </a:solidFill>
              <a:uFill>
                <a:solidFill>
                  <a:srgbClr val="ffffff"/>
                </a:solidFill>
              </a:uFill>
              <a:latin typeface="Arial"/>
            </a:endParaRPr>
          </a:p>
        </p:txBody>
      </p:sp>
      <p:pic>
        <p:nvPicPr>
          <p:cNvPr id="987" name="Shape 1310" descr=""/>
          <p:cNvPicPr/>
          <p:nvPr/>
        </p:nvPicPr>
        <p:blipFill>
          <a:blip r:embed="rId15"/>
          <a:stretch/>
        </p:blipFill>
        <p:spPr>
          <a:xfrm>
            <a:off x="6641640" y="1466640"/>
            <a:ext cx="291240" cy="258480"/>
          </a:xfrm>
          <a:prstGeom prst="rect">
            <a:avLst/>
          </a:prstGeom>
          <a:ln>
            <a:noFill/>
          </a:ln>
        </p:spPr>
      </p:pic>
      <p:sp>
        <p:nvSpPr>
          <p:cNvPr id="988" name="CustomShape 15"/>
          <p:cNvSpPr/>
          <p:nvPr/>
        </p:nvSpPr>
        <p:spPr>
          <a:xfrm flipH="1" rot="10800000">
            <a:off x="5037480" y="2565720"/>
            <a:ext cx="439560" cy="393120"/>
          </a:xfrm>
          <a:prstGeom prst="upArrow">
            <a:avLst>
              <a:gd name="adj1" fmla="val 50000"/>
              <a:gd name="adj2" fmla="val 50000"/>
            </a:avLst>
          </a:prstGeom>
          <a:noFill/>
          <a:ln w="19080">
            <a:solidFill>
              <a:srgbClr val="000000"/>
            </a:solidFill>
            <a:round/>
          </a:ln>
        </p:spPr>
        <p:style>
          <a:lnRef idx="0"/>
          <a:fillRef idx="0"/>
          <a:effectRef idx="0"/>
          <a:fontRef idx="minor"/>
        </p:style>
      </p:sp>
      <p:sp>
        <p:nvSpPr>
          <p:cNvPr id="989" name="CustomShape 16"/>
          <p:cNvSpPr/>
          <p:nvPr/>
        </p:nvSpPr>
        <p:spPr>
          <a:xfrm>
            <a:off x="3752280" y="4001760"/>
            <a:ext cx="2317320" cy="731520"/>
          </a:xfrm>
          <a:prstGeom prst="roundRect">
            <a:avLst>
              <a:gd name="adj" fmla="val 16667"/>
            </a:avLst>
          </a:prstGeom>
          <a:noFill/>
          <a:ln w="19080">
            <a:solidFill>
              <a:schemeClr val="dk2"/>
            </a:solidFill>
            <a:custDash>
              <a:ds d="400000" sp="300000"/>
            </a:custDash>
            <a:round/>
          </a:ln>
        </p:spPr>
        <p:style>
          <a:lnRef idx="0"/>
          <a:fillRef idx="0"/>
          <a:effectRef idx="0"/>
          <a:fontRef idx="minor"/>
        </p:style>
      </p:sp>
      <p:pic>
        <p:nvPicPr>
          <p:cNvPr id="990" name="Shape 1313" descr=""/>
          <p:cNvPicPr/>
          <p:nvPr/>
        </p:nvPicPr>
        <p:blipFill>
          <a:blip r:embed="rId16"/>
          <a:stretch/>
        </p:blipFill>
        <p:spPr>
          <a:xfrm>
            <a:off x="5509440" y="4064040"/>
            <a:ext cx="459720" cy="607320"/>
          </a:xfrm>
          <a:prstGeom prst="rect">
            <a:avLst/>
          </a:prstGeom>
          <a:ln>
            <a:noFill/>
          </a:ln>
        </p:spPr>
      </p:pic>
      <p:pic>
        <p:nvPicPr>
          <p:cNvPr id="991" name="Shape 1314" descr=""/>
          <p:cNvPicPr/>
          <p:nvPr/>
        </p:nvPicPr>
        <p:blipFill>
          <a:blip r:embed="rId17"/>
          <a:stretch/>
        </p:blipFill>
        <p:spPr>
          <a:xfrm>
            <a:off x="5509440" y="4141080"/>
            <a:ext cx="453240" cy="453240"/>
          </a:xfrm>
          <a:prstGeom prst="rect">
            <a:avLst/>
          </a:prstGeom>
          <a:ln>
            <a:noFill/>
          </a:ln>
        </p:spPr>
      </p:pic>
      <p:sp>
        <p:nvSpPr>
          <p:cNvPr id="992" name="CustomShape 17"/>
          <p:cNvSpPr/>
          <p:nvPr/>
        </p:nvSpPr>
        <p:spPr>
          <a:xfrm>
            <a:off x="4479480" y="403812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993" name="Shape 1316" descr=""/>
          <p:cNvPicPr/>
          <p:nvPr/>
        </p:nvPicPr>
        <p:blipFill>
          <a:blip r:embed="rId18"/>
          <a:stretch/>
        </p:blipFill>
        <p:spPr>
          <a:xfrm>
            <a:off x="4664880" y="4119480"/>
            <a:ext cx="459720" cy="496080"/>
          </a:xfrm>
          <a:prstGeom prst="rect">
            <a:avLst/>
          </a:prstGeom>
          <a:ln>
            <a:noFill/>
          </a:ln>
        </p:spPr>
      </p:pic>
      <p:sp>
        <p:nvSpPr>
          <p:cNvPr id="994" name="CustomShape 18"/>
          <p:cNvSpPr/>
          <p:nvPr/>
        </p:nvSpPr>
        <p:spPr>
          <a:xfrm>
            <a:off x="3578760" y="466740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t>
            </a:r>
            <a:r>
              <a:rPr b="0" lang="en-US" sz="1100" spc="-1" strike="noStrike">
                <a:solidFill>
                  <a:srgbClr val="000000"/>
                </a:solidFill>
                <a:uFill>
                  <a:solidFill>
                    <a:srgbClr val="ffffff"/>
                  </a:solidFill>
                </a:uFill>
                <a:latin typeface="Arial"/>
                <a:ea typeface="Arial"/>
              </a:rPr>
              <a:t>Rules Service</a:t>
            </a:r>
            <a:endParaRPr b="0" lang="en-US" sz="1800" spc="-1" strike="noStrike">
              <a:solidFill>
                <a:srgbClr val="000000"/>
              </a:solidFill>
              <a:uFill>
                <a:solidFill>
                  <a:srgbClr val="ffffff"/>
                </a:solidFill>
              </a:uFill>
              <a:latin typeface="Arial"/>
            </a:endParaRPr>
          </a:p>
        </p:txBody>
      </p:sp>
      <p:sp>
        <p:nvSpPr>
          <p:cNvPr id="995" name="CustomShape 19"/>
          <p:cNvSpPr/>
          <p:nvPr/>
        </p:nvSpPr>
        <p:spPr>
          <a:xfrm flipH="1" rot="10800000">
            <a:off x="5037480" y="4068000"/>
            <a:ext cx="439560" cy="393120"/>
          </a:xfrm>
          <a:prstGeom prst="upArrow">
            <a:avLst>
              <a:gd name="adj1" fmla="val 50000"/>
              <a:gd name="adj2" fmla="val 50000"/>
            </a:avLst>
          </a:prstGeom>
          <a:noFill/>
          <a:ln w="19080">
            <a:solidFill>
              <a:srgbClr val="000000"/>
            </a:solidFill>
            <a:round/>
          </a:ln>
        </p:spPr>
        <p:style>
          <a:lnRef idx="0"/>
          <a:fillRef idx="0"/>
          <a:effectRef idx="0"/>
          <a:fontRef idx="minor"/>
        </p:style>
      </p:sp>
      <p:pic>
        <p:nvPicPr>
          <p:cNvPr id="996" name="Shape 1319" descr=""/>
          <p:cNvPicPr/>
          <p:nvPr/>
        </p:nvPicPr>
        <p:blipFill>
          <a:blip r:embed="rId19"/>
          <a:stretch/>
        </p:blipFill>
        <p:spPr>
          <a:xfrm>
            <a:off x="3873240" y="4064040"/>
            <a:ext cx="459720" cy="607320"/>
          </a:xfrm>
          <a:prstGeom prst="rect">
            <a:avLst/>
          </a:prstGeom>
          <a:ln>
            <a:noFill/>
          </a:ln>
        </p:spPr>
      </p:pic>
      <p:pic>
        <p:nvPicPr>
          <p:cNvPr id="997" name="Shape 1320" descr=""/>
          <p:cNvPicPr/>
          <p:nvPr/>
        </p:nvPicPr>
        <p:blipFill>
          <a:blip r:embed="rId20"/>
          <a:stretch/>
        </p:blipFill>
        <p:spPr>
          <a:xfrm>
            <a:off x="3873240" y="4141080"/>
            <a:ext cx="453240" cy="453240"/>
          </a:xfrm>
          <a:prstGeom prst="rect">
            <a:avLst/>
          </a:prstGeom>
          <a:ln>
            <a:noFill/>
          </a:ln>
        </p:spPr>
      </p:pic>
      <p:sp>
        <p:nvSpPr>
          <p:cNvPr id="998" name="CustomShape 20"/>
          <p:cNvSpPr/>
          <p:nvPr/>
        </p:nvSpPr>
        <p:spPr>
          <a:xfrm rot="5400600">
            <a:off x="1648440" y="3307680"/>
            <a:ext cx="1852560" cy="473040"/>
          </a:xfrm>
          <a:prstGeom prst="bentUpArrow">
            <a:avLst>
              <a:gd name="adj1" fmla="val 25000"/>
              <a:gd name="adj2" fmla="val 25000"/>
              <a:gd name="adj3" fmla="val 25000"/>
            </a:avLst>
          </a:prstGeom>
          <a:noFill/>
          <a:ln w="19080">
            <a:solidFill>
              <a:schemeClr val="dk2"/>
            </a:solidFill>
            <a:round/>
          </a:ln>
        </p:spPr>
        <p:style>
          <a:lnRef idx="0"/>
          <a:fillRef idx="0"/>
          <a:effectRef idx="0"/>
          <a:fontRef idx="minor"/>
        </p:style>
      </p:sp>
      <p:pic>
        <p:nvPicPr>
          <p:cNvPr id="999" name="Shape 1322" descr=""/>
          <p:cNvPicPr/>
          <p:nvPr/>
        </p:nvPicPr>
        <p:blipFill>
          <a:blip r:embed="rId21"/>
          <a:stretch/>
        </p:blipFill>
        <p:spPr>
          <a:xfrm>
            <a:off x="7724160" y="3561840"/>
            <a:ext cx="453240" cy="453240"/>
          </a:xfrm>
          <a:prstGeom prst="rect">
            <a:avLst/>
          </a:prstGeom>
          <a:ln>
            <a:noFill/>
          </a:ln>
        </p:spPr>
      </p:pic>
      <p:sp>
        <p:nvSpPr>
          <p:cNvPr id="1000" name="CustomShape 21"/>
          <p:cNvSpPr/>
          <p:nvPr/>
        </p:nvSpPr>
        <p:spPr>
          <a:xfrm>
            <a:off x="2969280" y="4294080"/>
            <a:ext cx="587160" cy="176760"/>
          </a:xfrm>
          <a:prstGeom prst="chevron">
            <a:avLst>
              <a:gd name="adj" fmla="val 50000"/>
            </a:avLst>
          </a:prstGeom>
          <a:noFill/>
          <a:ln w="19080">
            <a:solidFill>
              <a:schemeClr val="dk2"/>
            </a:solidFill>
            <a:round/>
          </a:ln>
        </p:spPr>
        <p:style>
          <a:lnRef idx="0"/>
          <a:fillRef idx="0"/>
          <a:effectRef idx="0"/>
          <a:fontRef idx="minor"/>
        </p:style>
      </p:sp>
      <p:sp>
        <p:nvSpPr>
          <p:cNvPr id="1001" name="CustomShape 22"/>
          <p:cNvSpPr/>
          <p:nvPr/>
        </p:nvSpPr>
        <p:spPr>
          <a:xfrm>
            <a:off x="7399800" y="3863520"/>
            <a:ext cx="1238040" cy="607320"/>
          </a:xfrm>
          <a:prstGeom prst="rect">
            <a:avLst/>
          </a:prstGeom>
          <a:noFill/>
          <a:ln>
            <a:noFill/>
          </a:ln>
        </p:spPr>
        <p:style>
          <a:lnRef idx="0"/>
          <a:fillRef idx="0"/>
          <a:effectRef idx="0"/>
          <a:fontRef idx="minor"/>
        </p:style>
        <p:txBody>
          <a:bodyPr tIns="91440" bIns="91440" anchor="ctr"/>
          <a:p>
            <a:pPr algn="ctr">
              <a:lnSpc>
                <a:spcPct val="100000"/>
              </a:lnSpc>
            </a:pPr>
            <a:r>
              <a:rPr b="0" lang="en-US" sz="1100" spc="-1" strike="noStrike">
                <a:solidFill>
                  <a:srgbClr val="000000"/>
                </a:solidFill>
                <a:uFill>
                  <a:solidFill>
                    <a:srgbClr val="ffffff"/>
                  </a:solidFill>
                </a:uFill>
                <a:latin typeface="Arial"/>
                <a:ea typeface="Arial"/>
              </a:rPr>
              <a:t>Deliver Custom Rules Centrally</a:t>
            </a:r>
            <a:endParaRPr b="0" lang="en-US" sz="1800" spc="-1" strike="noStrike">
              <a:solidFill>
                <a:srgbClr val="000000"/>
              </a:solidFill>
              <a:uFill>
                <a:solidFill>
                  <a:srgbClr val="ffffff"/>
                </a:solidFill>
              </a:uFill>
              <a:latin typeface="Arial"/>
            </a:endParaRPr>
          </a:p>
        </p:txBody>
      </p:sp>
      <p:sp>
        <p:nvSpPr>
          <p:cNvPr id="1002" name="CustomShape 23"/>
          <p:cNvSpPr/>
          <p:nvPr/>
        </p:nvSpPr>
        <p:spPr>
          <a:xfrm flipH="1" rot="16200600">
            <a:off x="6150600" y="3321360"/>
            <a:ext cx="1852560" cy="447120"/>
          </a:xfrm>
          <a:prstGeom prst="bentUpArrow">
            <a:avLst>
              <a:gd name="adj1" fmla="val 25000"/>
              <a:gd name="adj2" fmla="val 25000"/>
              <a:gd name="adj3" fmla="val 25000"/>
            </a:avLst>
          </a:prstGeom>
          <a:noFill/>
          <a:ln w="19080">
            <a:solidFill>
              <a:schemeClr val="dk2"/>
            </a:solidFill>
            <a:round/>
          </a:ln>
        </p:spPr>
        <p:style>
          <a:lnRef idx="0"/>
          <a:fillRef idx="0"/>
          <a:effectRef idx="0"/>
          <a:fontRef idx="minor"/>
        </p:style>
      </p:sp>
      <p:sp>
        <p:nvSpPr>
          <p:cNvPr id="1003" name="CustomShape 24"/>
          <p:cNvSpPr/>
          <p:nvPr/>
        </p:nvSpPr>
        <p:spPr>
          <a:xfrm flipH="1">
            <a:off x="6167520" y="4259520"/>
            <a:ext cx="587160" cy="176760"/>
          </a:xfrm>
          <a:prstGeom prst="chevron">
            <a:avLst>
              <a:gd name="adj" fmla="val 50000"/>
            </a:avLst>
          </a:prstGeom>
          <a:noFill/>
          <a:ln w="19080">
            <a:solidFill>
              <a:schemeClr val="dk2"/>
            </a:solidFill>
            <a:round/>
          </a:ln>
        </p:spPr>
        <p:style>
          <a:lnRef idx="0"/>
          <a:fillRef idx="0"/>
          <a:effectRef idx="0"/>
          <a:fontRef idx="minor"/>
        </p:style>
      </p:sp>
      <p:pic>
        <p:nvPicPr>
          <p:cNvPr id="1004" name="Shape 1327" descr=""/>
          <p:cNvPicPr/>
          <p:nvPr/>
        </p:nvPicPr>
        <p:blipFill>
          <a:blip r:embed="rId22"/>
          <a:stretch/>
        </p:blipFill>
        <p:spPr>
          <a:xfrm>
            <a:off x="1322280" y="3712680"/>
            <a:ext cx="453240" cy="453240"/>
          </a:xfrm>
          <a:prstGeom prst="rect">
            <a:avLst/>
          </a:prstGeom>
          <a:ln>
            <a:noFill/>
          </a:ln>
        </p:spPr>
      </p:pic>
      <p:sp>
        <p:nvSpPr>
          <p:cNvPr id="1005" name="CustomShape 25"/>
          <p:cNvSpPr/>
          <p:nvPr/>
        </p:nvSpPr>
        <p:spPr>
          <a:xfrm>
            <a:off x="998280" y="4014360"/>
            <a:ext cx="1238040" cy="607320"/>
          </a:xfrm>
          <a:prstGeom prst="rect">
            <a:avLst/>
          </a:prstGeom>
          <a:noFill/>
          <a:ln>
            <a:noFill/>
          </a:ln>
        </p:spPr>
        <p:style>
          <a:lnRef idx="0"/>
          <a:fillRef idx="0"/>
          <a:effectRef idx="0"/>
          <a:fontRef idx="minor"/>
        </p:style>
        <p:txBody>
          <a:bodyPr tIns="91440" bIns="91440" anchor="ctr"/>
          <a:p>
            <a:pPr algn="ctr">
              <a:lnSpc>
                <a:spcPct val="100000"/>
              </a:lnSpc>
            </a:pPr>
            <a:r>
              <a:rPr b="0" lang="en-US" sz="1100" spc="-1" strike="noStrike">
                <a:solidFill>
                  <a:srgbClr val="000000"/>
                </a:solidFill>
                <a:uFill>
                  <a:solidFill>
                    <a:srgbClr val="ffffff"/>
                  </a:solidFill>
                </a:uFill>
                <a:latin typeface="Arial"/>
                <a:ea typeface="Arial"/>
              </a:rPr>
              <a:t>Deliver Custom Rules Centrally</a:t>
            </a:r>
            <a:endParaRPr b="0" lang="en-US" sz="1800" spc="-1" strike="noStrike">
              <a:solidFill>
                <a:srgbClr val="000000"/>
              </a:solidFill>
              <a:uFill>
                <a:solidFill>
                  <a:srgbClr val="ffffff"/>
                </a:solidFill>
              </a:uFill>
              <a:latin typeface="Arial"/>
            </a:endParaRPr>
          </a:p>
        </p:txBody>
      </p:sp>
      <p:sp>
        <p:nvSpPr>
          <p:cNvPr id="1006" name="TextShape 26"/>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007" name="CustomShape 27"/>
          <p:cNvSpPr/>
          <p:nvPr/>
        </p:nvSpPr>
        <p:spPr>
          <a:xfrm>
            <a:off x="1413720" y="0"/>
            <a:ext cx="772992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1008" name="CustomShape 28"/>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Refactoring with BRMS</a:t>
            </a:r>
            <a:endParaRPr b="0" lang="en-US" sz="1800" spc="-1" strike="noStrike">
              <a:solidFill>
                <a:srgbClr val="000000"/>
              </a:solidFill>
              <a:uFill>
                <a:solidFill>
                  <a:srgbClr val="ffffff"/>
                </a:solidFill>
              </a:uFill>
              <a:latin typeface="Arial"/>
            </a:endParaRPr>
          </a:p>
        </p:txBody>
      </p:sp>
    </p:spTree>
  </p:cSld>
  <p:timing>
    <p:tnLst>
      <p:par>
        <p:cTn id="302" dur="indefinite" restart="never" nodeType="tmRoot">
          <p:childTnLst>
            <p:seq>
              <p:cTn id="303"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TextShape 1"/>
          <p:cNvSpPr txBox="1"/>
          <p:nvPr/>
        </p:nvSpPr>
        <p:spPr>
          <a:xfrm>
            <a:off x="103320" y="4734000"/>
            <a:ext cx="360360" cy="393120"/>
          </a:xfrm>
          <a:prstGeom prst="rect">
            <a:avLst/>
          </a:prstGeom>
          <a:noFill/>
          <a:ln>
            <a:noFill/>
          </a:ln>
        </p:spPr>
        <p:txBody>
          <a:bodyPr tIns="91440" bIns="91440" anchor="ctr"/>
          <a:p>
            <a:pPr>
              <a:lnSpc>
                <a:spcPct val="100000"/>
              </a:lnSpc>
            </a:pPr>
            <a:fld id="{04D87852-3181-4C2C-8318-C2781B6C228A}"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010" name="Shape 1337" descr=""/>
          <p:cNvPicPr/>
          <p:nvPr/>
        </p:nvPicPr>
        <p:blipFill>
          <a:blip r:embed="rId1"/>
          <a:stretch/>
        </p:blipFill>
        <p:spPr>
          <a:xfrm>
            <a:off x="0" y="156240"/>
            <a:ext cx="1469160" cy="1469160"/>
          </a:xfrm>
          <a:prstGeom prst="rect">
            <a:avLst/>
          </a:prstGeom>
          <a:ln>
            <a:noFill/>
          </a:ln>
        </p:spPr>
      </p:pic>
      <p:sp>
        <p:nvSpPr>
          <p:cNvPr id="1011" name="CustomShape 2"/>
          <p:cNvSpPr/>
          <p:nvPr/>
        </p:nvSpPr>
        <p:spPr>
          <a:xfrm>
            <a:off x="3160800" y="2618280"/>
            <a:ext cx="3491640" cy="825840"/>
          </a:xfrm>
          <a:prstGeom prst="flowChartAlternateProcess">
            <a:avLst/>
          </a:prstGeom>
          <a:noFill/>
          <a:ln w="19080">
            <a:solidFill>
              <a:srgbClr val="000000"/>
            </a:solidFill>
            <a:custDash>
              <a:ds d="400000" sp="300000"/>
            </a:custDash>
            <a:round/>
          </a:ln>
        </p:spPr>
        <p:style>
          <a:lnRef idx="0"/>
          <a:fillRef idx="0"/>
          <a:effectRef idx="0"/>
          <a:fontRef idx="minor"/>
        </p:style>
      </p:sp>
      <p:pic>
        <p:nvPicPr>
          <p:cNvPr id="1012" name="Shape 1340" descr=""/>
          <p:cNvPicPr/>
          <p:nvPr/>
        </p:nvPicPr>
        <p:blipFill>
          <a:blip r:embed="rId2"/>
          <a:stretch/>
        </p:blipFill>
        <p:spPr>
          <a:xfrm>
            <a:off x="3491640" y="2795400"/>
            <a:ext cx="559800" cy="497520"/>
          </a:xfrm>
          <a:prstGeom prst="rect">
            <a:avLst/>
          </a:prstGeom>
          <a:ln>
            <a:noFill/>
          </a:ln>
        </p:spPr>
      </p:pic>
      <p:sp>
        <p:nvSpPr>
          <p:cNvPr id="1013" name="CustomShape 3"/>
          <p:cNvSpPr/>
          <p:nvPr/>
        </p:nvSpPr>
        <p:spPr>
          <a:xfrm>
            <a:off x="3355920" y="269892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014" name="Shape 1342" descr=""/>
          <p:cNvPicPr/>
          <p:nvPr/>
        </p:nvPicPr>
        <p:blipFill>
          <a:blip r:embed="rId3"/>
          <a:stretch/>
        </p:blipFill>
        <p:spPr>
          <a:xfrm>
            <a:off x="4588200" y="2797920"/>
            <a:ext cx="559800" cy="497520"/>
          </a:xfrm>
          <a:prstGeom prst="rect">
            <a:avLst/>
          </a:prstGeom>
          <a:ln>
            <a:noFill/>
          </a:ln>
        </p:spPr>
      </p:pic>
      <p:sp>
        <p:nvSpPr>
          <p:cNvPr id="1015" name="CustomShape 4"/>
          <p:cNvSpPr/>
          <p:nvPr/>
        </p:nvSpPr>
        <p:spPr>
          <a:xfrm>
            <a:off x="4452840" y="270180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016" name="Shape 1344" descr=""/>
          <p:cNvPicPr/>
          <p:nvPr/>
        </p:nvPicPr>
        <p:blipFill>
          <a:blip r:embed="rId4"/>
          <a:stretch/>
        </p:blipFill>
        <p:spPr>
          <a:xfrm>
            <a:off x="5685120" y="2795400"/>
            <a:ext cx="559800" cy="497520"/>
          </a:xfrm>
          <a:prstGeom prst="rect">
            <a:avLst/>
          </a:prstGeom>
          <a:ln>
            <a:noFill/>
          </a:ln>
        </p:spPr>
      </p:pic>
      <p:sp>
        <p:nvSpPr>
          <p:cNvPr id="1017" name="CustomShape 5"/>
          <p:cNvSpPr/>
          <p:nvPr/>
        </p:nvSpPr>
        <p:spPr>
          <a:xfrm>
            <a:off x="5549400" y="269892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1018" name="CustomShape 6"/>
          <p:cNvSpPr/>
          <p:nvPr/>
        </p:nvSpPr>
        <p:spPr>
          <a:xfrm>
            <a:off x="3355920" y="2698920"/>
            <a:ext cx="830520" cy="658800"/>
          </a:xfrm>
          <a:prstGeom prst="roundRect">
            <a:avLst>
              <a:gd name="adj" fmla="val 16667"/>
            </a:avLst>
          </a:prstGeom>
          <a:noFill/>
          <a:ln w="19080">
            <a:solidFill>
              <a:srgbClr val="000000"/>
            </a:solidFill>
            <a:round/>
          </a:ln>
        </p:spPr>
        <p:style>
          <a:lnRef idx="0"/>
          <a:fillRef idx="0"/>
          <a:effectRef idx="0"/>
          <a:fontRef idx="minor"/>
        </p:style>
      </p:sp>
      <p:sp>
        <p:nvSpPr>
          <p:cNvPr id="1019" name="CustomShape 7"/>
          <p:cNvSpPr/>
          <p:nvPr/>
        </p:nvSpPr>
        <p:spPr>
          <a:xfrm>
            <a:off x="3355920" y="344448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t>
            </a:r>
            <a:r>
              <a:rPr b="0" lang="en-US" sz="1100" spc="-1" strike="noStrike">
                <a:solidFill>
                  <a:srgbClr val="000000"/>
                </a:solidFill>
                <a:uFill>
                  <a:solidFill>
                    <a:srgbClr val="ffffff"/>
                  </a:solidFill>
                </a:uFill>
                <a:latin typeface="Arial"/>
                <a:ea typeface="Arial"/>
              </a:rPr>
              <a:t>Business Tools</a:t>
            </a:r>
            <a:endParaRPr b="0" lang="en-US" sz="1800" spc="-1" strike="noStrike">
              <a:solidFill>
                <a:srgbClr val="000000"/>
              </a:solidFill>
              <a:uFill>
                <a:solidFill>
                  <a:srgbClr val="ffffff"/>
                </a:solidFill>
              </a:uFill>
              <a:latin typeface="Arial"/>
            </a:endParaRPr>
          </a:p>
        </p:txBody>
      </p:sp>
      <p:sp>
        <p:nvSpPr>
          <p:cNvPr id="1020" name="CustomShape 8"/>
          <p:cNvSpPr/>
          <p:nvPr/>
        </p:nvSpPr>
        <p:spPr>
          <a:xfrm>
            <a:off x="1928520" y="1166040"/>
            <a:ext cx="1106280" cy="866880"/>
          </a:xfrm>
          <a:prstGeom prst="ellipse">
            <a:avLst/>
          </a:prstGeom>
          <a:gradFill>
            <a:gsLst>
              <a:gs pos="0">
                <a:srgbClr val="f2f2f2"/>
              </a:gs>
              <a:gs pos="100000">
                <a:srgbClr val="a6a6a6"/>
              </a:gs>
            </a:gsLst>
            <a:lin ang="0"/>
          </a:gradFill>
          <a:ln w="9360">
            <a:solidFill>
              <a:srgbClr val="d9d9d9"/>
            </a:solidFill>
            <a:round/>
          </a:ln>
        </p:spPr>
        <p:style>
          <a:lnRef idx="0"/>
          <a:fillRef idx="0"/>
          <a:effectRef idx="0"/>
          <a:fontRef idx="minor"/>
        </p:style>
      </p:sp>
      <p:pic>
        <p:nvPicPr>
          <p:cNvPr id="1021" name="Shape 1350" descr=""/>
          <p:cNvPicPr/>
          <p:nvPr/>
        </p:nvPicPr>
        <p:blipFill>
          <a:blip r:embed="rId5"/>
          <a:stretch/>
        </p:blipFill>
        <p:spPr>
          <a:xfrm>
            <a:off x="2298960" y="1166040"/>
            <a:ext cx="366120" cy="281520"/>
          </a:xfrm>
          <a:prstGeom prst="rect">
            <a:avLst/>
          </a:prstGeom>
          <a:ln>
            <a:noFill/>
          </a:ln>
        </p:spPr>
      </p:pic>
      <p:pic>
        <p:nvPicPr>
          <p:cNvPr id="1022" name="Shape 1351" descr=""/>
          <p:cNvPicPr/>
          <p:nvPr/>
        </p:nvPicPr>
        <p:blipFill>
          <a:blip r:embed="rId6"/>
          <a:stretch/>
        </p:blipFill>
        <p:spPr>
          <a:xfrm>
            <a:off x="2017440" y="1505520"/>
            <a:ext cx="244800" cy="188280"/>
          </a:xfrm>
          <a:prstGeom prst="rect">
            <a:avLst/>
          </a:prstGeom>
          <a:ln>
            <a:noFill/>
          </a:ln>
        </p:spPr>
      </p:pic>
      <p:pic>
        <p:nvPicPr>
          <p:cNvPr id="1023" name="Shape 1352" descr=""/>
          <p:cNvPicPr/>
          <p:nvPr/>
        </p:nvPicPr>
        <p:blipFill>
          <a:blip r:embed="rId7"/>
          <a:stretch/>
        </p:blipFill>
        <p:spPr>
          <a:xfrm>
            <a:off x="2359440" y="1505520"/>
            <a:ext cx="244800" cy="188280"/>
          </a:xfrm>
          <a:prstGeom prst="rect">
            <a:avLst/>
          </a:prstGeom>
          <a:ln>
            <a:noFill/>
          </a:ln>
        </p:spPr>
      </p:pic>
      <p:pic>
        <p:nvPicPr>
          <p:cNvPr id="1024" name="Shape 1353" descr=""/>
          <p:cNvPicPr/>
          <p:nvPr/>
        </p:nvPicPr>
        <p:blipFill>
          <a:blip r:embed="rId8"/>
          <a:stretch/>
        </p:blipFill>
        <p:spPr>
          <a:xfrm>
            <a:off x="2701800" y="1505520"/>
            <a:ext cx="244800" cy="188280"/>
          </a:xfrm>
          <a:prstGeom prst="rect">
            <a:avLst/>
          </a:prstGeom>
          <a:ln>
            <a:noFill/>
          </a:ln>
        </p:spPr>
      </p:pic>
      <p:sp>
        <p:nvSpPr>
          <p:cNvPr id="1025" name="CustomShape 9"/>
          <p:cNvSpPr/>
          <p:nvPr/>
        </p:nvSpPr>
        <p:spPr>
          <a:xfrm>
            <a:off x="1928880" y="2035800"/>
            <a:ext cx="1106280" cy="247320"/>
          </a:xfrm>
          <a:prstGeom prst="rect">
            <a:avLst/>
          </a:prstGeom>
          <a:noFill/>
          <a:ln>
            <a:noFill/>
          </a:ln>
        </p:spPr>
        <p:style>
          <a:lnRef idx="0"/>
          <a:fillRef idx="0"/>
          <a:effectRef idx="0"/>
          <a:fontRef idx="minor"/>
        </p:style>
        <p:txBody>
          <a:bodyPr tIns="91440" bIns="91440" anchor="ctr"/>
          <a:p>
            <a:pPr algn="ctr">
              <a:lnSpc>
                <a:spcPct val="100000"/>
              </a:lnSpc>
            </a:pPr>
            <a:r>
              <a:rPr b="0" lang="en-US" sz="1000" spc="-1" strike="noStrike">
                <a:solidFill>
                  <a:srgbClr val="000000"/>
                </a:solidFill>
                <a:uFill>
                  <a:solidFill>
                    <a:srgbClr val="ffffff"/>
                  </a:solidFill>
                </a:uFill>
                <a:latin typeface="Proxima Nova"/>
                <a:ea typeface="Proxima Nova"/>
              </a:rPr>
              <a:t>Savings Banks</a:t>
            </a:r>
            <a:endParaRPr b="0" lang="en-US" sz="1800" spc="-1" strike="noStrike">
              <a:solidFill>
                <a:srgbClr val="000000"/>
              </a:solidFill>
              <a:uFill>
                <a:solidFill>
                  <a:srgbClr val="ffffff"/>
                </a:solidFill>
              </a:uFill>
              <a:latin typeface="Arial"/>
            </a:endParaRPr>
          </a:p>
        </p:txBody>
      </p:sp>
      <p:pic>
        <p:nvPicPr>
          <p:cNvPr id="1026" name="Shape 1356" descr=""/>
          <p:cNvPicPr/>
          <p:nvPr/>
        </p:nvPicPr>
        <p:blipFill>
          <a:blip r:embed="rId9"/>
          <a:stretch/>
        </p:blipFill>
        <p:spPr>
          <a:xfrm>
            <a:off x="4962960" y="1166040"/>
            <a:ext cx="906120" cy="702000"/>
          </a:xfrm>
          <a:prstGeom prst="rect">
            <a:avLst/>
          </a:prstGeom>
          <a:ln>
            <a:noFill/>
          </a:ln>
        </p:spPr>
      </p:pic>
      <p:sp>
        <p:nvSpPr>
          <p:cNvPr id="1027" name="CustomShape 10"/>
          <p:cNvSpPr/>
          <p:nvPr/>
        </p:nvSpPr>
        <p:spPr>
          <a:xfrm>
            <a:off x="5022720" y="1783800"/>
            <a:ext cx="1046880" cy="20808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Public Insurers</a:t>
            </a:r>
            <a:endParaRPr b="0" lang="en-US" sz="1800" spc="-1" strike="noStrike">
              <a:solidFill>
                <a:srgbClr val="000000"/>
              </a:solidFill>
              <a:uFill>
                <a:solidFill>
                  <a:srgbClr val="ffffff"/>
                </a:solidFill>
              </a:uFill>
              <a:latin typeface="Arial"/>
            </a:endParaRPr>
          </a:p>
        </p:txBody>
      </p:sp>
      <p:sp>
        <p:nvSpPr>
          <p:cNvPr id="1028" name="CustomShape 11"/>
          <p:cNvSpPr/>
          <p:nvPr/>
        </p:nvSpPr>
        <p:spPr>
          <a:xfrm>
            <a:off x="3434760" y="1063080"/>
            <a:ext cx="1153080" cy="89532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1029" name="Shape 1360" descr=""/>
          <p:cNvPicPr/>
          <p:nvPr/>
        </p:nvPicPr>
        <p:blipFill>
          <a:blip r:embed="rId10"/>
          <a:stretch/>
        </p:blipFill>
        <p:spPr>
          <a:xfrm>
            <a:off x="3820320" y="1179720"/>
            <a:ext cx="381600" cy="381960"/>
          </a:xfrm>
          <a:prstGeom prst="rect">
            <a:avLst/>
          </a:prstGeom>
          <a:ln>
            <a:noFill/>
          </a:ln>
        </p:spPr>
      </p:pic>
      <p:pic>
        <p:nvPicPr>
          <p:cNvPr id="1030" name="Shape 1361" descr=""/>
          <p:cNvPicPr/>
          <p:nvPr/>
        </p:nvPicPr>
        <p:blipFill>
          <a:blip r:embed="rId11"/>
          <a:stretch/>
        </p:blipFill>
        <p:spPr>
          <a:xfrm>
            <a:off x="4102560" y="1562040"/>
            <a:ext cx="255240" cy="255240"/>
          </a:xfrm>
          <a:prstGeom prst="rect">
            <a:avLst/>
          </a:prstGeom>
          <a:ln>
            <a:noFill/>
          </a:ln>
        </p:spPr>
      </p:pic>
      <p:pic>
        <p:nvPicPr>
          <p:cNvPr id="1031" name="Shape 1362" descr=""/>
          <p:cNvPicPr/>
          <p:nvPr/>
        </p:nvPicPr>
        <p:blipFill>
          <a:blip r:embed="rId12"/>
          <a:stretch/>
        </p:blipFill>
        <p:spPr>
          <a:xfrm>
            <a:off x="3697920" y="1562040"/>
            <a:ext cx="255240" cy="255240"/>
          </a:xfrm>
          <a:prstGeom prst="rect">
            <a:avLst/>
          </a:prstGeom>
          <a:ln>
            <a:noFill/>
          </a:ln>
        </p:spPr>
      </p:pic>
      <p:sp>
        <p:nvSpPr>
          <p:cNvPr id="1032" name="CustomShape 12"/>
          <p:cNvSpPr/>
          <p:nvPr/>
        </p:nvSpPr>
        <p:spPr>
          <a:xfrm>
            <a:off x="3434760" y="2004840"/>
            <a:ext cx="1238040" cy="25560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Loan Associations</a:t>
            </a:r>
            <a:endParaRPr b="0" lang="en-US" sz="1800" spc="-1" strike="noStrike">
              <a:solidFill>
                <a:srgbClr val="000000"/>
              </a:solidFill>
              <a:uFill>
                <a:solidFill>
                  <a:srgbClr val="ffffff"/>
                </a:solidFill>
              </a:uFill>
              <a:latin typeface="Arial"/>
            </a:endParaRPr>
          </a:p>
        </p:txBody>
      </p:sp>
      <p:sp>
        <p:nvSpPr>
          <p:cNvPr id="1033" name="CustomShape 13"/>
          <p:cNvSpPr/>
          <p:nvPr/>
        </p:nvSpPr>
        <p:spPr>
          <a:xfrm>
            <a:off x="6486120" y="1051560"/>
            <a:ext cx="1107360" cy="863640"/>
          </a:xfrm>
          <a:prstGeom prst="ellipse">
            <a:avLst/>
          </a:prstGeom>
          <a:gradFill>
            <a:gsLst>
              <a:gs pos="0">
                <a:srgbClr val="f2f2f2"/>
              </a:gs>
              <a:gs pos="100000">
                <a:srgbClr val="a6a6a6"/>
              </a:gs>
            </a:gsLst>
            <a:lin ang="0"/>
          </a:gradFill>
          <a:ln w="9360">
            <a:solidFill>
              <a:schemeClr val="dk2"/>
            </a:solidFill>
            <a:round/>
          </a:ln>
        </p:spPr>
        <p:style>
          <a:lnRef idx="0"/>
          <a:fillRef idx="0"/>
          <a:effectRef idx="0"/>
          <a:fontRef idx="minor"/>
        </p:style>
      </p:sp>
      <p:pic>
        <p:nvPicPr>
          <p:cNvPr id="1034" name="Shape 1366" descr=""/>
          <p:cNvPicPr/>
          <p:nvPr/>
        </p:nvPicPr>
        <p:blipFill>
          <a:blip r:embed="rId13"/>
          <a:stretch/>
        </p:blipFill>
        <p:spPr>
          <a:xfrm>
            <a:off x="6856560" y="1051560"/>
            <a:ext cx="366480" cy="325440"/>
          </a:xfrm>
          <a:prstGeom prst="rect">
            <a:avLst/>
          </a:prstGeom>
          <a:ln>
            <a:noFill/>
          </a:ln>
        </p:spPr>
      </p:pic>
      <p:pic>
        <p:nvPicPr>
          <p:cNvPr id="1035" name="Shape 1367" descr=""/>
          <p:cNvPicPr/>
          <p:nvPr/>
        </p:nvPicPr>
        <p:blipFill>
          <a:blip r:embed="rId14"/>
          <a:stretch/>
        </p:blipFill>
        <p:spPr>
          <a:xfrm>
            <a:off x="7127280" y="1466640"/>
            <a:ext cx="291240" cy="258480"/>
          </a:xfrm>
          <a:prstGeom prst="rect">
            <a:avLst/>
          </a:prstGeom>
          <a:ln>
            <a:noFill/>
          </a:ln>
        </p:spPr>
      </p:pic>
      <p:sp>
        <p:nvSpPr>
          <p:cNvPr id="1036" name="CustomShape 14"/>
          <p:cNvSpPr/>
          <p:nvPr/>
        </p:nvSpPr>
        <p:spPr>
          <a:xfrm>
            <a:off x="6359760" y="1860120"/>
            <a:ext cx="1469160" cy="246240"/>
          </a:xfrm>
          <a:prstGeom prst="rect">
            <a:avLst/>
          </a:prstGeom>
          <a:noFill/>
          <a:ln>
            <a:noFill/>
          </a:ln>
        </p:spPr>
        <p:style>
          <a:lnRef idx="0"/>
          <a:fillRef idx="0"/>
          <a:effectRef idx="0"/>
          <a:fontRef idx="minor"/>
        </p:style>
        <p:txBody>
          <a:bodyPr tIns="91440" bIns="91440" anchor="ctr"/>
          <a:p>
            <a:pPr>
              <a:lnSpc>
                <a:spcPct val="100000"/>
              </a:lnSpc>
            </a:pPr>
            <a:r>
              <a:rPr b="0" lang="en-US" sz="1000" spc="-1" strike="noStrike">
                <a:solidFill>
                  <a:srgbClr val="000000"/>
                </a:solidFill>
                <a:uFill>
                  <a:solidFill>
                    <a:srgbClr val="ffffff"/>
                  </a:solidFill>
                </a:uFill>
                <a:latin typeface="Proxima Nova"/>
                <a:ea typeface="Proxima Nova"/>
              </a:rPr>
              <a:t>Federal State Banks</a:t>
            </a:r>
            <a:endParaRPr b="0" lang="en-US" sz="1800" spc="-1" strike="noStrike">
              <a:solidFill>
                <a:srgbClr val="000000"/>
              </a:solidFill>
              <a:uFill>
                <a:solidFill>
                  <a:srgbClr val="ffffff"/>
                </a:solidFill>
              </a:uFill>
              <a:latin typeface="Arial"/>
            </a:endParaRPr>
          </a:p>
        </p:txBody>
      </p:sp>
      <p:pic>
        <p:nvPicPr>
          <p:cNvPr id="1037" name="Shape 1369" descr=""/>
          <p:cNvPicPr/>
          <p:nvPr/>
        </p:nvPicPr>
        <p:blipFill>
          <a:blip r:embed="rId15"/>
          <a:stretch/>
        </p:blipFill>
        <p:spPr>
          <a:xfrm>
            <a:off x="6641640" y="1466640"/>
            <a:ext cx="291240" cy="258480"/>
          </a:xfrm>
          <a:prstGeom prst="rect">
            <a:avLst/>
          </a:prstGeom>
          <a:ln>
            <a:noFill/>
          </a:ln>
        </p:spPr>
      </p:pic>
      <p:sp>
        <p:nvSpPr>
          <p:cNvPr id="1038" name="CustomShape 15"/>
          <p:cNvSpPr/>
          <p:nvPr/>
        </p:nvSpPr>
        <p:spPr>
          <a:xfrm flipH="1" rot="10800000">
            <a:off x="5037480" y="2565720"/>
            <a:ext cx="439560" cy="393120"/>
          </a:xfrm>
          <a:prstGeom prst="upArrow">
            <a:avLst>
              <a:gd name="adj1" fmla="val 50000"/>
              <a:gd name="adj2" fmla="val 50000"/>
            </a:avLst>
          </a:prstGeom>
          <a:noFill/>
          <a:ln w="19080">
            <a:solidFill>
              <a:srgbClr val="000000"/>
            </a:solidFill>
            <a:round/>
          </a:ln>
        </p:spPr>
        <p:style>
          <a:lnRef idx="0"/>
          <a:fillRef idx="0"/>
          <a:effectRef idx="0"/>
          <a:fontRef idx="minor"/>
        </p:style>
      </p:sp>
      <p:sp>
        <p:nvSpPr>
          <p:cNvPr id="1039" name="CustomShape 16"/>
          <p:cNvSpPr/>
          <p:nvPr/>
        </p:nvSpPr>
        <p:spPr>
          <a:xfrm>
            <a:off x="3752280" y="4001760"/>
            <a:ext cx="2317320" cy="731520"/>
          </a:xfrm>
          <a:prstGeom prst="roundRect">
            <a:avLst>
              <a:gd name="adj" fmla="val 16667"/>
            </a:avLst>
          </a:prstGeom>
          <a:noFill/>
          <a:ln w="19080">
            <a:solidFill>
              <a:schemeClr val="dk2"/>
            </a:solidFill>
            <a:custDash>
              <a:ds d="400000" sp="300000"/>
            </a:custDash>
            <a:round/>
          </a:ln>
        </p:spPr>
        <p:style>
          <a:lnRef idx="0"/>
          <a:fillRef idx="0"/>
          <a:effectRef idx="0"/>
          <a:fontRef idx="minor"/>
        </p:style>
      </p:sp>
      <p:pic>
        <p:nvPicPr>
          <p:cNvPr id="1040" name="Shape 1372" descr=""/>
          <p:cNvPicPr/>
          <p:nvPr/>
        </p:nvPicPr>
        <p:blipFill>
          <a:blip r:embed="rId16"/>
          <a:stretch/>
        </p:blipFill>
        <p:spPr>
          <a:xfrm>
            <a:off x="5509440" y="4064040"/>
            <a:ext cx="459720" cy="607320"/>
          </a:xfrm>
          <a:prstGeom prst="rect">
            <a:avLst/>
          </a:prstGeom>
          <a:ln>
            <a:noFill/>
          </a:ln>
        </p:spPr>
      </p:pic>
      <p:pic>
        <p:nvPicPr>
          <p:cNvPr id="1041" name="Shape 1373" descr=""/>
          <p:cNvPicPr/>
          <p:nvPr/>
        </p:nvPicPr>
        <p:blipFill>
          <a:blip r:embed="rId17"/>
          <a:stretch/>
        </p:blipFill>
        <p:spPr>
          <a:xfrm>
            <a:off x="5509440" y="4141080"/>
            <a:ext cx="453240" cy="453240"/>
          </a:xfrm>
          <a:prstGeom prst="rect">
            <a:avLst/>
          </a:prstGeom>
          <a:ln>
            <a:noFill/>
          </a:ln>
        </p:spPr>
      </p:pic>
      <p:sp>
        <p:nvSpPr>
          <p:cNvPr id="1042" name="CustomShape 17"/>
          <p:cNvSpPr/>
          <p:nvPr/>
        </p:nvSpPr>
        <p:spPr>
          <a:xfrm>
            <a:off x="4479480" y="4038120"/>
            <a:ext cx="830520" cy="658800"/>
          </a:xfrm>
          <a:prstGeom prst="roundRect">
            <a:avLst>
              <a:gd name="adj" fmla="val 16667"/>
            </a:avLst>
          </a:prstGeom>
          <a:noFill/>
          <a:ln w="19080">
            <a:solidFill>
              <a:srgbClr val="000000"/>
            </a:solidFill>
            <a:round/>
          </a:ln>
        </p:spPr>
        <p:style>
          <a:lnRef idx="0"/>
          <a:fillRef idx="0"/>
          <a:effectRef idx="0"/>
          <a:fontRef idx="minor"/>
        </p:style>
      </p:sp>
      <p:pic>
        <p:nvPicPr>
          <p:cNvPr id="1043" name="Shape 1375" descr=""/>
          <p:cNvPicPr/>
          <p:nvPr/>
        </p:nvPicPr>
        <p:blipFill>
          <a:blip r:embed="rId18"/>
          <a:stretch/>
        </p:blipFill>
        <p:spPr>
          <a:xfrm>
            <a:off x="4664880" y="4119480"/>
            <a:ext cx="459720" cy="496080"/>
          </a:xfrm>
          <a:prstGeom prst="rect">
            <a:avLst/>
          </a:prstGeom>
          <a:ln>
            <a:noFill/>
          </a:ln>
        </p:spPr>
      </p:pic>
      <p:sp>
        <p:nvSpPr>
          <p:cNvPr id="1044" name="CustomShape 18"/>
          <p:cNvSpPr/>
          <p:nvPr/>
        </p:nvSpPr>
        <p:spPr>
          <a:xfrm>
            <a:off x="3578760" y="4667400"/>
            <a:ext cx="2999520" cy="303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Proxima Nova"/>
                <a:ea typeface="Proxima Nova"/>
              </a:rPr>
              <a:t>Finanz Informatik </a:t>
            </a:r>
            <a:r>
              <a:rPr b="0" lang="en-US" sz="1100" spc="-1" strike="noStrike">
                <a:solidFill>
                  <a:srgbClr val="000000"/>
                </a:solidFill>
                <a:uFill>
                  <a:solidFill>
                    <a:srgbClr val="ffffff"/>
                  </a:solidFill>
                </a:uFill>
                <a:latin typeface="Arial"/>
                <a:ea typeface="Arial"/>
              </a:rPr>
              <a:t>Rules Service</a:t>
            </a:r>
            <a:endParaRPr b="0" lang="en-US" sz="1800" spc="-1" strike="noStrike">
              <a:solidFill>
                <a:srgbClr val="000000"/>
              </a:solidFill>
              <a:uFill>
                <a:solidFill>
                  <a:srgbClr val="ffffff"/>
                </a:solidFill>
              </a:uFill>
              <a:latin typeface="Arial"/>
            </a:endParaRPr>
          </a:p>
        </p:txBody>
      </p:sp>
      <p:sp>
        <p:nvSpPr>
          <p:cNvPr id="1045" name="CustomShape 19"/>
          <p:cNvSpPr/>
          <p:nvPr/>
        </p:nvSpPr>
        <p:spPr>
          <a:xfrm flipH="1" rot="10800000">
            <a:off x="5037480" y="4068000"/>
            <a:ext cx="439560" cy="393120"/>
          </a:xfrm>
          <a:prstGeom prst="upArrow">
            <a:avLst>
              <a:gd name="adj1" fmla="val 50000"/>
              <a:gd name="adj2" fmla="val 50000"/>
            </a:avLst>
          </a:prstGeom>
          <a:noFill/>
          <a:ln w="19080">
            <a:solidFill>
              <a:srgbClr val="000000"/>
            </a:solidFill>
            <a:round/>
          </a:ln>
        </p:spPr>
        <p:style>
          <a:lnRef idx="0"/>
          <a:fillRef idx="0"/>
          <a:effectRef idx="0"/>
          <a:fontRef idx="minor"/>
        </p:style>
      </p:sp>
      <p:pic>
        <p:nvPicPr>
          <p:cNvPr id="1046" name="Shape 1378" descr=""/>
          <p:cNvPicPr/>
          <p:nvPr/>
        </p:nvPicPr>
        <p:blipFill>
          <a:blip r:embed="rId19"/>
          <a:stretch/>
        </p:blipFill>
        <p:spPr>
          <a:xfrm>
            <a:off x="3873240" y="4064040"/>
            <a:ext cx="459720" cy="607320"/>
          </a:xfrm>
          <a:prstGeom prst="rect">
            <a:avLst/>
          </a:prstGeom>
          <a:ln>
            <a:noFill/>
          </a:ln>
        </p:spPr>
      </p:pic>
      <p:pic>
        <p:nvPicPr>
          <p:cNvPr id="1047" name="Shape 1379" descr=""/>
          <p:cNvPicPr/>
          <p:nvPr/>
        </p:nvPicPr>
        <p:blipFill>
          <a:blip r:embed="rId20"/>
          <a:stretch/>
        </p:blipFill>
        <p:spPr>
          <a:xfrm>
            <a:off x="3873240" y="4141080"/>
            <a:ext cx="453240" cy="453240"/>
          </a:xfrm>
          <a:prstGeom prst="rect">
            <a:avLst/>
          </a:prstGeom>
          <a:ln>
            <a:noFill/>
          </a:ln>
        </p:spPr>
      </p:pic>
      <p:sp>
        <p:nvSpPr>
          <p:cNvPr id="1048" name="CustomShape 20"/>
          <p:cNvSpPr/>
          <p:nvPr/>
        </p:nvSpPr>
        <p:spPr>
          <a:xfrm rot="5400600">
            <a:off x="1648440" y="3307680"/>
            <a:ext cx="1852560" cy="473040"/>
          </a:xfrm>
          <a:prstGeom prst="bentUpArrow">
            <a:avLst>
              <a:gd name="adj1" fmla="val 25000"/>
              <a:gd name="adj2" fmla="val 25000"/>
              <a:gd name="adj3" fmla="val 25000"/>
            </a:avLst>
          </a:prstGeom>
          <a:noFill/>
          <a:ln w="19080">
            <a:solidFill>
              <a:schemeClr val="dk2"/>
            </a:solidFill>
            <a:round/>
          </a:ln>
        </p:spPr>
        <p:style>
          <a:lnRef idx="0"/>
          <a:fillRef idx="0"/>
          <a:effectRef idx="0"/>
          <a:fontRef idx="minor"/>
        </p:style>
      </p:sp>
      <p:pic>
        <p:nvPicPr>
          <p:cNvPr id="1049" name="Shape 1381" descr=""/>
          <p:cNvPicPr/>
          <p:nvPr/>
        </p:nvPicPr>
        <p:blipFill>
          <a:blip r:embed="rId21"/>
          <a:stretch/>
        </p:blipFill>
        <p:spPr>
          <a:xfrm>
            <a:off x="7724160" y="3561840"/>
            <a:ext cx="453240" cy="453240"/>
          </a:xfrm>
          <a:prstGeom prst="rect">
            <a:avLst/>
          </a:prstGeom>
          <a:ln>
            <a:noFill/>
          </a:ln>
        </p:spPr>
      </p:pic>
      <p:sp>
        <p:nvSpPr>
          <p:cNvPr id="1050" name="CustomShape 21"/>
          <p:cNvSpPr/>
          <p:nvPr/>
        </p:nvSpPr>
        <p:spPr>
          <a:xfrm>
            <a:off x="2969280" y="4294080"/>
            <a:ext cx="587160" cy="176760"/>
          </a:xfrm>
          <a:prstGeom prst="chevron">
            <a:avLst>
              <a:gd name="adj" fmla="val 50000"/>
            </a:avLst>
          </a:prstGeom>
          <a:noFill/>
          <a:ln w="19080">
            <a:solidFill>
              <a:schemeClr val="dk2"/>
            </a:solidFill>
            <a:round/>
          </a:ln>
        </p:spPr>
        <p:style>
          <a:lnRef idx="0"/>
          <a:fillRef idx="0"/>
          <a:effectRef idx="0"/>
          <a:fontRef idx="minor"/>
        </p:style>
      </p:sp>
      <p:sp>
        <p:nvSpPr>
          <p:cNvPr id="1051" name="CustomShape 22"/>
          <p:cNvSpPr/>
          <p:nvPr/>
        </p:nvSpPr>
        <p:spPr>
          <a:xfrm>
            <a:off x="7399800" y="3863520"/>
            <a:ext cx="1238040" cy="607320"/>
          </a:xfrm>
          <a:prstGeom prst="rect">
            <a:avLst/>
          </a:prstGeom>
          <a:noFill/>
          <a:ln>
            <a:noFill/>
          </a:ln>
        </p:spPr>
        <p:style>
          <a:lnRef idx="0"/>
          <a:fillRef idx="0"/>
          <a:effectRef idx="0"/>
          <a:fontRef idx="minor"/>
        </p:style>
        <p:txBody>
          <a:bodyPr tIns="91440" bIns="91440" anchor="ctr"/>
          <a:p>
            <a:pPr algn="ctr">
              <a:lnSpc>
                <a:spcPct val="100000"/>
              </a:lnSpc>
            </a:pPr>
            <a:r>
              <a:rPr b="0" lang="en-US" sz="1100" spc="-1" strike="noStrike">
                <a:solidFill>
                  <a:srgbClr val="000000"/>
                </a:solidFill>
                <a:uFill>
                  <a:solidFill>
                    <a:srgbClr val="ffffff"/>
                  </a:solidFill>
                </a:uFill>
                <a:latin typeface="Arial"/>
                <a:ea typeface="Arial"/>
              </a:rPr>
              <a:t>Deliver Custom Rules Centrally</a:t>
            </a:r>
            <a:endParaRPr b="0" lang="en-US" sz="1800" spc="-1" strike="noStrike">
              <a:solidFill>
                <a:srgbClr val="000000"/>
              </a:solidFill>
              <a:uFill>
                <a:solidFill>
                  <a:srgbClr val="ffffff"/>
                </a:solidFill>
              </a:uFill>
              <a:latin typeface="Arial"/>
            </a:endParaRPr>
          </a:p>
        </p:txBody>
      </p:sp>
      <p:sp>
        <p:nvSpPr>
          <p:cNvPr id="1052" name="CustomShape 23"/>
          <p:cNvSpPr/>
          <p:nvPr/>
        </p:nvSpPr>
        <p:spPr>
          <a:xfrm flipH="1" rot="16200600">
            <a:off x="6150600" y="3321360"/>
            <a:ext cx="1852560" cy="447120"/>
          </a:xfrm>
          <a:prstGeom prst="bentUpArrow">
            <a:avLst>
              <a:gd name="adj1" fmla="val 25000"/>
              <a:gd name="adj2" fmla="val 25000"/>
              <a:gd name="adj3" fmla="val 25000"/>
            </a:avLst>
          </a:prstGeom>
          <a:noFill/>
          <a:ln w="19080">
            <a:solidFill>
              <a:schemeClr val="dk2"/>
            </a:solidFill>
            <a:round/>
          </a:ln>
        </p:spPr>
        <p:style>
          <a:lnRef idx="0"/>
          <a:fillRef idx="0"/>
          <a:effectRef idx="0"/>
          <a:fontRef idx="minor"/>
        </p:style>
      </p:sp>
      <p:sp>
        <p:nvSpPr>
          <p:cNvPr id="1053" name="CustomShape 24"/>
          <p:cNvSpPr/>
          <p:nvPr/>
        </p:nvSpPr>
        <p:spPr>
          <a:xfrm flipH="1">
            <a:off x="6167520" y="4259520"/>
            <a:ext cx="587160" cy="176760"/>
          </a:xfrm>
          <a:prstGeom prst="chevron">
            <a:avLst>
              <a:gd name="adj" fmla="val 50000"/>
            </a:avLst>
          </a:prstGeom>
          <a:noFill/>
          <a:ln w="19080">
            <a:solidFill>
              <a:schemeClr val="dk2"/>
            </a:solidFill>
            <a:round/>
          </a:ln>
        </p:spPr>
        <p:style>
          <a:lnRef idx="0"/>
          <a:fillRef idx="0"/>
          <a:effectRef idx="0"/>
          <a:fontRef idx="minor"/>
        </p:style>
      </p:sp>
      <p:pic>
        <p:nvPicPr>
          <p:cNvPr id="1054" name="Shape 1386" descr=""/>
          <p:cNvPicPr/>
          <p:nvPr/>
        </p:nvPicPr>
        <p:blipFill>
          <a:blip r:embed="rId22"/>
          <a:stretch/>
        </p:blipFill>
        <p:spPr>
          <a:xfrm>
            <a:off x="1322280" y="3712680"/>
            <a:ext cx="453240" cy="453240"/>
          </a:xfrm>
          <a:prstGeom prst="rect">
            <a:avLst/>
          </a:prstGeom>
          <a:ln>
            <a:noFill/>
          </a:ln>
        </p:spPr>
      </p:pic>
      <p:sp>
        <p:nvSpPr>
          <p:cNvPr id="1055" name="CustomShape 25"/>
          <p:cNvSpPr/>
          <p:nvPr/>
        </p:nvSpPr>
        <p:spPr>
          <a:xfrm>
            <a:off x="998280" y="4014360"/>
            <a:ext cx="1238040" cy="607320"/>
          </a:xfrm>
          <a:prstGeom prst="rect">
            <a:avLst/>
          </a:prstGeom>
          <a:noFill/>
          <a:ln>
            <a:noFill/>
          </a:ln>
        </p:spPr>
        <p:style>
          <a:lnRef idx="0"/>
          <a:fillRef idx="0"/>
          <a:effectRef idx="0"/>
          <a:fontRef idx="minor"/>
        </p:style>
        <p:txBody>
          <a:bodyPr tIns="91440" bIns="91440" anchor="ctr"/>
          <a:p>
            <a:pPr algn="ctr">
              <a:lnSpc>
                <a:spcPct val="100000"/>
              </a:lnSpc>
            </a:pPr>
            <a:r>
              <a:rPr b="0" lang="en-US" sz="1100" spc="-1" strike="noStrike">
                <a:solidFill>
                  <a:srgbClr val="000000"/>
                </a:solidFill>
                <a:uFill>
                  <a:solidFill>
                    <a:srgbClr val="ffffff"/>
                  </a:solidFill>
                </a:uFill>
                <a:latin typeface="Arial"/>
                <a:ea typeface="Arial"/>
              </a:rPr>
              <a:t>Deliver Custom Rules Centrally</a:t>
            </a:r>
            <a:endParaRPr b="0" lang="en-US" sz="1800" spc="-1" strike="noStrike">
              <a:solidFill>
                <a:srgbClr val="000000"/>
              </a:solidFill>
              <a:uFill>
                <a:solidFill>
                  <a:srgbClr val="ffffff"/>
                </a:solidFill>
              </a:uFill>
              <a:latin typeface="Arial"/>
            </a:endParaRPr>
          </a:p>
        </p:txBody>
      </p:sp>
      <p:sp>
        <p:nvSpPr>
          <p:cNvPr id="1056" name="CustomShape 26"/>
          <p:cNvSpPr/>
          <p:nvPr/>
        </p:nvSpPr>
        <p:spPr>
          <a:xfrm>
            <a:off x="103320" y="2117520"/>
            <a:ext cx="6256080" cy="106272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Complex business decision logic employed</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Efficient &amp; Consistent Process management</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Rules Service Based Interface to decouple business logic and enable swift changes</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Rule Logic delivered in format of Excel spreadsheets, intuitive rule metaphors, such as decision tables, scorecards, or domain-specific languages</a:t>
            </a:r>
            <a:endParaRPr b="0" lang="en-US" sz="1800" spc="-1" strike="noStrike">
              <a:solidFill>
                <a:srgbClr val="000000"/>
              </a:solidFill>
              <a:uFill>
                <a:solidFill>
                  <a:srgbClr val="ffffff"/>
                </a:solidFill>
              </a:uFill>
              <a:latin typeface="Arial"/>
            </a:endParaRPr>
          </a:p>
        </p:txBody>
      </p:sp>
      <p:sp>
        <p:nvSpPr>
          <p:cNvPr id="1057" name="TextShape 2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058" name="CustomShape 28"/>
          <p:cNvSpPr/>
          <p:nvPr/>
        </p:nvSpPr>
        <p:spPr>
          <a:xfrm>
            <a:off x="1413720" y="0"/>
            <a:ext cx="772992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1059" name="CustomShape 29"/>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Gains</a:t>
            </a:r>
            <a:endParaRPr b="0" lang="en-US" sz="1800" spc="-1" strike="noStrike">
              <a:solidFill>
                <a:srgbClr val="000000"/>
              </a:solidFill>
              <a:uFill>
                <a:solidFill>
                  <a:srgbClr val="ffffff"/>
                </a:solidFill>
              </a:uFill>
              <a:latin typeface="Arial"/>
            </a:endParaRPr>
          </a:p>
        </p:txBody>
      </p:sp>
    </p:spTree>
  </p:cSld>
  <p:timing>
    <p:tnLst>
      <p:par>
        <p:cTn id="304" dur="indefinite" restart="never" nodeType="tmRoot">
          <p:childTnLst>
            <p:seq>
              <p:cTn id="305"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TextShape 1"/>
          <p:cNvSpPr txBox="1"/>
          <p:nvPr/>
        </p:nvSpPr>
        <p:spPr>
          <a:xfrm>
            <a:off x="103320" y="4734000"/>
            <a:ext cx="360360" cy="393120"/>
          </a:xfrm>
          <a:prstGeom prst="rect">
            <a:avLst/>
          </a:prstGeom>
          <a:noFill/>
          <a:ln>
            <a:noFill/>
          </a:ln>
        </p:spPr>
        <p:txBody>
          <a:bodyPr tIns="91440" bIns="91440" anchor="ctr"/>
          <a:p>
            <a:pPr>
              <a:lnSpc>
                <a:spcPct val="100000"/>
              </a:lnSpc>
            </a:pPr>
            <a:fld id="{992C08E6-36EA-44C3-96EE-10F7428CD64A}"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061" name="CustomShape 2"/>
          <p:cNvSpPr/>
          <p:nvPr/>
        </p:nvSpPr>
        <p:spPr>
          <a:xfrm>
            <a:off x="1368000" y="0"/>
            <a:ext cx="7775640" cy="5695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Banking: Anti Money Laundering Detection</a:t>
            </a:r>
            <a:endParaRPr b="0" lang="en-US" sz="1800" spc="-1" strike="noStrike">
              <a:solidFill>
                <a:srgbClr val="000000"/>
              </a:solidFill>
              <a:uFill>
                <a:solidFill>
                  <a:srgbClr val="ffffff"/>
                </a:solidFill>
              </a:uFill>
              <a:latin typeface="Arial"/>
            </a:endParaRPr>
          </a:p>
        </p:txBody>
      </p:sp>
      <p:sp>
        <p:nvSpPr>
          <p:cNvPr id="1062" name="TextShape 3"/>
          <p:cNvSpPr txBox="1"/>
          <p:nvPr/>
        </p:nvSpPr>
        <p:spPr>
          <a:xfrm>
            <a:off x="635400" y="1625760"/>
            <a:ext cx="7898400" cy="264456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AML is practice of integrating the proceeds of crime into the legitimate  mainstream of the financial community by concealing its origin.</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Team Good Guy:</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Financial institutions,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Regulators and</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law enforcement</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Proxima Nova"/>
                <a:ea typeface="Proxima Nova"/>
              </a:rPr>
              <a:t>In 1920;s, Gangsters had money in small denominations. They started  business of slot machines and laundromats. Thus the term laundering.</a:t>
            </a:r>
            <a:endParaRPr b="0" lang="en-US" sz="1400" spc="-1" strike="noStrike">
              <a:solidFill>
                <a:srgbClr val="000000"/>
              </a:solidFill>
              <a:uFill>
                <a:solidFill>
                  <a:srgbClr val="ffffff"/>
                </a:solidFill>
              </a:uFill>
              <a:latin typeface="Arial"/>
            </a:endParaRPr>
          </a:p>
        </p:txBody>
      </p:sp>
      <p:pic>
        <p:nvPicPr>
          <p:cNvPr id="1063" name="Shape 1399" descr=""/>
          <p:cNvPicPr/>
          <p:nvPr/>
        </p:nvPicPr>
        <p:blipFill>
          <a:blip r:embed="rId1"/>
          <a:stretch/>
        </p:blipFill>
        <p:spPr>
          <a:xfrm>
            <a:off x="0" y="156240"/>
            <a:ext cx="1469160" cy="1469160"/>
          </a:xfrm>
          <a:prstGeom prst="rect">
            <a:avLst/>
          </a:prstGeom>
          <a:ln>
            <a:noFill/>
          </a:ln>
        </p:spPr>
      </p:pic>
      <p:sp>
        <p:nvSpPr>
          <p:cNvPr id="1064"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306" dur="indefinite" restart="never" nodeType="tmRoot">
          <p:childTnLst>
            <p:seq>
              <p:cTn id="307"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TextShape 1"/>
          <p:cNvSpPr txBox="1"/>
          <p:nvPr/>
        </p:nvSpPr>
        <p:spPr>
          <a:xfrm>
            <a:off x="103320" y="4734000"/>
            <a:ext cx="360360" cy="393120"/>
          </a:xfrm>
          <a:prstGeom prst="rect">
            <a:avLst/>
          </a:prstGeom>
          <a:noFill/>
          <a:ln>
            <a:noFill/>
          </a:ln>
        </p:spPr>
        <p:txBody>
          <a:bodyPr tIns="91440" bIns="91440" anchor="ctr"/>
          <a:p>
            <a:pPr>
              <a:lnSpc>
                <a:spcPct val="100000"/>
              </a:lnSpc>
            </a:pPr>
            <a:fld id="{3169DFC5-4BE9-4AC1-9120-35547F10A679}"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066" name="Shape 1406" descr=""/>
          <p:cNvPicPr/>
          <p:nvPr/>
        </p:nvPicPr>
        <p:blipFill>
          <a:blip r:embed="rId1"/>
          <a:stretch/>
        </p:blipFill>
        <p:spPr>
          <a:xfrm>
            <a:off x="0" y="156240"/>
            <a:ext cx="1469160" cy="1469160"/>
          </a:xfrm>
          <a:prstGeom prst="rect">
            <a:avLst/>
          </a:prstGeom>
          <a:ln>
            <a:noFill/>
          </a:ln>
        </p:spPr>
      </p:pic>
      <p:sp>
        <p:nvSpPr>
          <p:cNvPr id="1067" name="CustomShape 2"/>
          <p:cNvSpPr/>
          <p:nvPr/>
        </p:nvSpPr>
        <p:spPr>
          <a:xfrm>
            <a:off x="653040" y="1882440"/>
            <a:ext cx="1832760" cy="2622960"/>
          </a:xfrm>
          <a:prstGeom prst="roundRect">
            <a:avLst>
              <a:gd name="adj" fmla="val 16667"/>
            </a:avLst>
          </a:prstGeom>
          <a:gradFill>
            <a:gsLst>
              <a:gs pos="0">
                <a:srgbClr val="dfe9fb"/>
              </a:gs>
              <a:gs pos="100000">
                <a:srgbClr val="6e9be7"/>
              </a:gs>
            </a:gsLst>
            <a:lin ang="0"/>
          </a:gradFill>
          <a:ln w="9360">
            <a:solidFill>
              <a:schemeClr val="accent1"/>
            </a:solidFill>
            <a:round/>
          </a:ln>
        </p:spPr>
        <p:style>
          <a:lnRef idx="0"/>
          <a:fillRef idx="0"/>
          <a:effectRef idx="0"/>
          <a:fontRef idx="minor"/>
        </p:style>
      </p:sp>
      <p:sp>
        <p:nvSpPr>
          <p:cNvPr id="1068" name="CustomShape 3"/>
          <p:cNvSpPr/>
          <p:nvPr/>
        </p:nvSpPr>
        <p:spPr>
          <a:xfrm>
            <a:off x="3655440" y="1882440"/>
            <a:ext cx="1832760" cy="262296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1069" name="CustomShape 4"/>
          <p:cNvSpPr/>
          <p:nvPr/>
        </p:nvSpPr>
        <p:spPr>
          <a:xfrm>
            <a:off x="6707520" y="1882440"/>
            <a:ext cx="1832760" cy="262296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1070" name="CustomShape 5"/>
          <p:cNvSpPr/>
          <p:nvPr/>
        </p:nvSpPr>
        <p:spPr>
          <a:xfrm>
            <a:off x="2520720" y="2862000"/>
            <a:ext cx="1099440" cy="5497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1071" name="CustomShape 6"/>
          <p:cNvSpPr/>
          <p:nvPr/>
        </p:nvSpPr>
        <p:spPr>
          <a:xfrm>
            <a:off x="5547960" y="2919240"/>
            <a:ext cx="1099440" cy="549720"/>
          </a:xfrm>
          <a:prstGeom prst="rightArrow">
            <a:avLst>
              <a:gd name="adj1" fmla="val 50000"/>
              <a:gd name="adj2" fmla="val 50000"/>
            </a:avLst>
          </a:prstGeom>
          <a:gradFill>
            <a:gsLst>
              <a:gs pos="0">
                <a:srgbClr val="3177ee"/>
              </a:gs>
              <a:gs pos="100000">
                <a:srgbClr val="113d8a"/>
              </a:gs>
            </a:gsLst>
            <a:lin ang="5400000"/>
          </a:gradFill>
          <a:ln w="9360">
            <a:solidFill>
              <a:schemeClr val="dk2"/>
            </a:solidFill>
            <a:round/>
          </a:ln>
        </p:spPr>
        <p:style>
          <a:lnRef idx="0"/>
          <a:fillRef idx="0"/>
          <a:effectRef idx="0"/>
          <a:fontRef idx="minor"/>
        </p:style>
      </p:sp>
      <p:sp>
        <p:nvSpPr>
          <p:cNvPr id="1072" name="CustomShape 7"/>
          <p:cNvSpPr/>
          <p:nvPr/>
        </p:nvSpPr>
        <p:spPr>
          <a:xfrm flipH="1">
            <a:off x="337320" y="2226240"/>
            <a:ext cx="2462760" cy="1665720"/>
          </a:xfrm>
          <a:prstGeom prst="rect">
            <a:avLst/>
          </a:prstGeom>
          <a:noFill/>
          <a:ln>
            <a:noFill/>
          </a:ln>
        </p:spPr>
        <p:style>
          <a:lnRef idx="0"/>
          <a:fillRef idx="0"/>
          <a:effectRef idx="0"/>
          <a:fontRef idx="minor"/>
        </p:style>
        <p:txBody>
          <a:bodyPr tIns="91440" bIns="91440"/>
          <a:p>
            <a:pPr algn="ctr">
              <a:lnSpc>
                <a:spcPct val="100000"/>
              </a:lnSpc>
            </a:pPr>
            <a:r>
              <a:rPr b="1" lang="en-US" sz="2400" spc="-1" strike="noStrike">
                <a:solidFill>
                  <a:srgbClr val="000000"/>
                </a:solidFill>
                <a:uFill>
                  <a:solidFill>
                    <a:srgbClr val="ffffff"/>
                  </a:solidFill>
                </a:uFill>
                <a:latin typeface="Arial"/>
                <a:ea typeface="Arial"/>
              </a:rPr>
              <a:t> </a:t>
            </a:r>
            <a:r>
              <a:rPr b="1" lang="en-US" sz="2400" spc="-1" strike="noStrike">
                <a:solidFill>
                  <a:srgbClr val="000000"/>
                </a:solidFill>
                <a:uFill>
                  <a:solidFill>
                    <a:srgbClr val="ffffff"/>
                  </a:solidFill>
                </a:uFill>
                <a:latin typeface="Arial"/>
                <a:ea typeface="Arial"/>
              </a:rPr>
              <a:t>SANITIZE </a:t>
            </a:r>
            <a:endParaRPr b="0" lang="en-US" sz="1800" spc="-1" strike="noStrike">
              <a:solidFill>
                <a:srgbClr val="000000"/>
              </a:solidFill>
              <a:uFill>
                <a:solidFill>
                  <a:srgbClr val="ffffff"/>
                </a:solidFill>
              </a:uFill>
              <a:latin typeface="Arial"/>
            </a:endParaRPr>
          </a:p>
          <a:p>
            <a:pPr algn="ctr">
              <a:lnSpc>
                <a:spcPct val="100000"/>
              </a:lnSpc>
            </a:pPr>
            <a:r>
              <a:rPr b="1" lang="en-US" sz="2400" spc="-1" strike="noStrike">
                <a:solidFill>
                  <a:srgbClr val="000000"/>
                </a:solidFill>
                <a:uFill>
                  <a:solidFill>
                    <a:srgbClr val="ffffff"/>
                  </a:solidFill>
                </a:uFill>
                <a:latin typeface="Arial"/>
                <a:ea typeface="Arial"/>
              </a:rPr>
              <a:t>&amp; </a:t>
            </a:r>
            <a:endParaRPr b="0" lang="en-US" sz="1800" spc="-1" strike="noStrike">
              <a:solidFill>
                <a:srgbClr val="000000"/>
              </a:solidFill>
              <a:uFill>
                <a:solidFill>
                  <a:srgbClr val="ffffff"/>
                </a:solidFill>
              </a:uFill>
              <a:latin typeface="Arial"/>
            </a:endParaRPr>
          </a:p>
          <a:p>
            <a:pPr algn="ctr">
              <a:lnSpc>
                <a:spcPct val="100000"/>
              </a:lnSpc>
            </a:pPr>
            <a:r>
              <a:rPr b="1" lang="en-US" sz="2400" spc="-1" strike="noStrike">
                <a:solidFill>
                  <a:srgbClr val="000000"/>
                </a:solidFill>
                <a:uFill>
                  <a:solidFill>
                    <a:srgbClr val="ffffff"/>
                  </a:solidFill>
                </a:uFill>
                <a:latin typeface="Arial"/>
                <a:ea typeface="Arial"/>
              </a:rPr>
              <a:t>ORGANIZE DATA</a:t>
            </a:r>
            <a:endParaRPr b="0" lang="en-US" sz="1800" spc="-1" strike="noStrike">
              <a:solidFill>
                <a:srgbClr val="000000"/>
              </a:solidFill>
              <a:uFill>
                <a:solidFill>
                  <a:srgbClr val="ffffff"/>
                </a:solidFill>
              </a:uFill>
              <a:latin typeface="Arial"/>
            </a:endParaRPr>
          </a:p>
        </p:txBody>
      </p:sp>
      <p:sp>
        <p:nvSpPr>
          <p:cNvPr id="1073" name="CustomShape 8"/>
          <p:cNvSpPr/>
          <p:nvPr/>
        </p:nvSpPr>
        <p:spPr>
          <a:xfrm flipH="1">
            <a:off x="3339720" y="2361240"/>
            <a:ext cx="2462760" cy="1665720"/>
          </a:xfrm>
          <a:prstGeom prst="rect">
            <a:avLst/>
          </a:prstGeom>
          <a:noFill/>
          <a:ln>
            <a:noFill/>
          </a:ln>
        </p:spPr>
        <p:style>
          <a:lnRef idx="0"/>
          <a:fillRef idx="0"/>
          <a:effectRef idx="0"/>
          <a:fontRef idx="minor"/>
        </p:style>
        <p:txBody>
          <a:bodyPr tIns="91440" bIns="91440"/>
          <a:p>
            <a:pPr algn="ctr">
              <a:lnSpc>
                <a:spcPct val="100000"/>
              </a:lnSpc>
            </a:pPr>
            <a:r>
              <a:rPr b="1" lang="en-US" sz="2400" spc="-1" strike="noStrike">
                <a:solidFill>
                  <a:srgbClr val="000000"/>
                </a:solidFill>
                <a:uFill>
                  <a:solidFill>
                    <a:srgbClr val="ffffff"/>
                  </a:solidFill>
                </a:uFill>
                <a:latin typeface="Arial"/>
                <a:ea typeface="Arial"/>
              </a:rPr>
              <a:t> </a:t>
            </a:r>
            <a:r>
              <a:rPr b="1" lang="en-US" sz="2400" spc="-1" strike="noStrike">
                <a:solidFill>
                  <a:srgbClr val="000000"/>
                </a:solidFill>
                <a:uFill>
                  <a:solidFill>
                    <a:srgbClr val="ffffff"/>
                  </a:solidFill>
                </a:uFill>
                <a:latin typeface="Arial"/>
                <a:ea typeface="Arial"/>
              </a:rPr>
              <a:t>ANALYZE DATA</a:t>
            </a:r>
            <a:endParaRPr b="0" lang="en-US" sz="1800" spc="-1" strike="noStrike">
              <a:solidFill>
                <a:srgbClr val="000000"/>
              </a:solidFill>
              <a:uFill>
                <a:solidFill>
                  <a:srgbClr val="ffffff"/>
                </a:solidFill>
              </a:uFill>
              <a:latin typeface="Arial"/>
            </a:endParaRPr>
          </a:p>
        </p:txBody>
      </p:sp>
      <p:sp>
        <p:nvSpPr>
          <p:cNvPr id="1074" name="CustomShape 9"/>
          <p:cNvSpPr/>
          <p:nvPr/>
        </p:nvSpPr>
        <p:spPr>
          <a:xfrm flipH="1">
            <a:off x="6253560" y="2456280"/>
            <a:ext cx="2830320" cy="1665720"/>
          </a:xfrm>
          <a:prstGeom prst="rect">
            <a:avLst/>
          </a:prstGeom>
          <a:noFill/>
          <a:ln>
            <a:noFill/>
          </a:ln>
        </p:spPr>
        <p:style>
          <a:lnRef idx="0"/>
          <a:fillRef idx="0"/>
          <a:effectRef idx="0"/>
          <a:fontRef idx="minor"/>
        </p:style>
        <p:txBody>
          <a:bodyPr tIns="91440" bIns="91440"/>
          <a:p>
            <a:pPr algn="ctr">
              <a:lnSpc>
                <a:spcPct val="100000"/>
              </a:lnSpc>
            </a:pPr>
            <a:r>
              <a:rPr b="1" lang="en-US" sz="2000" spc="-1" strike="noStrike">
                <a:solidFill>
                  <a:srgbClr val="000000"/>
                </a:solidFill>
                <a:uFill>
                  <a:solidFill>
                    <a:srgbClr val="ffffff"/>
                  </a:solidFill>
                </a:uFill>
                <a:latin typeface="Arial"/>
                <a:ea typeface="Arial"/>
              </a:rPr>
              <a:t>POST CLASSIFICATION</a:t>
            </a: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Arial"/>
                <a:ea typeface="Arial"/>
              </a:rPr>
              <a:t>TASKS</a:t>
            </a:r>
            <a:endParaRPr b="0" lang="en-US" sz="1800" spc="-1" strike="noStrike">
              <a:solidFill>
                <a:srgbClr val="000000"/>
              </a:solidFill>
              <a:uFill>
                <a:solidFill>
                  <a:srgbClr val="ffffff"/>
                </a:solidFill>
              </a:uFill>
              <a:latin typeface="Arial"/>
            </a:endParaRPr>
          </a:p>
        </p:txBody>
      </p:sp>
      <p:sp>
        <p:nvSpPr>
          <p:cNvPr id="1075" name="TextShape 1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076" name="CustomShape 11"/>
          <p:cNvSpPr/>
          <p:nvPr/>
        </p:nvSpPr>
        <p:spPr>
          <a:xfrm>
            <a:off x="1368000" y="0"/>
            <a:ext cx="7775640" cy="5695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Banking: Anti Money Laundering Detection</a:t>
            </a:r>
            <a:endParaRPr b="0" lang="en-US" sz="1800" spc="-1" strike="noStrike">
              <a:solidFill>
                <a:srgbClr val="000000"/>
              </a:solidFill>
              <a:uFill>
                <a:solidFill>
                  <a:srgbClr val="ffffff"/>
                </a:solidFill>
              </a:uFill>
              <a:latin typeface="Arial"/>
            </a:endParaRPr>
          </a:p>
        </p:txBody>
      </p:sp>
      <p:sp>
        <p:nvSpPr>
          <p:cNvPr id="1077" name="CustomShape 12"/>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AML Approach</a:t>
            </a:r>
            <a:endParaRPr b="0" lang="en-US" sz="1800" spc="-1" strike="noStrike">
              <a:solidFill>
                <a:srgbClr val="000000"/>
              </a:solidFill>
              <a:uFill>
                <a:solidFill>
                  <a:srgbClr val="ffffff"/>
                </a:solidFill>
              </a:uFill>
              <a:latin typeface="Arial"/>
            </a:endParaRPr>
          </a:p>
        </p:txBody>
      </p:sp>
    </p:spTree>
  </p:cSld>
  <p:timing>
    <p:tnLst>
      <p:par>
        <p:cTn id="308" dur="indefinite" restart="never" nodeType="tmRoot">
          <p:childTnLst>
            <p:seq>
              <p:cTn id="309"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TextShape 1"/>
          <p:cNvSpPr txBox="1"/>
          <p:nvPr/>
        </p:nvSpPr>
        <p:spPr>
          <a:xfrm>
            <a:off x="103320" y="4734000"/>
            <a:ext cx="360360" cy="393120"/>
          </a:xfrm>
          <a:prstGeom prst="rect">
            <a:avLst/>
          </a:prstGeom>
          <a:noFill/>
          <a:ln>
            <a:noFill/>
          </a:ln>
        </p:spPr>
        <p:txBody>
          <a:bodyPr tIns="91440" bIns="91440" anchor="ctr"/>
          <a:p>
            <a:pPr>
              <a:lnSpc>
                <a:spcPct val="100000"/>
              </a:lnSpc>
            </a:pPr>
            <a:fld id="{C3751459-08D3-4DCF-8A3E-ADC7B09BF797}"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079" name="Shape 1423" descr=""/>
          <p:cNvPicPr/>
          <p:nvPr/>
        </p:nvPicPr>
        <p:blipFill>
          <a:blip r:embed="rId1"/>
          <a:stretch/>
        </p:blipFill>
        <p:spPr>
          <a:xfrm>
            <a:off x="0" y="156240"/>
            <a:ext cx="1469160" cy="1469160"/>
          </a:xfrm>
          <a:prstGeom prst="rect">
            <a:avLst/>
          </a:prstGeom>
          <a:ln>
            <a:noFill/>
          </a:ln>
        </p:spPr>
      </p:pic>
      <p:sp>
        <p:nvSpPr>
          <p:cNvPr id="1080" name="CustomShape 2"/>
          <p:cNvSpPr/>
          <p:nvPr/>
        </p:nvSpPr>
        <p:spPr>
          <a:xfrm>
            <a:off x="653040" y="1882440"/>
            <a:ext cx="1832760" cy="2622960"/>
          </a:xfrm>
          <a:prstGeom prst="roundRect">
            <a:avLst>
              <a:gd name="adj" fmla="val 16667"/>
            </a:avLst>
          </a:prstGeom>
          <a:gradFill>
            <a:gsLst>
              <a:gs pos="0">
                <a:srgbClr val="dfe9fb"/>
              </a:gs>
              <a:gs pos="100000">
                <a:srgbClr val="6e9be7"/>
              </a:gs>
            </a:gsLst>
            <a:lin ang="0"/>
          </a:gradFill>
          <a:ln w="9360">
            <a:solidFill>
              <a:schemeClr val="accent1"/>
            </a:solidFill>
            <a:round/>
          </a:ln>
        </p:spPr>
        <p:style>
          <a:lnRef idx="0"/>
          <a:fillRef idx="0"/>
          <a:effectRef idx="0"/>
          <a:fontRef idx="minor"/>
        </p:style>
      </p:sp>
      <p:sp>
        <p:nvSpPr>
          <p:cNvPr id="1081" name="CustomShape 3"/>
          <p:cNvSpPr/>
          <p:nvPr/>
        </p:nvSpPr>
        <p:spPr>
          <a:xfrm>
            <a:off x="3655440" y="1882440"/>
            <a:ext cx="1832760" cy="262296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1082" name="CustomShape 4"/>
          <p:cNvSpPr/>
          <p:nvPr/>
        </p:nvSpPr>
        <p:spPr>
          <a:xfrm>
            <a:off x="6707520" y="1882440"/>
            <a:ext cx="1832760" cy="262296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1083" name="CustomShape 5"/>
          <p:cNvSpPr/>
          <p:nvPr/>
        </p:nvSpPr>
        <p:spPr>
          <a:xfrm>
            <a:off x="2520720" y="2862000"/>
            <a:ext cx="1099440" cy="5497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1084" name="CustomShape 6"/>
          <p:cNvSpPr/>
          <p:nvPr/>
        </p:nvSpPr>
        <p:spPr>
          <a:xfrm>
            <a:off x="5547960" y="2919240"/>
            <a:ext cx="1099440" cy="549720"/>
          </a:xfrm>
          <a:prstGeom prst="rightArrow">
            <a:avLst>
              <a:gd name="adj1" fmla="val 50000"/>
              <a:gd name="adj2" fmla="val 50000"/>
            </a:avLst>
          </a:prstGeom>
          <a:gradFill>
            <a:gsLst>
              <a:gs pos="0">
                <a:srgbClr val="3177ee"/>
              </a:gs>
              <a:gs pos="100000">
                <a:srgbClr val="113d8a"/>
              </a:gs>
            </a:gsLst>
            <a:lin ang="5400000"/>
          </a:gradFill>
          <a:ln w="9360">
            <a:solidFill>
              <a:schemeClr val="dk2"/>
            </a:solidFill>
            <a:round/>
          </a:ln>
        </p:spPr>
        <p:style>
          <a:lnRef idx="0"/>
          <a:fillRef idx="0"/>
          <a:effectRef idx="0"/>
          <a:fontRef idx="minor"/>
        </p:style>
      </p:sp>
      <p:sp>
        <p:nvSpPr>
          <p:cNvPr id="1085" name="CustomShape 7"/>
          <p:cNvSpPr/>
          <p:nvPr/>
        </p:nvSpPr>
        <p:spPr>
          <a:xfrm flipH="1">
            <a:off x="337320" y="2226240"/>
            <a:ext cx="2462760" cy="1665720"/>
          </a:xfrm>
          <a:prstGeom prst="rect">
            <a:avLst/>
          </a:prstGeom>
          <a:noFill/>
          <a:ln>
            <a:noFill/>
          </a:ln>
        </p:spPr>
        <p:style>
          <a:lnRef idx="0"/>
          <a:fillRef idx="0"/>
          <a:effectRef idx="0"/>
          <a:fontRef idx="minor"/>
        </p:style>
        <p:txBody>
          <a:bodyPr tIns="91440" bIns="91440"/>
          <a:p>
            <a:pPr algn="ctr">
              <a:lnSpc>
                <a:spcPct val="100000"/>
              </a:lnSpc>
            </a:pPr>
            <a:r>
              <a:rPr b="1" lang="en-US" sz="2400" spc="-1" strike="noStrike">
                <a:solidFill>
                  <a:srgbClr val="000000"/>
                </a:solidFill>
                <a:uFill>
                  <a:solidFill>
                    <a:srgbClr val="ffffff"/>
                  </a:solidFill>
                </a:uFill>
                <a:latin typeface="Arial"/>
                <a:ea typeface="Arial"/>
              </a:rPr>
              <a:t> </a:t>
            </a:r>
            <a:r>
              <a:rPr b="1" lang="en-US" sz="2400" spc="-1" strike="noStrike">
                <a:solidFill>
                  <a:srgbClr val="000000"/>
                </a:solidFill>
                <a:uFill>
                  <a:solidFill>
                    <a:srgbClr val="ffffff"/>
                  </a:solidFill>
                </a:uFill>
                <a:latin typeface="Arial"/>
                <a:ea typeface="Arial"/>
              </a:rPr>
              <a:t>COLLATE DATA</a:t>
            </a:r>
            <a:endParaRPr b="0" lang="en-US" sz="1800" spc="-1" strike="noStrike">
              <a:solidFill>
                <a:srgbClr val="000000"/>
              </a:solidFill>
              <a:uFill>
                <a:solidFill>
                  <a:srgbClr val="ffffff"/>
                </a:solidFill>
              </a:uFill>
              <a:latin typeface="Arial"/>
            </a:endParaRPr>
          </a:p>
        </p:txBody>
      </p:sp>
      <p:sp>
        <p:nvSpPr>
          <p:cNvPr id="1086" name="CustomShape 8"/>
          <p:cNvSpPr/>
          <p:nvPr/>
        </p:nvSpPr>
        <p:spPr>
          <a:xfrm flipH="1">
            <a:off x="3339720" y="2169000"/>
            <a:ext cx="2462760" cy="1857960"/>
          </a:xfrm>
          <a:prstGeom prst="rect">
            <a:avLst/>
          </a:prstGeom>
          <a:noFill/>
          <a:ln>
            <a:noFill/>
          </a:ln>
        </p:spPr>
        <p:style>
          <a:lnRef idx="0"/>
          <a:fillRef idx="0"/>
          <a:effectRef idx="0"/>
          <a:fontRef idx="minor"/>
        </p:style>
        <p:txBody>
          <a:bodyPr tIns="91440" bIns="91440"/>
          <a:p>
            <a:pPr algn="ctr">
              <a:lnSpc>
                <a:spcPct val="100000"/>
              </a:lnSpc>
            </a:pPr>
            <a:r>
              <a:rPr b="1" lang="en-US" sz="2400" spc="-1" strike="noStrike">
                <a:solidFill>
                  <a:srgbClr val="000000"/>
                </a:solidFill>
                <a:uFill>
                  <a:solidFill>
                    <a:srgbClr val="ffffff"/>
                  </a:solidFill>
                </a:uFill>
                <a:latin typeface="Arial"/>
                <a:ea typeface="Arial"/>
              </a:rPr>
              <a:t> </a:t>
            </a:r>
            <a:r>
              <a:rPr b="1" lang="en-US" sz="2400" spc="-1" strike="noStrike">
                <a:solidFill>
                  <a:srgbClr val="000000"/>
                </a:solidFill>
                <a:uFill>
                  <a:solidFill>
                    <a:srgbClr val="ffffff"/>
                  </a:solidFill>
                </a:uFill>
                <a:latin typeface="Arial"/>
                <a:ea typeface="Arial"/>
              </a:rPr>
              <a:t>CREATE PROFILES FROM </a:t>
            </a:r>
            <a:endParaRPr b="0" lang="en-US" sz="1800" spc="-1" strike="noStrike">
              <a:solidFill>
                <a:srgbClr val="000000"/>
              </a:solidFill>
              <a:uFill>
                <a:solidFill>
                  <a:srgbClr val="ffffff"/>
                </a:solidFill>
              </a:uFill>
              <a:latin typeface="Arial"/>
            </a:endParaRPr>
          </a:p>
          <a:p>
            <a:pPr algn="ctr">
              <a:lnSpc>
                <a:spcPct val="100000"/>
              </a:lnSpc>
            </a:pPr>
            <a:r>
              <a:rPr b="1" lang="en-US" sz="2400" spc="-1" strike="noStrike">
                <a:solidFill>
                  <a:srgbClr val="000000"/>
                </a:solidFill>
                <a:uFill>
                  <a:solidFill>
                    <a:srgbClr val="ffffff"/>
                  </a:solidFill>
                </a:uFill>
                <a:latin typeface="Arial"/>
                <a:ea typeface="Arial"/>
              </a:rPr>
              <a:t>DATA</a:t>
            </a:r>
            <a:endParaRPr b="0" lang="en-US" sz="1800" spc="-1" strike="noStrike">
              <a:solidFill>
                <a:srgbClr val="000000"/>
              </a:solidFill>
              <a:uFill>
                <a:solidFill>
                  <a:srgbClr val="ffffff"/>
                </a:solidFill>
              </a:uFill>
              <a:latin typeface="Arial"/>
            </a:endParaRPr>
          </a:p>
        </p:txBody>
      </p:sp>
      <p:sp>
        <p:nvSpPr>
          <p:cNvPr id="1087" name="CustomShape 9"/>
          <p:cNvSpPr/>
          <p:nvPr/>
        </p:nvSpPr>
        <p:spPr>
          <a:xfrm flipH="1">
            <a:off x="6208560" y="2034000"/>
            <a:ext cx="2830320" cy="2050200"/>
          </a:xfrm>
          <a:prstGeom prst="rect">
            <a:avLst/>
          </a:prstGeom>
          <a:noFill/>
          <a:ln>
            <a:noFill/>
          </a:ln>
        </p:spPr>
        <p:style>
          <a:lnRef idx="0"/>
          <a:fillRef idx="0"/>
          <a:effectRef idx="0"/>
          <a:fontRef idx="minor"/>
        </p:style>
        <p:txBody>
          <a:bodyPr tIns="91440" bIns="91440"/>
          <a:p>
            <a:pPr algn="ctr">
              <a:lnSpc>
                <a:spcPct val="100000"/>
              </a:lnSpc>
            </a:pPr>
            <a:r>
              <a:rPr b="1" lang="en-US" sz="2000" spc="-1" strike="noStrike">
                <a:solidFill>
                  <a:srgbClr val="000000"/>
                </a:solidFill>
                <a:uFill>
                  <a:solidFill>
                    <a:srgbClr val="ffffff"/>
                  </a:solidFill>
                </a:uFill>
                <a:latin typeface="Arial"/>
                <a:ea typeface="Arial"/>
              </a:rPr>
              <a:t>CLASSIFY  </a:t>
            </a: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Arial"/>
                <a:ea typeface="Arial"/>
              </a:rPr>
              <a:t>LEVEL OF </a:t>
            </a: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Arial"/>
                <a:ea typeface="Arial"/>
              </a:rPr>
              <a:t>FRAUD </a:t>
            </a: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Arial"/>
                <a:ea typeface="Arial"/>
              </a:rPr>
              <a:t>&amp; </a:t>
            </a: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Arial"/>
                <a:ea typeface="Arial"/>
              </a:rPr>
              <a:t>TAKE ACTION</a:t>
            </a:r>
            <a:endParaRPr b="0" lang="en-US" sz="1800" spc="-1" strike="noStrike">
              <a:solidFill>
                <a:srgbClr val="000000"/>
              </a:solidFill>
              <a:uFill>
                <a:solidFill>
                  <a:srgbClr val="ffffff"/>
                </a:solidFill>
              </a:uFill>
              <a:latin typeface="Arial"/>
            </a:endParaRPr>
          </a:p>
        </p:txBody>
      </p:sp>
      <p:sp>
        <p:nvSpPr>
          <p:cNvPr id="1088" name="TextShape 1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089" name="CustomShape 11"/>
          <p:cNvSpPr/>
          <p:nvPr/>
        </p:nvSpPr>
        <p:spPr>
          <a:xfrm>
            <a:off x="1368000" y="0"/>
            <a:ext cx="7775640" cy="5695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Banking: Anti Money Laundering Detection</a:t>
            </a:r>
            <a:endParaRPr b="0" lang="en-US" sz="1800" spc="-1" strike="noStrike">
              <a:solidFill>
                <a:srgbClr val="000000"/>
              </a:solidFill>
              <a:uFill>
                <a:solidFill>
                  <a:srgbClr val="ffffff"/>
                </a:solidFill>
              </a:uFill>
              <a:latin typeface="Arial"/>
            </a:endParaRPr>
          </a:p>
        </p:txBody>
      </p:sp>
      <p:sp>
        <p:nvSpPr>
          <p:cNvPr id="1090" name="CustomShape 12"/>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Domain Profiles with BRMS</a:t>
            </a:r>
            <a:endParaRPr b="0" lang="en-US" sz="1800" spc="-1" strike="noStrike">
              <a:solidFill>
                <a:srgbClr val="000000"/>
              </a:solidFill>
              <a:uFill>
                <a:solidFill>
                  <a:srgbClr val="ffffff"/>
                </a:solidFill>
              </a:uFill>
              <a:latin typeface="Arial"/>
            </a:endParaRPr>
          </a:p>
        </p:txBody>
      </p:sp>
    </p:spTree>
  </p:cSld>
  <p:timing>
    <p:tnLst>
      <p:par>
        <p:cTn id="310" dur="indefinite" restart="never" nodeType="tmRoot">
          <p:childTnLst>
            <p:seq>
              <p:cTn id="311"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TextShape 1"/>
          <p:cNvSpPr txBox="1"/>
          <p:nvPr/>
        </p:nvSpPr>
        <p:spPr>
          <a:xfrm>
            <a:off x="103320" y="4734000"/>
            <a:ext cx="360360" cy="393120"/>
          </a:xfrm>
          <a:prstGeom prst="rect">
            <a:avLst/>
          </a:prstGeom>
          <a:noFill/>
          <a:ln>
            <a:noFill/>
          </a:ln>
        </p:spPr>
        <p:txBody>
          <a:bodyPr tIns="91440" bIns="91440" anchor="ctr"/>
          <a:p>
            <a:pPr>
              <a:lnSpc>
                <a:spcPct val="100000"/>
              </a:lnSpc>
            </a:pPr>
            <a:fld id="{FADDA4C7-F0F5-4E42-8904-2A895A13EE0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092" name="Shape 1440" descr=""/>
          <p:cNvPicPr/>
          <p:nvPr/>
        </p:nvPicPr>
        <p:blipFill>
          <a:blip r:embed="rId1"/>
          <a:stretch/>
        </p:blipFill>
        <p:spPr>
          <a:xfrm>
            <a:off x="0" y="156240"/>
            <a:ext cx="1469160" cy="1469160"/>
          </a:xfrm>
          <a:prstGeom prst="rect">
            <a:avLst/>
          </a:prstGeom>
          <a:ln>
            <a:noFill/>
          </a:ln>
        </p:spPr>
      </p:pic>
      <p:sp>
        <p:nvSpPr>
          <p:cNvPr id="1093" name="CustomShape 2"/>
          <p:cNvSpPr/>
          <p:nvPr/>
        </p:nvSpPr>
        <p:spPr>
          <a:xfrm>
            <a:off x="653040" y="1625760"/>
            <a:ext cx="1469520" cy="2879280"/>
          </a:xfrm>
          <a:prstGeom prst="roundRect">
            <a:avLst>
              <a:gd name="adj" fmla="val 16667"/>
            </a:avLst>
          </a:prstGeom>
          <a:gradFill>
            <a:gsLst>
              <a:gs pos="0">
                <a:srgbClr val="dfe9fb"/>
              </a:gs>
              <a:gs pos="100000">
                <a:srgbClr val="6e9be7"/>
              </a:gs>
            </a:gsLst>
            <a:lin ang="0"/>
          </a:gradFill>
          <a:ln w="9360">
            <a:solidFill>
              <a:schemeClr val="accent1"/>
            </a:solidFill>
            <a:round/>
          </a:ln>
        </p:spPr>
        <p:style>
          <a:lnRef idx="0"/>
          <a:fillRef idx="0"/>
          <a:effectRef idx="0"/>
          <a:fontRef idx="minor"/>
        </p:style>
      </p:sp>
      <p:sp>
        <p:nvSpPr>
          <p:cNvPr id="1094" name="CustomShape 3"/>
          <p:cNvSpPr/>
          <p:nvPr/>
        </p:nvSpPr>
        <p:spPr>
          <a:xfrm>
            <a:off x="2944080" y="1626120"/>
            <a:ext cx="2544120" cy="287928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1095" name="CustomShape 4"/>
          <p:cNvSpPr/>
          <p:nvPr/>
        </p:nvSpPr>
        <p:spPr>
          <a:xfrm>
            <a:off x="6222960" y="1626120"/>
            <a:ext cx="2317320" cy="2879280"/>
          </a:xfrm>
          <a:prstGeom prst="roundRect">
            <a:avLst>
              <a:gd name="adj" fmla="val 16667"/>
            </a:avLst>
          </a:prstGeom>
          <a:gradFill>
            <a:gsLst>
              <a:gs pos="0">
                <a:srgbClr val="dfe9fb"/>
              </a:gs>
              <a:gs pos="100000">
                <a:srgbClr val="6e9be7"/>
              </a:gs>
            </a:gsLst>
            <a:lin ang="0"/>
          </a:gradFill>
          <a:ln w="9360">
            <a:solidFill>
              <a:schemeClr val="dk2"/>
            </a:solidFill>
            <a:round/>
          </a:ln>
        </p:spPr>
        <p:style>
          <a:lnRef idx="0"/>
          <a:fillRef idx="0"/>
          <a:effectRef idx="0"/>
          <a:fontRef idx="minor"/>
        </p:style>
      </p:sp>
      <p:sp>
        <p:nvSpPr>
          <p:cNvPr id="1096" name="CustomShape 5"/>
          <p:cNvSpPr/>
          <p:nvPr/>
        </p:nvSpPr>
        <p:spPr>
          <a:xfrm>
            <a:off x="5547960" y="2919240"/>
            <a:ext cx="587160" cy="496080"/>
          </a:xfrm>
          <a:prstGeom prst="rightArrow">
            <a:avLst>
              <a:gd name="adj1" fmla="val 50000"/>
              <a:gd name="adj2" fmla="val 50000"/>
            </a:avLst>
          </a:prstGeom>
          <a:gradFill>
            <a:gsLst>
              <a:gs pos="0">
                <a:srgbClr val="3177ee"/>
              </a:gs>
              <a:gs pos="100000">
                <a:srgbClr val="113d8a"/>
              </a:gs>
            </a:gsLst>
            <a:lin ang="5400000"/>
          </a:gradFill>
          <a:ln w="9360">
            <a:solidFill>
              <a:schemeClr val="dk2"/>
            </a:solidFill>
            <a:round/>
          </a:ln>
        </p:spPr>
        <p:style>
          <a:lnRef idx="0"/>
          <a:fillRef idx="0"/>
          <a:effectRef idx="0"/>
          <a:fontRef idx="minor"/>
        </p:style>
      </p:sp>
      <p:sp>
        <p:nvSpPr>
          <p:cNvPr id="1097" name="CustomShape 6"/>
          <p:cNvSpPr/>
          <p:nvPr/>
        </p:nvSpPr>
        <p:spPr>
          <a:xfrm>
            <a:off x="3087360" y="1852920"/>
            <a:ext cx="2317320" cy="1322280"/>
          </a:xfrm>
          <a:prstGeom prst="roundRect">
            <a:avLst>
              <a:gd name="adj" fmla="val 16667"/>
            </a:avLst>
          </a:prstGeom>
          <a:noFill/>
          <a:ln w="19080">
            <a:solidFill>
              <a:schemeClr val="dk2"/>
            </a:solidFill>
            <a:custDash>
              <a:ds d="400000" sp="300000"/>
            </a:custDash>
            <a:round/>
          </a:ln>
        </p:spPr>
        <p:style>
          <a:lnRef idx="0"/>
          <a:fillRef idx="0"/>
          <a:effectRef idx="0"/>
          <a:fontRef idx="minor"/>
        </p:style>
      </p:sp>
      <p:pic>
        <p:nvPicPr>
          <p:cNvPr id="1098" name="Shape 1446" descr=""/>
          <p:cNvPicPr/>
          <p:nvPr/>
        </p:nvPicPr>
        <p:blipFill>
          <a:blip r:embed="rId2"/>
          <a:stretch/>
        </p:blipFill>
        <p:spPr>
          <a:xfrm>
            <a:off x="826560" y="1704240"/>
            <a:ext cx="459720" cy="607320"/>
          </a:xfrm>
          <a:prstGeom prst="rect">
            <a:avLst/>
          </a:prstGeom>
          <a:ln>
            <a:noFill/>
          </a:ln>
        </p:spPr>
      </p:pic>
      <p:pic>
        <p:nvPicPr>
          <p:cNvPr id="1099" name="Shape 1447" descr=""/>
          <p:cNvPicPr/>
          <p:nvPr/>
        </p:nvPicPr>
        <p:blipFill>
          <a:blip r:embed="rId3"/>
          <a:stretch/>
        </p:blipFill>
        <p:spPr>
          <a:xfrm>
            <a:off x="4837320" y="2345040"/>
            <a:ext cx="453240" cy="453240"/>
          </a:xfrm>
          <a:prstGeom prst="rect">
            <a:avLst/>
          </a:prstGeom>
          <a:ln>
            <a:noFill/>
          </a:ln>
        </p:spPr>
      </p:pic>
      <p:sp>
        <p:nvSpPr>
          <p:cNvPr id="1100" name="CustomShape 7"/>
          <p:cNvSpPr/>
          <p:nvPr/>
        </p:nvSpPr>
        <p:spPr>
          <a:xfrm>
            <a:off x="1233000" y="1852920"/>
            <a:ext cx="587160" cy="3031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SAP</a:t>
            </a:r>
            <a:endParaRPr b="0" lang="en-US" sz="1800" spc="-1" strike="noStrike">
              <a:solidFill>
                <a:srgbClr val="000000"/>
              </a:solidFill>
              <a:uFill>
                <a:solidFill>
                  <a:srgbClr val="ffffff"/>
                </a:solidFill>
              </a:uFill>
              <a:latin typeface="Arial"/>
            </a:endParaRPr>
          </a:p>
        </p:txBody>
      </p:sp>
      <p:pic>
        <p:nvPicPr>
          <p:cNvPr id="1101" name="Shape 1449" descr=""/>
          <p:cNvPicPr/>
          <p:nvPr/>
        </p:nvPicPr>
        <p:blipFill>
          <a:blip r:embed="rId4"/>
          <a:stretch/>
        </p:blipFill>
        <p:spPr>
          <a:xfrm>
            <a:off x="826560" y="2383560"/>
            <a:ext cx="459720" cy="607320"/>
          </a:xfrm>
          <a:prstGeom prst="rect">
            <a:avLst/>
          </a:prstGeom>
          <a:ln>
            <a:noFill/>
          </a:ln>
        </p:spPr>
      </p:pic>
      <p:sp>
        <p:nvSpPr>
          <p:cNvPr id="1102" name="CustomShape 8"/>
          <p:cNvSpPr/>
          <p:nvPr/>
        </p:nvSpPr>
        <p:spPr>
          <a:xfrm>
            <a:off x="1233000" y="2535480"/>
            <a:ext cx="587160" cy="3031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SQL</a:t>
            </a:r>
            <a:endParaRPr b="0" lang="en-US" sz="1800" spc="-1" strike="noStrike">
              <a:solidFill>
                <a:srgbClr val="000000"/>
              </a:solidFill>
              <a:uFill>
                <a:solidFill>
                  <a:srgbClr val="ffffff"/>
                </a:solidFill>
              </a:uFill>
              <a:latin typeface="Arial"/>
            </a:endParaRPr>
          </a:p>
        </p:txBody>
      </p:sp>
      <p:pic>
        <p:nvPicPr>
          <p:cNvPr id="1103" name="Shape 1451" descr=""/>
          <p:cNvPicPr/>
          <p:nvPr/>
        </p:nvPicPr>
        <p:blipFill>
          <a:blip r:embed="rId5"/>
          <a:stretch/>
        </p:blipFill>
        <p:spPr>
          <a:xfrm>
            <a:off x="826560" y="3062880"/>
            <a:ext cx="459720" cy="606960"/>
          </a:xfrm>
          <a:prstGeom prst="rect">
            <a:avLst/>
          </a:prstGeom>
          <a:ln>
            <a:noFill/>
          </a:ln>
        </p:spPr>
      </p:pic>
      <p:sp>
        <p:nvSpPr>
          <p:cNvPr id="1104" name="CustomShape 9"/>
          <p:cNvSpPr/>
          <p:nvPr/>
        </p:nvSpPr>
        <p:spPr>
          <a:xfrm>
            <a:off x="1233000" y="3211560"/>
            <a:ext cx="587160" cy="3031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FILE</a:t>
            </a:r>
            <a:endParaRPr b="0" lang="en-US" sz="1800" spc="-1" strike="noStrike">
              <a:solidFill>
                <a:srgbClr val="000000"/>
              </a:solidFill>
              <a:uFill>
                <a:solidFill>
                  <a:srgbClr val="ffffff"/>
                </a:solidFill>
              </a:uFill>
              <a:latin typeface="Arial"/>
            </a:endParaRPr>
          </a:p>
        </p:txBody>
      </p:sp>
      <p:pic>
        <p:nvPicPr>
          <p:cNvPr id="1105" name="Shape 1453" descr=""/>
          <p:cNvPicPr/>
          <p:nvPr/>
        </p:nvPicPr>
        <p:blipFill>
          <a:blip r:embed="rId6"/>
          <a:stretch/>
        </p:blipFill>
        <p:spPr>
          <a:xfrm>
            <a:off x="826560" y="3742200"/>
            <a:ext cx="459720" cy="607320"/>
          </a:xfrm>
          <a:prstGeom prst="rect">
            <a:avLst/>
          </a:prstGeom>
          <a:ln>
            <a:noFill/>
          </a:ln>
        </p:spPr>
      </p:pic>
      <p:sp>
        <p:nvSpPr>
          <p:cNvPr id="1106" name="CustomShape 10"/>
          <p:cNvSpPr/>
          <p:nvPr/>
        </p:nvSpPr>
        <p:spPr>
          <a:xfrm>
            <a:off x="1233000" y="3894120"/>
            <a:ext cx="805680" cy="5497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Data Storage</a:t>
            </a:r>
            <a:endParaRPr b="0" lang="en-US" sz="1800" spc="-1" strike="noStrike">
              <a:solidFill>
                <a:srgbClr val="000000"/>
              </a:solidFill>
              <a:uFill>
                <a:solidFill>
                  <a:srgbClr val="ffffff"/>
                </a:solidFill>
              </a:uFill>
              <a:latin typeface="Arial"/>
            </a:endParaRPr>
          </a:p>
        </p:txBody>
      </p:sp>
      <p:pic>
        <p:nvPicPr>
          <p:cNvPr id="1107" name="Shape 1455" descr=""/>
          <p:cNvPicPr/>
          <p:nvPr/>
        </p:nvPicPr>
        <p:blipFill>
          <a:blip r:embed="rId7"/>
          <a:stretch/>
        </p:blipFill>
        <p:spPr>
          <a:xfrm>
            <a:off x="3113640" y="1882440"/>
            <a:ext cx="1099440" cy="355320"/>
          </a:xfrm>
          <a:prstGeom prst="rect">
            <a:avLst/>
          </a:prstGeom>
          <a:ln>
            <a:noFill/>
          </a:ln>
        </p:spPr>
      </p:pic>
      <p:sp>
        <p:nvSpPr>
          <p:cNvPr id="1108" name="CustomShape 11"/>
          <p:cNvSpPr/>
          <p:nvPr/>
        </p:nvSpPr>
        <p:spPr>
          <a:xfrm rot="5400000">
            <a:off x="1173240" y="2723400"/>
            <a:ext cx="2772000" cy="769320"/>
          </a:xfrm>
          <a:prstGeom prst="leftRightUpArrow">
            <a:avLst>
              <a:gd name="adj1" fmla="val 25000"/>
              <a:gd name="adj2" fmla="val 25000"/>
              <a:gd name="adj3" fmla="val 25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1109" name="CustomShape 12"/>
          <p:cNvSpPr/>
          <p:nvPr/>
        </p:nvSpPr>
        <p:spPr>
          <a:xfrm>
            <a:off x="1695960" y="188244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1110" name="CustomShape 13"/>
          <p:cNvSpPr/>
          <p:nvPr/>
        </p:nvSpPr>
        <p:spPr>
          <a:xfrm>
            <a:off x="1695960" y="254700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1111" name="CustomShape 14"/>
          <p:cNvSpPr/>
          <p:nvPr/>
        </p:nvSpPr>
        <p:spPr>
          <a:xfrm>
            <a:off x="1695960" y="328716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sp>
        <p:nvSpPr>
          <p:cNvPr id="1112" name="CustomShape 15"/>
          <p:cNvSpPr/>
          <p:nvPr/>
        </p:nvSpPr>
        <p:spPr>
          <a:xfrm>
            <a:off x="1695960" y="402696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pic>
        <p:nvPicPr>
          <p:cNvPr id="1113" name="Shape 1461" descr=""/>
          <p:cNvPicPr/>
          <p:nvPr/>
        </p:nvPicPr>
        <p:blipFill>
          <a:blip r:embed="rId8"/>
          <a:stretch/>
        </p:blipFill>
        <p:spPr>
          <a:xfrm>
            <a:off x="3250080" y="2323440"/>
            <a:ext cx="459720" cy="496080"/>
          </a:xfrm>
          <a:prstGeom prst="rect">
            <a:avLst/>
          </a:prstGeom>
          <a:ln>
            <a:noFill/>
          </a:ln>
        </p:spPr>
      </p:pic>
      <p:pic>
        <p:nvPicPr>
          <p:cNvPr id="1114" name="Shape 1462" descr=""/>
          <p:cNvPicPr/>
          <p:nvPr/>
        </p:nvPicPr>
        <p:blipFill>
          <a:blip r:embed="rId9"/>
          <a:stretch/>
        </p:blipFill>
        <p:spPr>
          <a:xfrm>
            <a:off x="4015800" y="2323440"/>
            <a:ext cx="459720" cy="496080"/>
          </a:xfrm>
          <a:prstGeom prst="rect">
            <a:avLst/>
          </a:prstGeom>
          <a:ln>
            <a:noFill/>
          </a:ln>
        </p:spPr>
      </p:pic>
      <p:sp>
        <p:nvSpPr>
          <p:cNvPr id="1115" name="CustomShape 16"/>
          <p:cNvSpPr/>
          <p:nvPr/>
        </p:nvSpPr>
        <p:spPr>
          <a:xfrm>
            <a:off x="4422600" y="2345040"/>
            <a:ext cx="686160" cy="355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990000"/>
                </a:solidFill>
                <a:uFill>
                  <a:solidFill>
                    <a:srgbClr val="ffffff"/>
                  </a:solidFill>
                </a:uFill>
                <a:latin typeface="Arial"/>
                <a:ea typeface="Arial"/>
              </a:rPr>
              <a:t>Rules</a:t>
            </a:r>
            <a:endParaRPr b="0" lang="en-US" sz="1800" spc="-1" strike="noStrike">
              <a:solidFill>
                <a:srgbClr val="000000"/>
              </a:solidFill>
              <a:uFill>
                <a:solidFill>
                  <a:srgbClr val="ffffff"/>
                </a:solidFill>
              </a:uFill>
              <a:latin typeface="Arial"/>
            </a:endParaRPr>
          </a:p>
        </p:txBody>
      </p:sp>
      <p:sp>
        <p:nvSpPr>
          <p:cNvPr id="1116" name="CustomShape 17"/>
          <p:cNvSpPr/>
          <p:nvPr/>
        </p:nvSpPr>
        <p:spPr>
          <a:xfrm>
            <a:off x="3136680" y="2819880"/>
            <a:ext cx="686160" cy="355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990000"/>
                </a:solidFill>
                <a:uFill>
                  <a:solidFill>
                    <a:srgbClr val="ffffff"/>
                  </a:solidFill>
                </a:uFill>
                <a:latin typeface="Arial"/>
                <a:ea typeface="Arial"/>
              </a:rPr>
              <a:t>MAP</a:t>
            </a:r>
            <a:endParaRPr b="0" lang="en-US" sz="1800" spc="-1" strike="noStrike">
              <a:solidFill>
                <a:srgbClr val="000000"/>
              </a:solidFill>
              <a:uFill>
                <a:solidFill>
                  <a:srgbClr val="ffffff"/>
                </a:solidFill>
              </a:uFill>
              <a:latin typeface="Arial"/>
            </a:endParaRPr>
          </a:p>
        </p:txBody>
      </p:sp>
      <p:sp>
        <p:nvSpPr>
          <p:cNvPr id="1117" name="CustomShape 18"/>
          <p:cNvSpPr/>
          <p:nvPr/>
        </p:nvSpPr>
        <p:spPr>
          <a:xfrm>
            <a:off x="3772440" y="3584880"/>
            <a:ext cx="1832760" cy="5497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990000"/>
                </a:solidFill>
                <a:uFill>
                  <a:solidFill>
                    <a:srgbClr val="ffffff"/>
                  </a:solidFill>
                </a:uFill>
                <a:latin typeface="Arial"/>
                <a:ea typeface="Arial"/>
              </a:rPr>
              <a:t>REGRESS Profile Classification Rules</a:t>
            </a:r>
            <a:endParaRPr b="0" lang="en-US" sz="1800" spc="-1" strike="noStrike">
              <a:solidFill>
                <a:srgbClr val="000000"/>
              </a:solidFill>
              <a:uFill>
                <a:solidFill>
                  <a:srgbClr val="ffffff"/>
                </a:solidFill>
              </a:uFill>
              <a:latin typeface="Arial"/>
            </a:endParaRPr>
          </a:p>
        </p:txBody>
      </p:sp>
      <p:sp>
        <p:nvSpPr>
          <p:cNvPr id="1118" name="CustomShape 19"/>
          <p:cNvSpPr/>
          <p:nvPr/>
        </p:nvSpPr>
        <p:spPr>
          <a:xfrm>
            <a:off x="3626280" y="2535480"/>
            <a:ext cx="459720" cy="17676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pic>
        <p:nvPicPr>
          <p:cNvPr id="1119" name="Shape 1467" descr=""/>
          <p:cNvPicPr/>
          <p:nvPr/>
        </p:nvPicPr>
        <p:blipFill>
          <a:blip r:embed="rId10"/>
          <a:stretch/>
        </p:blipFill>
        <p:spPr>
          <a:xfrm>
            <a:off x="988200" y="918360"/>
            <a:ext cx="7554600" cy="3674160"/>
          </a:xfrm>
          <a:prstGeom prst="rect">
            <a:avLst/>
          </a:prstGeom>
          <a:ln>
            <a:noFill/>
          </a:ln>
        </p:spPr>
      </p:pic>
      <p:pic>
        <p:nvPicPr>
          <p:cNvPr id="1120" name="Shape 1468" descr=""/>
          <p:cNvPicPr/>
          <p:nvPr/>
        </p:nvPicPr>
        <p:blipFill>
          <a:blip r:embed="rId11"/>
          <a:stretch/>
        </p:blipFill>
        <p:spPr>
          <a:xfrm>
            <a:off x="1233000" y="918360"/>
            <a:ext cx="7166880" cy="4379040"/>
          </a:xfrm>
          <a:prstGeom prst="rect">
            <a:avLst/>
          </a:prstGeom>
          <a:ln>
            <a:noFill/>
          </a:ln>
        </p:spPr>
      </p:pic>
      <p:pic>
        <p:nvPicPr>
          <p:cNvPr id="1121" name="Shape 1469" descr=""/>
          <p:cNvPicPr/>
          <p:nvPr/>
        </p:nvPicPr>
        <p:blipFill>
          <a:blip r:embed="rId12"/>
          <a:stretch/>
        </p:blipFill>
        <p:spPr>
          <a:xfrm>
            <a:off x="3363120" y="3514320"/>
            <a:ext cx="459720" cy="496080"/>
          </a:xfrm>
          <a:prstGeom prst="rect">
            <a:avLst/>
          </a:prstGeom>
          <a:ln>
            <a:noFill/>
          </a:ln>
        </p:spPr>
      </p:pic>
      <p:sp>
        <p:nvSpPr>
          <p:cNvPr id="1122" name="CustomShape 20"/>
          <p:cNvSpPr/>
          <p:nvPr/>
        </p:nvSpPr>
        <p:spPr>
          <a:xfrm rot="5400000">
            <a:off x="4282920" y="3290760"/>
            <a:ext cx="587160" cy="303120"/>
          </a:xfrm>
          <a:prstGeom prst="rightArrow">
            <a:avLst>
              <a:gd name="adj1" fmla="val 50000"/>
              <a:gd name="adj2" fmla="val 50000"/>
            </a:avLst>
          </a:prstGeom>
          <a:gradFill>
            <a:gsLst>
              <a:gs pos="0">
                <a:srgbClr val="1077d2"/>
              </a:gs>
              <a:gs pos="100000">
                <a:srgbClr val="093153"/>
              </a:gs>
            </a:gsLst>
            <a:lin ang="5400000"/>
          </a:gradFill>
          <a:ln w="9360">
            <a:solidFill>
              <a:schemeClr val="dk2"/>
            </a:solidFill>
            <a:round/>
          </a:ln>
        </p:spPr>
        <p:style>
          <a:lnRef idx="0"/>
          <a:fillRef idx="0"/>
          <a:effectRef idx="0"/>
          <a:fontRef idx="minor"/>
        </p:style>
      </p:sp>
      <p:pic>
        <p:nvPicPr>
          <p:cNvPr id="1123" name="Shape 1471" descr=""/>
          <p:cNvPicPr/>
          <p:nvPr/>
        </p:nvPicPr>
        <p:blipFill>
          <a:blip r:embed="rId13"/>
          <a:stretch/>
        </p:blipFill>
        <p:spPr>
          <a:xfrm>
            <a:off x="3366360" y="3819240"/>
            <a:ext cx="453240" cy="453240"/>
          </a:xfrm>
          <a:prstGeom prst="rect">
            <a:avLst/>
          </a:prstGeom>
          <a:ln>
            <a:noFill/>
          </a:ln>
        </p:spPr>
      </p:pic>
      <p:sp>
        <p:nvSpPr>
          <p:cNvPr id="1124" name="CustomShape 21"/>
          <p:cNvSpPr/>
          <p:nvPr/>
        </p:nvSpPr>
        <p:spPr>
          <a:xfrm>
            <a:off x="6278760" y="1852920"/>
            <a:ext cx="2189520" cy="1322280"/>
          </a:xfrm>
          <a:prstGeom prst="roundRect">
            <a:avLst>
              <a:gd name="adj" fmla="val 16667"/>
            </a:avLst>
          </a:prstGeom>
          <a:noFill/>
          <a:ln w="19080">
            <a:solidFill>
              <a:schemeClr val="dk2"/>
            </a:solidFill>
            <a:custDash>
              <a:ds d="400000" sp="300000"/>
            </a:custDash>
            <a:round/>
          </a:ln>
        </p:spPr>
        <p:style>
          <a:lnRef idx="0"/>
          <a:fillRef idx="0"/>
          <a:effectRef idx="0"/>
          <a:fontRef idx="minor"/>
        </p:style>
      </p:sp>
      <p:pic>
        <p:nvPicPr>
          <p:cNvPr id="1125" name="Shape 1473" descr=""/>
          <p:cNvPicPr/>
          <p:nvPr/>
        </p:nvPicPr>
        <p:blipFill>
          <a:blip r:embed="rId14"/>
          <a:stretch/>
        </p:blipFill>
        <p:spPr>
          <a:xfrm>
            <a:off x="6484320" y="1882440"/>
            <a:ext cx="1832760" cy="1372320"/>
          </a:xfrm>
          <a:prstGeom prst="rect">
            <a:avLst/>
          </a:prstGeom>
          <a:ln>
            <a:noFill/>
          </a:ln>
        </p:spPr>
      </p:pic>
      <p:pic>
        <p:nvPicPr>
          <p:cNvPr id="1126" name="Shape 1474" descr=""/>
          <p:cNvPicPr/>
          <p:nvPr/>
        </p:nvPicPr>
        <p:blipFill>
          <a:blip r:embed="rId15"/>
          <a:stretch/>
        </p:blipFill>
        <p:spPr>
          <a:xfrm>
            <a:off x="5976720" y="2788200"/>
            <a:ext cx="459720" cy="496080"/>
          </a:xfrm>
          <a:prstGeom prst="rect">
            <a:avLst/>
          </a:prstGeom>
          <a:ln>
            <a:noFill/>
          </a:ln>
        </p:spPr>
      </p:pic>
      <p:pic>
        <p:nvPicPr>
          <p:cNvPr id="1127" name="Shape 1475" descr=""/>
          <p:cNvPicPr/>
          <p:nvPr/>
        </p:nvPicPr>
        <p:blipFill>
          <a:blip r:embed="rId16"/>
          <a:stretch/>
        </p:blipFill>
        <p:spPr>
          <a:xfrm>
            <a:off x="5979960" y="3092760"/>
            <a:ext cx="453240" cy="453240"/>
          </a:xfrm>
          <a:prstGeom prst="rect">
            <a:avLst/>
          </a:prstGeom>
          <a:ln>
            <a:noFill/>
          </a:ln>
        </p:spPr>
      </p:pic>
      <p:pic>
        <p:nvPicPr>
          <p:cNvPr id="1128" name="Shape 1476" descr=""/>
          <p:cNvPicPr/>
          <p:nvPr/>
        </p:nvPicPr>
        <p:blipFill>
          <a:blip r:embed="rId17"/>
          <a:stretch/>
        </p:blipFill>
        <p:spPr>
          <a:xfrm>
            <a:off x="9029160" y="3062880"/>
            <a:ext cx="402120" cy="620640"/>
          </a:xfrm>
          <a:prstGeom prst="rect">
            <a:avLst/>
          </a:prstGeom>
          <a:ln>
            <a:noFill/>
          </a:ln>
        </p:spPr>
      </p:pic>
      <p:sp>
        <p:nvSpPr>
          <p:cNvPr id="1129" name="CustomShape 22"/>
          <p:cNvSpPr/>
          <p:nvPr/>
        </p:nvSpPr>
        <p:spPr>
          <a:xfrm>
            <a:off x="8443440" y="3742200"/>
            <a:ext cx="7693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200" spc="-1" strike="noStrike">
                <a:solidFill>
                  <a:srgbClr val="000000"/>
                </a:solidFill>
                <a:uFill>
                  <a:solidFill>
                    <a:srgbClr val="ffffff"/>
                  </a:solidFill>
                </a:uFill>
                <a:latin typeface="Overpass"/>
                <a:ea typeface="Overpass"/>
              </a:rPr>
              <a:t>Analyst</a:t>
            </a:r>
            <a:endParaRPr b="0" lang="en-US" sz="1800" spc="-1" strike="noStrike">
              <a:solidFill>
                <a:srgbClr val="000000"/>
              </a:solidFill>
              <a:uFill>
                <a:solidFill>
                  <a:srgbClr val="ffffff"/>
                </a:solidFill>
              </a:uFill>
              <a:latin typeface="Arial"/>
            </a:endParaRPr>
          </a:p>
        </p:txBody>
      </p:sp>
      <p:sp>
        <p:nvSpPr>
          <p:cNvPr id="1130" name="CustomShape 23"/>
          <p:cNvSpPr/>
          <p:nvPr/>
        </p:nvSpPr>
        <p:spPr>
          <a:xfrm rot="16200000">
            <a:off x="7843320" y="3180600"/>
            <a:ext cx="805680" cy="549720"/>
          </a:xfrm>
          <a:prstGeom prst="bentArrow">
            <a:avLst>
              <a:gd name="adj1" fmla="val 25000"/>
              <a:gd name="adj2" fmla="val 25000"/>
              <a:gd name="adj3" fmla="val 25000"/>
              <a:gd name="adj4" fmla="val 43750"/>
            </a:avLst>
          </a:prstGeom>
          <a:solidFill>
            <a:schemeClr val="lt2"/>
          </a:solidFill>
          <a:ln w="9360">
            <a:solidFill>
              <a:schemeClr val="dk2"/>
            </a:solidFill>
            <a:round/>
          </a:ln>
        </p:spPr>
        <p:style>
          <a:lnRef idx="0"/>
          <a:fillRef idx="0"/>
          <a:effectRef idx="0"/>
          <a:fontRef idx="minor"/>
        </p:style>
      </p:sp>
      <p:pic>
        <p:nvPicPr>
          <p:cNvPr id="1131" name="Shape 1479" descr=""/>
          <p:cNvPicPr/>
          <p:nvPr/>
        </p:nvPicPr>
        <p:blipFill>
          <a:blip r:embed="rId18"/>
          <a:stretch/>
        </p:blipFill>
        <p:spPr>
          <a:xfrm>
            <a:off x="7914960" y="3211560"/>
            <a:ext cx="459720" cy="496080"/>
          </a:xfrm>
          <a:prstGeom prst="rect">
            <a:avLst/>
          </a:prstGeom>
          <a:ln>
            <a:noFill/>
          </a:ln>
        </p:spPr>
      </p:pic>
      <p:pic>
        <p:nvPicPr>
          <p:cNvPr id="1132" name="Shape 1480" descr=""/>
          <p:cNvPicPr/>
          <p:nvPr/>
        </p:nvPicPr>
        <p:blipFill>
          <a:blip r:embed="rId19"/>
          <a:stretch/>
        </p:blipFill>
        <p:spPr>
          <a:xfrm>
            <a:off x="7918200" y="3516480"/>
            <a:ext cx="453240" cy="453240"/>
          </a:xfrm>
          <a:prstGeom prst="rect">
            <a:avLst/>
          </a:prstGeom>
          <a:ln>
            <a:noFill/>
          </a:ln>
        </p:spPr>
      </p:pic>
      <p:pic>
        <p:nvPicPr>
          <p:cNvPr id="1133" name="Shape 1481" descr=""/>
          <p:cNvPicPr/>
          <p:nvPr/>
        </p:nvPicPr>
        <p:blipFill>
          <a:blip r:embed="rId20"/>
          <a:stretch/>
        </p:blipFill>
        <p:spPr>
          <a:xfrm>
            <a:off x="1968840" y="902160"/>
            <a:ext cx="6967800" cy="4190760"/>
          </a:xfrm>
          <a:prstGeom prst="rect">
            <a:avLst/>
          </a:prstGeom>
          <a:ln>
            <a:noFill/>
          </a:ln>
        </p:spPr>
      </p:pic>
      <p:sp>
        <p:nvSpPr>
          <p:cNvPr id="1134" name="CustomShape 24"/>
          <p:cNvSpPr/>
          <p:nvPr/>
        </p:nvSpPr>
        <p:spPr>
          <a:xfrm>
            <a:off x="3937680" y="2819880"/>
            <a:ext cx="1051200" cy="355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990000"/>
                </a:solidFill>
                <a:uFill>
                  <a:solidFill>
                    <a:srgbClr val="ffffff"/>
                  </a:solidFill>
                </a:uFill>
                <a:latin typeface="Arial"/>
                <a:ea typeface="Arial"/>
              </a:rPr>
              <a:t>REDUCE</a:t>
            </a:r>
            <a:endParaRPr b="0" lang="en-US" sz="1800" spc="-1" strike="noStrike">
              <a:solidFill>
                <a:srgbClr val="000000"/>
              </a:solidFill>
              <a:uFill>
                <a:solidFill>
                  <a:srgbClr val="ffffff"/>
                </a:solidFill>
              </a:uFill>
              <a:latin typeface="Arial"/>
            </a:endParaRPr>
          </a:p>
        </p:txBody>
      </p:sp>
      <p:sp>
        <p:nvSpPr>
          <p:cNvPr id="1135" name="TextShape 2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136" name="CustomShape 26"/>
          <p:cNvSpPr/>
          <p:nvPr/>
        </p:nvSpPr>
        <p:spPr>
          <a:xfrm>
            <a:off x="1368000" y="0"/>
            <a:ext cx="7775640" cy="5695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Banking: Anti Money Laundering Detection</a:t>
            </a:r>
            <a:endParaRPr b="0" lang="en-US" sz="1800" spc="-1" strike="noStrike">
              <a:solidFill>
                <a:srgbClr val="000000"/>
              </a:solidFill>
              <a:uFill>
                <a:solidFill>
                  <a:srgbClr val="ffffff"/>
                </a:solidFill>
              </a:uFill>
              <a:latin typeface="Arial"/>
            </a:endParaRPr>
          </a:p>
        </p:txBody>
      </p:sp>
      <p:sp>
        <p:nvSpPr>
          <p:cNvPr id="1137" name="CustomShape 27"/>
          <p:cNvSpPr/>
          <p:nvPr/>
        </p:nvSpPr>
        <p:spPr>
          <a:xfrm>
            <a:off x="1431360" y="479880"/>
            <a:ext cx="68810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Building Adaptive Systems with BRMS</a:t>
            </a:r>
            <a:endParaRPr b="0" lang="en-US" sz="1800" spc="-1" strike="noStrike">
              <a:solidFill>
                <a:srgbClr val="000000"/>
              </a:solidFill>
              <a:uFill>
                <a:solidFill>
                  <a:srgbClr val="ffffff"/>
                </a:solidFill>
              </a:uFill>
              <a:latin typeface="Arial"/>
            </a:endParaRPr>
          </a:p>
        </p:txBody>
      </p:sp>
    </p:spTree>
  </p:cSld>
  <p:timing>
    <p:tnLst>
      <p:par>
        <p:cTn id="312" dur="indefinite" restart="never" nodeType="tmRoot">
          <p:childTnLst>
            <p:seq>
              <p:cTn id="313" dur="indefinite" nodeType="mainSeq">
                <p:childTnLst>
                  <p:par>
                    <p:cTn id="314" fill="hold">
                      <p:stCondLst>
                        <p:cond delay="indefinite"/>
                      </p:stCondLst>
                      <p:childTnLst>
                        <p:par>
                          <p:cTn id="315" fill="hold">
                            <p:stCondLst>
                              <p:cond delay="0"/>
                            </p:stCondLst>
                            <p:childTnLst>
                              <p:par>
                                <p:cTn id="316" nodeType="clickEffect" fill="hold" presetClass="entr" presetID="10">
                                  <p:stCondLst>
                                    <p:cond delay="0"/>
                                  </p:stCondLst>
                                  <p:childTnLst>
                                    <p:set>
                                      <p:cBhvr>
                                        <p:cTn id="317" dur="1" fill="hold">
                                          <p:stCondLst>
                                            <p:cond delay="0"/>
                                          </p:stCondLst>
                                        </p:cTn>
                                        <p:tgtEl>
                                          <p:spTgt spid="1093"/>
                                        </p:tgtEl>
                                        <p:attrNameLst>
                                          <p:attrName>style.visibility</p:attrName>
                                        </p:attrNameLst>
                                      </p:cBhvr>
                                      <p:to>
                                        <p:strVal val="visible"/>
                                      </p:to>
                                    </p:set>
                                    <p:animEffect filter="fade" transition="in">
                                      <p:cBhvr additive="repl">
                                        <p:cTn id="318" dur="1000"/>
                                        <p:tgtEl>
                                          <p:spTgt spid="1093"/>
                                        </p:tgtEl>
                                      </p:cBhvr>
                                    </p:animEffect>
                                  </p:childTnLst>
                                </p:cTn>
                              </p:par>
                              <p:par>
                                <p:cTn id="319" nodeType="withEffect" fill="hold" presetClass="entr" presetID="10">
                                  <p:stCondLst>
                                    <p:cond delay="0"/>
                                  </p:stCondLst>
                                  <p:childTnLst>
                                    <p:set>
                                      <p:cBhvr>
                                        <p:cTn id="320" dur="1" fill="hold">
                                          <p:stCondLst>
                                            <p:cond delay="0"/>
                                          </p:stCondLst>
                                        </p:cTn>
                                        <p:tgtEl>
                                          <p:spTgt spid="1098"/>
                                        </p:tgtEl>
                                        <p:attrNameLst>
                                          <p:attrName>style.visibility</p:attrName>
                                        </p:attrNameLst>
                                      </p:cBhvr>
                                      <p:to>
                                        <p:strVal val="visible"/>
                                      </p:to>
                                    </p:set>
                                    <p:animEffect filter="fade" transition="in">
                                      <p:cBhvr additive="repl">
                                        <p:cTn id="321" dur="1000"/>
                                        <p:tgtEl>
                                          <p:spTgt spid="1098"/>
                                        </p:tgtEl>
                                      </p:cBhvr>
                                    </p:animEffect>
                                  </p:childTnLst>
                                </p:cTn>
                              </p:par>
                              <p:par>
                                <p:cTn id="322" nodeType="withEffect" fill="hold" presetClass="entr" presetID="10">
                                  <p:stCondLst>
                                    <p:cond delay="0"/>
                                  </p:stCondLst>
                                  <p:childTnLst>
                                    <p:set>
                                      <p:cBhvr>
                                        <p:cTn id="323" dur="1" fill="hold">
                                          <p:stCondLst>
                                            <p:cond delay="0"/>
                                          </p:stCondLst>
                                        </p:cTn>
                                        <p:tgtEl>
                                          <p:spTgt spid="1100"/>
                                        </p:tgtEl>
                                        <p:attrNameLst>
                                          <p:attrName>style.visibility</p:attrName>
                                        </p:attrNameLst>
                                      </p:cBhvr>
                                      <p:to>
                                        <p:strVal val="visible"/>
                                      </p:to>
                                    </p:set>
                                    <p:animEffect filter="fade" transition="in">
                                      <p:cBhvr additive="repl">
                                        <p:cTn id="324" dur="1000"/>
                                        <p:tgtEl>
                                          <p:spTgt spid="1100"/>
                                        </p:tgtEl>
                                      </p:cBhvr>
                                    </p:animEffect>
                                  </p:childTnLst>
                                </p:cTn>
                              </p:par>
                              <p:par>
                                <p:cTn id="325" nodeType="withEffect" fill="hold" presetClass="entr" presetID="10">
                                  <p:stCondLst>
                                    <p:cond delay="0"/>
                                  </p:stCondLst>
                                  <p:childTnLst>
                                    <p:set>
                                      <p:cBhvr>
                                        <p:cTn id="326" dur="1" fill="hold">
                                          <p:stCondLst>
                                            <p:cond delay="0"/>
                                          </p:stCondLst>
                                        </p:cTn>
                                        <p:tgtEl>
                                          <p:spTgt spid="1101"/>
                                        </p:tgtEl>
                                        <p:attrNameLst>
                                          <p:attrName>style.visibility</p:attrName>
                                        </p:attrNameLst>
                                      </p:cBhvr>
                                      <p:to>
                                        <p:strVal val="visible"/>
                                      </p:to>
                                    </p:set>
                                    <p:animEffect filter="fade" transition="in">
                                      <p:cBhvr additive="repl">
                                        <p:cTn id="327" dur="1000"/>
                                        <p:tgtEl>
                                          <p:spTgt spid="1101"/>
                                        </p:tgtEl>
                                      </p:cBhvr>
                                    </p:animEffect>
                                  </p:childTnLst>
                                </p:cTn>
                              </p:par>
                              <p:par>
                                <p:cTn id="328" nodeType="withEffect" fill="hold" presetClass="entr" presetID="10">
                                  <p:stCondLst>
                                    <p:cond delay="0"/>
                                  </p:stCondLst>
                                  <p:childTnLst>
                                    <p:set>
                                      <p:cBhvr>
                                        <p:cTn id="329" dur="1" fill="hold">
                                          <p:stCondLst>
                                            <p:cond delay="0"/>
                                          </p:stCondLst>
                                        </p:cTn>
                                        <p:tgtEl>
                                          <p:spTgt spid="1102"/>
                                        </p:tgtEl>
                                        <p:attrNameLst>
                                          <p:attrName>style.visibility</p:attrName>
                                        </p:attrNameLst>
                                      </p:cBhvr>
                                      <p:to>
                                        <p:strVal val="visible"/>
                                      </p:to>
                                    </p:set>
                                    <p:animEffect filter="fade" transition="in">
                                      <p:cBhvr additive="repl">
                                        <p:cTn id="330" dur="1000"/>
                                        <p:tgtEl>
                                          <p:spTgt spid="1102"/>
                                        </p:tgtEl>
                                      </p:cBhvr>
                                    </p:animEffect>
                                  </p:childTnLst>
                                </p:cTn>
                              </p:par>
                              <p:par>
                                <p:cTn id="331" nodeType="withEffect" fill="hold" presetClass="entr" presetID="10">
                                  <p:stCondLst>
                                    <p:cond delay="0"/>
                                  </p:stCondLst>
                                  <p:childTnLst>
                                    <p:set>
                                      <p:cBhvr>
                                        <p:cTn id="332" dur="1" fill="hold">
                                          <p:stCondLst>
                                            <p:cond delay="0"/>
                                          </p:stCondLst>
                                        </p:cTn>
                                        <p:tgtEl>
                                          <p:spTgt spid="1103"/>
                                        </p:tgtEl>
                                        <p:attrNameLst>
                                          <p:attrName>style.visibility</p:attrName>
                                        </p:attrNameLst>
                                      </p:cBhvr>
                                      <p:to>
                                        <p:strVal val="visible"/>
                                      </p:to>
                                    </p:set>
                                    <p:animEffect filter="fade" transition="in">
                                      <p:cBhvr additive="repl">
                                        <p:cTn id="333" dur="1000"/>
                                        <p:tgtEl>
                                          <p:spTgt spid="1103"/>
                                        </p:tgtEl>
                                      </p:cBhvr>
                                    </p:animEffect>
                                  </p:childTnLst>
                                </p:cTn>
                              </p:par>
                              <p:par>
                                <p:cTn id="334" nodeType="withEffect" fill="hold" presetClass="entr" presetID="10">
                                  <p:stCondLst>
                                    <p:cond delay="0"/>
                                  </p:stCondLst>
                                  <p:childTnLst>
                                    <p:set>
                                      <p:cBhvr>
                                        <p:cTn id="335" dur="1" fill="hold">
                                          <p:stCondLst>
                                            <p:cond delay="0"/>
                                          </p:stCondLst>
                                        </p:cTn>
                                        <p:tgtEl>
                                          <p:spTgt spid="1104"/>
                                        </p:tgtEl>
                                        <p:attrNameLst>
                                          <p:attrName>style.visibility</p:attrName>
                                        </p:attrNameLst>
                                      </p:cBhvr>
                                      <p:to>
                                        <p:strVal val="visible"/>
                                      </p:to>
                                    </p:set>
                                    <p:animEffect filter="fade" transition="in">
                                      <p:cBhvr additive="repl">
                                        <p:cTn id="336" dur="1000"/>
                                        <p:tgtEl>
                                          <p:spTgt spid="1104"/>
                                        </p:tgtEl>
                                      </p:cBhvr>
                                    </p:animEffect>
                                  </p:childTnLst>
                                </p:cTn>
                              </p:par>
                              <p:par>
                                <p:cTn id="337" nodeType="withEffect" fill="hold" presetClass="entr" presetID="10">
                                  <p:stCondLst>
                                    <p:cond delay="0"/>
                                  </p:stCondLst>
                                  <p:childTnLst>
                                    <p:set>
                                      <p:cBhvr>
                                        <p:cTn id="338" dur="1" fill="hold">
                                          <p:stCondLst>
                                            <p:cond delay="0"/>
                                          </p:stCondLst>
                                        </p:cTn>
                                        <p:tgtEl>
                                          <p:spTgt spid="1105"/>
                                        </p:tgtEl>
                                        <p:attrNameLst>
                                          <p:attrName>style.visibility</p:attrName>
                                        </p:attrNameLst>
                                      </p:cBhvr>
                                      <p:to>
                                        <p:strVal val="visible"/>
                                      </p:to>
                                    </p:set>
                                    <p:animEffect filter="fade" transition="in">
                                      <p:cBhvr additive="repl">
                                        <p:cTn id="339" dur="1000"/>
                                        <p:tgtEl>
                                          <p:spTgt spid="1105"/>
                                        </p:tgtEl>
                                      </p:cBhvr>
                                    </p:animEffect>
                                  </p:childTnLst>
                                </p:cTn>
                              </p:par>
                              <p:par>
                                <p:cTn id="340" nodeType="withEffect" fill="hold" presetClass="entr" presetID="10">
                                  <p:stCondLst>
                                    <p:cond delay="0"/>
                                  </p:stCondLst>
                                  <p:childTnLst>
                                    <p:set>
                                      <p:cBhvr>
                                        <p:cTn id="341" dur="1" fill="hold">
                                          <p:stCondLst>
                                            <p:cond delay="0"/>
                                          </p:stCondLst>
                                        </p:cTn>
                                        <p:tgtEl>
                                          <p:spTgt spid="1106"/>
                                        </p:tgtEl>
                                        <p:attrNameLst>
                                          <p:attrName>style.visibility</p:attrName>
                                        </p:attrNameLst>
                                      </p:cBhvr>
                                      <p:to>
                                        <p:strVal val="visible"/>
                                      </p:to>
                                    </p:set>
                                    <p:animEffect filter="fade" transition="in">
                                      <p:cBhvr additive="repl">
                                        <p:cTn id="342" dur="1000"/>
                                        <p:tgtEl>
                                          <p:spTgt spid="1106"/>
                                        </p:tgtEl>
                                      </p:cBhvr>
                                    </p:animEffect>
                                  </p:childTnLst>
                                </p:cTn>
                              </p:par>
                            </p:childTnLst>
                          </p:cTn>
                        </p:par>
                      </p:childTnLst>
                    </p:cTn>
                  </p:par>
                  <p:par>
                    <p:cTn id="343" fill="hold">
                      <p:stCondLst>
                        <p:cond delay="indefinite"/>
                      </p:stCondLst>
                      <p:childTnLst>
                        <p:par>
                          <p:cTn id="344" fill="hold">
                            <p:stCondLst>
                              <p:cond delay="0"/>
                            </p:stCondLst>
                            <p:childTnLst>
                              <p:par>
                                <p:cTn id="345" nodeType="clickEffect" fill="hold" presetClass="entr" presetID="10">
                                  <p:stCondLst>
                                    <p:cond delay="0"/>
                                  </p:stCondLst>
                                  <p:childTnLst>
                                    <p:set>
                                      <p:cBhvr>
                                        <p:cTn id="346" dur="1" fill="hold">
                                          <p:stCondLst>
                                            <p:cond delay="0"/>
                                          </p:stCondLst>
                                        </p:cTn>
                                        <p:tgtEl>
                                          <p:spTgt spid="1108"/>
                                        </p:tgtEl>
                                        <p:attrNameLst>
                                          <p:attrName>style.visibility</p:attrName>
                                        </p:attrNameLst>
                                      </p:cBhvr>
                                      <p:to>
                                        <p:strVal val="visible"/>
                                      </p:to>
                                    </p:set>
                                    <p:animEffect filter="fade" transition="in">
                                      <p:cBhvr additive="repl">
                                        <p:cTn id="347" dur="1000"/>
                                        <p:tgtEl>
                                          <p:spTgt spid="1108"/>
                                        </p:tgtEl>
                                      </p:cBhvr>
                                    </p:animEffect>
                                  </p:childTnLst>
                                </p:cTn>
                              </p:par>
                              <p:par>
                                <p:cTn id="348" nodeType="withEffect" fill="hold" presetClass="entr" presetID="10">
                                  <p:stCondLst>
                                    <p:cond delay="0"/>
                                  </p:stCondLst>
                                  <p:childTnLst>
                                    <p:set>
                                      <p:cBhvr>
                                        <p:cTn id="349" dur="1" fill="hold">
                                          <p:stCondLst>
                                            <p:cond delay="0"/>
                                          </p:stCondLst>
                                        </p:cTn>
                                        <p:tgtEl>
                                          <p:spTgt spid="1109"/>
                                        </p:tgtEl>
                                        <p:attrNameLst>
                                          <p:attrName>style.visibility</p:attrName>
                                        </p:attrNameLst>
                                      </p:cBhvr>
                                      <p:to>
                                        <p:strVal val="visible"/>
                                      </p:to>
                                    </p:set>
                                    <p:animEffect filter="fade" transition="in">
                                      <p:cBhvr additive="repl">
                                        <p:cTn id="350" dur="1000"/>
                                        <p:tgtEl>
                                          <p:spTgt spid="1109"/>
                                        </p:tgtEl>
                                      </p:cBhvr>
                                    </p:animEffect>
                                  </p:childTnLst>
                                </p:cTn>
                              </p:par>
                              <p:par>
                                <p:cTn id="351" nodeType="withEffect" fill="hold" presetClass="entr" presetID="10">
                                  <p:stCondLst>
                                    <p:cond delay="0"/>
                                  </p:stCondLst>
                                  <p:childTnLst>
                                    <p:set>
                                      <p:cBhvr>
                                        <p:cTn id="352" dur="1" fill="hold">
                                          <p:stCondLst>
                                            <p:cond delay="0"/>
                                          </p:stCondLst>
                                        </p:cTn>
                                        <p:tgtEl>
                                          <p:spTgt spid="1110"/>
                                        </p:tgtEl>
                                        <p:attrNameLst>
                                          <p:attrName>style.visibility</p:attrName>
                                        </p:attrNameLst>
                                      </p:cBhvr>
                                      <p:to>
                                        <p:strVal val="visible"/>
                                      </p:to>
                                    </p:set>
                                    <p:animEffect filter="fade" transition="in">
                                      <p:cBhvr additive="repl">
                                        <p:cTn id="353" dur="1000"/>
                                        <p:tgtEl>
                                          <p:spTgt spid="1110"/>
                                        </p:tgtEl>
                                      </p:cBhvr>
                                    </p:animEffect>
                                  </p:childTnLst>
                                </p:cTn>
                              </p:par>
                              <p:par>
                                <p:cTn id="354" nodeType="withEffect" fill="hold" presetClass="entr" presetID="10">
                                  <p:stCondLst>
                                    <p:cond delay="0"/>
                                  </p:stCondLst>
                                  <p:childTnLst>
                                    <p:set>
                                      <p:cBhvr>
                                        <p:cTn id="355" dur="1" fill="hold">
                                          <p:stCondLst>
                                            <p:cond delay="0"/>
                                          </p:stCondLst>
                                        </p:cTn>
                                        <p:tgtEl>
                                          <p:spTgt spid="1111"/>
                                        </p:tgtEl>
                                        <p:attrNameLst>
                                          <p:attrName>style.visibility</p:attrName>
                                        </p:attrNameLst>
                                      </p:cBhvr>
                                      <p:to>
                                        <p:strVal val="visible"/>
                                      </p:to>
                                    </p:set>
                                    <p:animEffect filter="fade" transition="in">
                                      <p:cBhvr additive="repl">
                                        <p:cTn id="356" dur="1000"/>
                                        <p:tgtEl>
                                          <p:spTgt spid="1111"/>
                                        </p:tgtEl>
                                      </p:cBhvr>
                                    </p:animEffect>
                                  </p:childTnLst>
                                </p:cTn>
                              </p:par>
                              <p:par>
                                <p:cTn id="357" nodeType="withEffect" fill="hold" presetClass="entr" presetID="10">
                                  <p:stCondLst>
                                    <p:cond delay="0"/>
                                  </p:stCondLst>
                                  <p:childTnLst>
                                    <p:set>
                                      <p:cBhvr>
                                        <p:cTn id="358" dur="1" fill="hold">
                                          <p:stCondLst>
                                            <p:cond delay="0"/>
                                          </p:stCondLst>
                                        </p:cTn>
                                        <p:tgtEl>
                                          <p:spTgt spid="1112"/>
                                        </p:tgtEl>
                                        <p:attrNameLst>
                                          <p:attrName>style.visibility</p:attrName>
                                        </p:attrNameLst>
                                      </p:cBhvr>
                                      <p:to>
                                        <p:strVal val="visible"/>
                                      </p:to>
                                    </p:set>
                                    <p:animEffect filter="fade" transition="in">
                                      <p:cBhvr additive="repl">
                                        <p:cTn id="359" dur="1000"/>
                                        <p:tgtEl>
                                          <p:spTgt spid="1112"/>
                                        </p:tgtEl>
                                      </p:cBhvr>
                                    </p:animEffect>
                                  </p:childTnLst>
                                </p:cTn>
                              </p:par>
                              <p:par>
                                <p:cTn id="360" nodeType="withEffect" fill="hold" presetClass="entr" presetID="10">
                                  <p:stCondLst>
                                    <p:cond delay="0"/>
                                  </p:stCondLst>
                                  <p:childTnLst>
                                    <p:set>
                                      <p:cBhvr>
                                        <p:cTn id="361" dur="1" fill="hold">
                                          <p:stCondLst>
                                            <p:cond delay="0"/>
                                          </p:stCondLst>
                                        </p:cTn>
                                        <p:tgtEl>
                                          <p:spTgt spid="1119"/>
                                        </p:tgtEl>
                                        <p:attrNameLst>
                                          <p:attrName>style.visibility</p:attrName>
                                        </p:attrNameLst>
                                      </p:cBhvr>
                                      <p:to>
                                        <p:strVal val="visible"/>
                                      </p:to>
                                    </p:set>
                                    <p:animEffect filter="fade" transition="in">
                                      <p:cBhvr additive="repl">
                                        <p:cTn id="362" dur="1000"/>
                                        <p:tgtEl>
                                          <p:spTgt spid="1119"/>
                                        </p:tgtEl>
                                      </p:cBhvr>
                                    </p:animEffect>
                                  </p:childTnLst>
                                </p:cTn>
                              </p:par>
                            </p:childTnLst>
                          </p:cTn>
                        </p:par>
                      </p:childTnLst>
                    </p:cTn>
                  </p:par>
                  <p:par>
                    <p:cTn id="363" fill="hold">
                      <p:stCondLst>
                        <p:cond delay="indefinite"/>
                      </p:stCondLst>
                      <p:childTnLst>
                        <p:par>
                          <p:cTn id="364" fill="hold">
                            <p:stCondLst>
                              <p:cond delay="0"/>
                            </p:stCondLst>
                            <p:childTnLst>
                              <p:par>
                                <p:cTn id="365" nodeType="clickEffect" fill="hold" presetClass="exit" presetID="10">
                                  <p:stCondLst>
                                    <p:cond delay="0"/>
                                  </p:stCondLst>
                                  <p:childTnLst>
                                    <p:animEffect filter="fade" transition="in">
                                      <p:cBhvr additive="repl">
                                        <p:cTn id="366" dur="1000"/>
                                        <p:tgtEl>
                                          <p:spTgt spid="1119"/>
                                        </p:tgtEl>
                                      </p:cBhvr>
                                    </p:animEffect>
                                    <p:set>
                                      <p:cBhvr>
                                        <p:cTn id="367" dur="1" fill="hold">
                                          <p:stCondLst>
                                            <p:cond delay="1000"/>
                                          </p:stCondLst>
                                        </p:cTn>
                                        <p:tgtEl>
                                          <p:spTgt spid="1119"/>
                                        </p:tgtEl>
                                        <p:attrNameLst>
                                          <p:attrName>style.visibility</p:attrName>
                                        </p:attrNameLst>
                                      </p:cBhvr>
                                      <p:to>
                                        <p:strVal val="hidden"/>
                                      </p:to>
                                    </p:set>
                                  </p:childTnLst>
                                </p:cTn>
                              </p:par>
                              <p:par>
                                <p:cTn id="368" nodeType="withEffect" fill="hold" presetClass="entr" presetID="10">
                                  <p:stCondLst>
                                    <p:cond delay="0"/>
                                  </p:stCondLst>
                                  <p:childTnLst>
                                    <p:set>
                                      <p:cBhvr>
                                        <p:cTn id="369" dur="1" fill="hold">
                                          <p:stCondLst>
                                            <p:cond delay="0"/>
                                          </p:stCondLst>
                                        </p:cTn>
                                        <p:tgtEl>
                                          <p:spTgt spid="1093"/>
                                        </p:tgtEl>
                                        <p:attrNameLst>
                                          <p:attrName>style.visibility</p:attrName>
                                        </p:attrNameLst>
                                      </p:cBhvr>
                                      <p:to>
                                        <p:strVal val="visible"/>
                                      </p:to>
                                    </p:set>
                                    <p:animEffect filter="fade" transition="in">
                                      <p:cBhvr additive="repl">
                                        <p:cTn id="370" dur="1000"/>
                                        <p:tgtEl>
                                          <p:spTgt spid="1093"/>
                                        </p:tgtEl>
                                      </p:cBhvr>
                                    </p:animEffect>
                                  </p:childTnLst>
                                </p:cTn>
                              </p:par>
                              <p:par>
                                <p:cTn id="371" nodeType="withEffect" fill="hold" presetClass="entr" presetID="10">
                                  <p:stCondLst>
                                    <p:cond delay="0"/>
                                  </p:stCondLst>
                                  <p:childTnLst>
                                    <p:set>
                                      <p:cBhvr>
                                        <p:cTn id="372" dur="1" fill="hold">
                                          <p:stCondLst>
                                            <p:cond delay="0"/>
                                          </p:stCondLst>
                                        </p:cTn>
                                        <p:tgtEl>
                                          <p:spTgt spid="1098"/>
                                        </p:tgtEl>
                                        <p:attrNameLst>
                                          <p:attrName>style.visibility</p:attrName>
                                        </p:attrNameLst>
                                      </p:cBhvr>
                                      <p:to>
                                        <p:strVal val="visible"/>
                                      </p:to>
                                    </p:set>
                                    <p:animEffect filter="fade" transition="in">
                                      <p:cBhvr additive="repl">
                                        <p:cTn id="373" dur="1000"/>
                                        <p:tgtEl>
                                          <p:spTgt spid="1098"/>
                                        </p:tgtEl>
                                      </p:cBhvr>
                                    </p:animEffect>
                                  </p:childTnLst>
                                </p:cTn>
                              </p:par>
                              <p:par>
                                <p:cTn id="374" nodeType="withEffect" fill="hold" presetClass="entr" presetID="10">
                                  <p:stCondLst>
                                    <p:cond delay="0"/>
                                  </p:stCondLst>
                                  <p:childTnLst>
                                    <p:set>
                                      <p:cBhvr>
                                        <p:cTn id="375" dur="1" fill="hold">
                                          <p:stCondLst>
                                            <p:cond delay="0"/>
                                          </p:stCondLst>
                                        </p:cTn>
                                        <p:tgtEl>
                                          <p:spTgt spid="1100"/>
                                        </p:tgtEl>
                                        <p:attrNameLst>
                                          <p:attrName>style.visibility</p:attrName>
                                        </p:attrNameLst>
                                      </p:cBhvr>
                                      <p:to>
                                        <p:strVal val="visible"/>
                                      </p:to>
                                    </p:set>
                                    <p:animEffect filter="fade" transition="in">
                                      <p:cBhvr additive="repl">
                                        <p:cTn id="376" dur="1000"/>
                                        <p:tgtEl>
                                          <p:spTgt spid="1100"/>
                                        </p:tgtEl>
                                      </p:cBhvr>
                                    </p:animEffect>
                                  </p:childTnLst>
                                </p:cTn>
                              </p:par>
                              <p:par>
                                <p:cTn id="377" nodeType="withEffect" fill="hold" presetClass="entr" presetID="10">
                                  <p:stCondLst>
                                    <p:cond delay="0"/>
                                  </p:stCondLst>
                                  <p:childTnLst>
                                    <p:set>
                                      <p:cBhvr>
                                        <p:cTn id="378" dur="1" fill="hold">
                                          <p:stCondLst>
                                            <p:cond delay="0"/>
                                          </p:stCondLst>
                                        </p:cTn>
                                        <p:tgtEl>
                                          <p:spTgt spid="1101"/>
                                        </p:tgtEl>
                                        <p:attrNameLst>
                                          <p:attrName>style.visibility</p:attrName>
                                        </p:attrNameLst>
                                      </p:cBhvr>
                                      <p:to>
                                        <p:strVal val="visible"/>
                                      </p:to>
                                    </p:set>
                                    <p:animEffect filter="fade" transition="in">
                                      <p:cBhvr additive="repl">
                                        <p:cTn id="379" dur="1000"/>
                                        <p:tgtEl>
                                          <p:spTgt spid="1101"/>
                                        </p:tgtEl>
                                      </p:cBhvr>
                                    </p:animEffect>
                                  </p:childTnLst>
                                </p:cTn>
                              </p:par>
                              <p:par>
                                <p:cTn id="380" nodeType="withEffect" fill="hold" presetClass="entr" presetID="10">
                                  <p:stCondLst>
                                    <p:cond delay="0"/>
                                  </p:stCondLst>
                                  <p:childTnLst>
                                    <p:set>
                                      <p:cBhvr>
                                        <p:cTn id="381" dur="1" fill="hold">
                                          <p:stCondLst>
                                            <p:cond delay="0"/>
                                          </p:stCondLst>
                                        </p:cTn>
                                        <p:tgtEl>
                                          <p:spTgt spid="1102"/>
                                        </p:tgtEl>
                                        <p:attrNameLst>
                                          <p:attrName>style.visibility</p:attrName>
                                        </p:attrNameLst>
                                      </p:cBhvr>
                                      <p:to>
                                        <p:strVal val="visible"/>
                                      </p:to>
                                    </p:set>
                                    <p:animEffect filter="fade" transition="in">
                                      <p:cBhvr additive="repl">
                                        <p:cTn id="382" dur="1000"/>
                                        <p:tgtEl>
                                          <p:spTgt spid="1102"/>
                                        </p:tgtEl>
                                      </p:cBhvr>
                                    </p:animEffect>
                                  </p:childTnLst>
                                </p:cTn>
                              </p:par>
                              <p:par>
                                <p:cTn id="383" nodeType="withEffect" fill="hold" presetClass="entr" presetID="10">
                                  <p:stCondLst>
                                    <p:cond delay="0"/>
                                  </p:stCondLst>
                                  <p:childTnLst>
                                    <p:set>
                                      <p:cBhvr>
                                        <p:cTn id="384" dur="1" fill="hold">
                                          <p:stCondLst>
                                            <p:cond delay="0"/>
                                          </p:stCondLst>
                                        </p:cTn>
                                        <p:tgtEl>
                                          <p:spTgt spid="1103"/>
                                        </p:tgtEl>
                                        <p:attrNameLst>
                                          <p:attrName>style.visibility</p:attrName>
                                        </p:attrNameLst>
                                      </p:cBhvr>
                                      <p:to>
                                        <p:strVal val="visible"/>
                                      </p:to>
                                    </p:set>
                                    <p:animEffect filter="fade" transition="in">
                                      <p:cBhvr additive="repl">
                                        <p:cTn id="385" dur="1000"/>
                                        <p:tgtEl>
                                          <p:spTgt spid="1103"/>
                                        </p:tgtEl>
                                      </p:cBhvr>
                                    </p:animEffect>
                                  </p:childTnLst>
                                </p:cTn>
                              </p:par>
                              <p:par>
                                <p:cTn id="386" nodeType="withEffect" fill="hold" presetClass="entr" presetID="10">
                                  <p:stCondLst>
                                    <p:cond delay="0"/>
                                  </p:stCondLst>
                                  <p:childTnLst>
                                    <p:set>
                                      <p:cBhvr>
                                        <p:cTn id="387" dur="1" fill="hold">
                                          <p:stCondLst>
                                            <p:cond delay="0"/>
                                          </p:stCondLst>
                                        </p:cTn>
                                        <p:tgtEl>
                                          <p:spTgt spid="1104"/>
                                        </p:tgtEl>
                                        <p:attrNameLst>
                                          <p:attrName>style.visibility</p:attrName>
                                        </p:attrNameLst>
                                      </p:cBhvr>
                                      <p:to>
                                        <p:strVal val="visible"/>
                                      </p:to>
                                    </p:set>
                                    <p:animEffect filter="fade" transition="in">
                                      <p:cBhvr additive="repl">
                                        <p:cTn id="388" dur="1000"/>
                                        <p:tgtEl>
                                          <p:spTgt spid="1104"/>
                                        </p:tgtEl>
                                      </p:cBhvr>
                                    </p:animEffect>
                                  </p:childTnLst>
                                </p:cTn>
                              </p:par>
                              <p:par>
                                <p:cTn id="389" nodeType="withEffect" fill="hold" presetClass="entr" presetID="10">
                                  <p:stCondLst>
                                    <p:cond delay="0"/>
                                  </p:stCondLst>
                                  <p:childTnLst>
                                    <p:set>
                                      <p:cBhvr>
                                        <p:cTn id="390" dur="1" fill="hold">
                                          <p:stCondLst>
                                            <p:cond delay="0"/>
                                          </p:stCondLst>
                                        </p:cTn>
                                        <p:tgtEl>
                                          <p:spTgt spid="1105"/>
                                        </p:tgtEl>
                                        <p:attrNameLst>
                                          <p:attrName>style.visibility</p:attrName>
                                        </p:attrNameLst>
                                      </p:cBhvr>
                                      <p:to>
                                        <p:strVal val="visible"/>
                                      </p:to>
                                    </p:set>
                                    <p:animEffect filter="fade" transition="in">
                                      <p:cBhvr additive="repl">
                                        <p:cTn id="391" dur="1000"/>
                                        <p:tgtEl>
                                          <p:spTgt spid="1105"/>
                                        </p:tgtEl>
                                      </p:cBhvr>
                                    </p:animEffect>
                                  </p:childTnLst>
                                </p:cTn>
                              </p:par>
                              <p:par>
                                <p:cTn id="392" nodeType="withEffect" fill="hold" presetClass="entr" presetID="10">
                                  <p:stCondLst>
                                    <p:cond delay="0"/>
                                  </p:stCondLst>
                                  <p:childTnLst>
                                    <p:set>
                                      <p:cBhvr>
                                        <p:cTn id="393" dur="1" fill="hold">
                                          <p:stCondLst>
                                            <p:cond delay="0"/>
                                          </p:stCondLst>
                                        </p:cTn>
                                        <p:tgtEl>
                                          <p:spTgt spid="1106"/>
                                        </p:tgtEl>
                                        <p:attrNameLst>
                                          <p:attrName>style.visibility</p:attrName>
                                        </p:attrNameLst>
                                      </p:cBhvr>
                                      <p:to>
                                        <p:strVal val="visible"/>
                                      </p:to>
                                    </p:set>
                                    <p:animEffect filter="fade" transition="in">
                                      <p:cBhvr additive="repl">
                                        <p:cTn id="394" dur="1000"/>
                                        <p:tgtEl>
                                          <p:spTgt spid="1106"/>
                                        </p:tgtEl>
                                      </p:cBhvr>
                                    </p:animEffect>
                                  </p:childTnLst>
                                </p:cTn>
                              </p:par>
                              <p:par>
                                <p:cTn id="395" nodeType="withEffect" fill="hold" presetClass="entr" presetID="10">
                                  <p:stCondLst>
                                    <p:cond delay="0"/>
                                  </p:stCondLst>
                                  <p:childTnLst>
                                    <p:set>
                                      <p:cBhvr>
                                        <p:cTn id="396" dur="1" fill="hold">
                                          <p:stCondLst>
                                            <p:cond delay="0"/>
                                          </p:stCondLst>
                                        </p:cTn>
                                        <p:tgtEl>
                                          <p:spTgt spid="1108"/>
                                        </p:tgtEl>
                                        <p:attrNameLst>
                                          <p:attrName>style.visibility</p:attrName>
                                        </p:attrNameLst>
                                      </p:cBhvr>
                                      <p:to>
                                        <p:strVal val="visible"/>
                                      </p:to>
                                    </p:set>
                                    <p:animEffect filter="fade" transition="in">
                                      <p:cBhvr additive="repl">
                                        <p:cTn id="397" dur="1000"/>
                                        <p:tgtEl>
                                          <p:spTgt spid="1108"/>
                                        </p:tgtEl>
                                      </p:cBhvr>
                                    </p:animEffect>
                                  </p:childTnLst>
                                </p:cTn>
                              </p:par>
                              <p:par>
                                <p:cTn id="398" nodeType="withEffect" fill="hold" presetClass="entr" presetID="10">
                                  <p:stCondLst>
                                    <p:cond delay="0"/>
                                  </p:stCondLst>
                                  <p:childTnLst>
                                    <p:set>
                                      <p:cBhvr>
                                        <p:cTn id="399" dur="1" fill="hold">
                                          <p:stCondLst>
                                            <p:cond delay="0"/>
                                          </p:stCondLst>
                                        </p:cTn>
                                        <p:tgtEl>
                                          <p:spTgt spid="1109"/>
                                        </p:tgtEl>
                                        <p:attrNameLst>
                                          <p:attrName>style.visibility</p:attrName>
                                        </p:attrNameLst>
                                      </p:cBhvr>
                                      <p:to>
                                        <p:strVal val="visible"/>
                                      </p:to>
                                    </p:set>
                                    <p:animEffect filter="fade" transition="in">
                                      <p:cBhvr additive="repl">
                                        <p:cTn id="400" dur="1000"/>
                                        <p:tgtEl>
                                          <p:spTgt spid="1109"/>
                                        </p:tgtEl>
                                      </p:cBhvr>
                                    </p:animEffect>
                                  </p:childTnLst>
                                </p:cTn>
                              </p:par>
                              <p:par>
                                <p:cTn id="401" nodeType="withEffect" fill="hold" presetClass="entr" presetID="10">
                                  <p:stCondLst>
                                    <p:cond delay="0"/>
                                  </p:stCondLst>
                                  <p:childTnLst>
                                    <p:set>
                                      <p:cBhvr>
                                        <p:cTn id="402" dur="1" fill="hold">
                                          <p:stCondLst>
                                            <p:cond delay="0"/>
                                          </p:stCondLst>
                                        </p:cTn>
                                        <p:tgtEl>
                                          <p:spTgt spid="1110"/>
                                        </p:tgtEl>
                                        <p:attrNameLst>
                                          <p:attrName>style.visibility</p:attrName>
                                        </p:attrNameLst>
                                      </p:cBhvr>
                                      <p:to>
                                        <p:strVal val="visible"/>
                                      </p:to>
                                    </p:set>
                                    <p:animEffect filter="fade" transition="in">
                                      <p:cBhvr additive="repl">
                                        <p:cTn id="403" dur="1000"/>
                                        <p:tgtEl>
                                          <p:spTgt spid="1110"/>
                                        </p:tgtEl>
                                      </p:cBhvr>
                                    </p:animEffect>
                                  </p:childTnLst>
                                </p:cTn>
                              </p:par>
                              <p:par>
                                <p:cTn id="404" nodeType="withEffect" fill="hold" presetClass="entr" presetID="10">
                                  <p:stCondLst>
                                    <p:cond delay="0"/>
                                  </p:stCondLst>
                                  <p:childTnLst>
                                    <p:set>
                                      <p:cBhvr>
                                        <p:cTn id="405" dur="1" fill="hold">
                                          <p:stCondLst>
                                            <p:cond delay="0"/>
                                          </p:stCondLst>
                                        </p:cTn>
                                        <p:tgtEl>
                                          <p:spTgt spid="1111"/>
                                        </p:tgtEl>
                                        <p:attrNameLst>
                                          <p:attrName>style.visibility</p:attrName>
                                        </p:attrNameLst>
                                      </p:cBhvr>
                                      <p:to>
                                        <p:strVal val="visible"/>
                                      </p:to>
                                    </p:set>
                                    <p:animEffect filter="fade" transition="in">
                                      <p:cBhvr additive="repl">
                                        <p:cTn id="406" dur="1000"/>
                                        <p:tgtEl>
                                          <p:spTgt spid="1111"/>
                                        </p:tgtEl>
                                      </p:cBhvr>
                                    </p:animEffect>
                                  </p:childTnLst>
                                </p:cTn>
                              </p:par>
                              <p:par>
                                <p:cTn id="407" nodeType="withEffect" fill="hold" presetClass="entr" presetID="10">
                                  <p:stCondLst>
                                    <p:cond delay="0"/>
                                  </p:stCondLst>
                                  <p:childTnLst>
                                    <p:set>
                                      <p:cBhvr>
                                        <p:cTn id="408" dur="1" fill="hold">
                                          <p:stCondLst>
                                            <p:cond delay="0"/>
                                          </p:stCondLst>
                                        </p:cTn>
                                        <p:tgtEl>
                                          <p:spTgt spid="1112"/>
                                        </p:tgtEl>
                                        <p:attrNameLst>
                                          <p:attrName>style.visibility</p:attrName>
                                        </p:attrNameLst>
                                      </p:cBhvr>
                                      <p:to>
                                        <p:strVal val="visible"/>
                                      </p:to>
                                    </p:set>
                                    <p:animEffect filter="fade" transition="in">
                                      <p:cBhvr additive="repl">
                                        <p:cTn id="409" dur="1000"/>
                                        <p:tgtEl>
                                          <p:spTgt spid="1112"/>
                                        </p:tgtEl>
                                      </p:cBhvr>
                                    </p:animEffect>
                                  </p:childTnLst>
                                </p:cTn>
                              </p:par>
                            </p:childTnLst>
                          </p:cTn>
                        </p:par>
                      </p:childTnLst>
                    </p:cTn>
                  </p:par>
                  <p:par>
                    <p:cTn id="410" fill="hold">
                      <p:stCondLst>
                        <p:cond delay="indefinite"/>
                      </p:stCondLst>
                      <p:childTnLst>
                        <p:par>
                          <p:cTn id="411" fill="hold">
                            <p:stCondLst>
                              <p:cond delay="0"/>
                            </p:stCondLst>
                            <p:childTnLst>
                              <p:par>
                                <p:cTn id="412" nodeType="clickEffect" fill="hold" presetClass="entr" presetID="10">
                                  <p:stCondLst>
                                    <p:cond delay="0"/>
                                  </p:stCondLst>
                                  <p:childTnLst>
                                    <p:set>
                                      <p:cBhvr>
                                        <p:cTn id="413" dur="1" fill="hold">
                                          <p:stCondLst>
                                            <p:cond delay="0"/>
                                          </p:stCondLst>
                                        </p:cTn>
                                        <p:tgtEl>
                                          <p:spTgt spid="1094"/>
                                        </p:tgtEl>
                                        <p:attrNameLst>
                                          <p:attrName>style.visibility</p:attrName>
                                        </p:attrNameLst>
                                      </p:cBhvr>
                                      <p:to>
                                        <p:strVal val="visible"/>
                                      </p:to>
                                    </p:set>
                                    <p:animEffect filter="fade" transition="in">
                                      <p:cBhvr additive="repl">
                                        <p:cTn id="414" dur="1000"/>
                                        <p:tgtEl>
                                          <p:spTgt spid="1094"/>
                                        </p:tgtEl>
                                      </p:cBhvr>
                                    </p:animEffect>
                                  </p:childTnLst>
                                </p:cTn>
                              </p:par>
                              <p:par>
                                <p:cTn id="415" nodeType="withEffect" fill="hold" presetClass="entr" presetID="10">
                                  <p:stCondLst>
                                    <p:cond delay="0"/>
                                  </p:stCondLst>
                                  <p:childTnLst>
                                    <p:set>
                                      <p:cBhvr>
                                        <p:cTn id="416" dur="1" fill="hold">
                                          <p:stCondLst>
                                            <p:cond delay="0"/>
                                          </p:stCondLst>
                                        </p:cTn>
                                        <p:tgtEl>
                                          <p:spTgt spid="1097"/>
                                        </p:tgtEl>
                                        <p:attrNameLst>
                                          <p:attrName>style.visibility</p:attrName>
                                        </p:attrNameLst>
                                      </p:cBhvr>
                                      <p:to>
                                        <p:strVal val="visible"/>
                                      </p:to>
                                    </p:set>
                                    <p:animEffect filter="fade" transition="in">
                                      <p:cBhvr additive="repl">
                                        <p:cTn id="417" dur="1000"/>
                                        <p:tgtEl>
                                          <p:spTgt spid="1097"/>
                                        </p:tgtEl>
                                      </p:cBhvr>
                                    </p:animEffect>
                                  </p:childTnLst>
                                </p:cTn>
                              </p:par>
                              <p:par>
                                <p:cTn id="418" nodeType="withEffect" fill="hold" presetClass="entr" presetID="10">
                                  <p:stCondLst>
                                    <p:cond delay="0"/>
                                  </p:stCondLst>
                                  <p:childTnLst>
                                    <p:set>
                                      <p:cBhvr>
                                        <p:cTn id="419" dur="1" fill="hold">
                                          <p:stCondLst>
                                            <p:cond delay="0"/>
                                          </p:stCondLst>
                                        </p:cTn>
                                        <p:tgtEl>
                                          <p:spTgt spid="1099"/>
                                        </p:tgtEl>
                                        <p:attrNameLst>
                                          <p:attrName>style.visibility</p:attrName>
                                        </p:attrNameLst>
                                      </p:cBhvr>
                                      <p:to>
                                        <p:strVal val="visible"/>
                                      </p:to>
                                    </p:set>
                                    <p:animEffect filter="fade" transition="in">
                                      <p:cBhvr additive="repl">
                                        <p:cTn id="420" dur="1000"/>
                                        <p:tgtEl>
                                          <p:spTgt spid="1099"/>
                                        </p:tgtEl>
                                      </p:cBhvr>
                                    </p:animEffect>
                                  </p:childTnLst>
                                </p:cTn>
                              </p:par>
                              <p:par>
                                <p:cTn id="421" nodeType="withEffect" fill="hold" presetClass="entr" presetID="10">
                                  <p:stCondLst>
                                    <p:cond delay="0"/>
                                  </p:stCondLst>
                                  <p:childTnLst>
                                    <p:set>
                                      <p:cBhvr>
                                        <p:cTn id="422" dur="1" fill="hold">
                                          <p:stCondLst>
                                            <p:cond delay="0"/>
                                          </p:stCondLst>
                                        </p:cTn>
                                        <p:tgtEl>
                                          <p:spTgt spid="1107"/>
                                        </p:tgtEl>
                                        <p:attrNameLst>
                                          <p:attrName>style.visibility</p:attrName>
                                        </p:attrNameLst>
                                      </p:cBhvr>
                                      <p:to>
                                        <p:strVal val="visible"/>
                                      </p:to>
                                    </p:set>
                                    <p:animEffect filter="fade" transition="in">
                                      <p:cBhvr additive="repl">
                                        <p:cTn id="423" dur="1000"/>
                                        <p:tgtEl>
                                          <p:spTgt spid="1107"/>
                                        </p:tgtEl>
                                      </p:cBhvr>
                                    </p:animEffect>
                                  </p:childTnLst>
                                </p:cTn>
                              </p:par>
                              <p:par>
                                <p:cTn id="424" nodeType="withEffect" fill="hold" presetClass="entr" presetID="10">
                                  <p:stCondLst>
                                    <p:cond delay="0"/>
                                  </p:stCondLst>
                                  <p:childTnLst>
                                    <p:set>
                                      <p:cBhvr>
                                        <p:cTn id="425" dur="1" fill="hold">
                                          <p:stCondLst>
                                            <p:cond delay="0"/>
                                          </p:stCondLst>
                                        </p:cTn>
                                        <p:tgtEl>
                                          <p:spTgt spid="1113"/>
                                        </p:tgtEl>
                                        <p:attrNameLst>
                                          <p:attrName>style.visibility</p:attrName>
                                        </p:attrNameLst>
                                      </p:cBhvr>
                                      <p:to>
                                        <p:strVal val="visible"/>
                                      </p:to>
                                    </p:set>
                                    <p:animEffect filter="fade" transition="in">
                                      <p:cBhvr additive="repl">
                                        <p:cTn id="426" dur="1000"/>
                                        <p:tgtEl>
                                          <p:spTgt spid="1113"/>
                                        </p:tgtEl>
                                      </p:cBhvr>
                                    </p:animEffect>
                                  </p:childTnLst>
                                </p:cTn>
                              </p:par>
                              <p:par>
                                <p:cTn id="427" nodeType="withEffect" fill="hold" presetClass="entr" presetID="10">
                                  <p:stCondLst>
                                    <p:cond delay="0"/>
                                  </p:stCondLst>
                                  <p:childTnLst>
                                    <p:set>
                                      <p:cBhvr>
                                        <p:cTn id="428" dur="1" fill="hold">
                                          <p:stCondLst>
                                            <p:cond delay="0"/>
                                          </p:stCondLst>
                                        </p:cTn>
                                        <p:tgtEl>
                                          <p:spTgt spid="1114"/>
                                        </p:tgtEl>
                                        <p:attrNameLst>
                                          <p:attrName>style.visibility</p:attrName>
                                        </p:attrNameLst>
                                      </p:cBhvr>
                                      <p:to>
                                        <p:strVal val="visible"/>
                                      </p:to>
                                    </p:set>
                                    <p:animEffect filter="fade" transition="in">
                                      <p:cBhvr additive="repl">
                                        <p:cTn id="429" dur="1000"/>
                                        <p:tgtEl>
                                          <p:spTgt spid="1114"/>
                                        </p:tgtEl>
                                      </p:cBhvr>
                                    </p:animEffect>
                                  </p:childTnLst>
                                </p:cTn>
                              </p:par>
                              <p:par>
                                <p:cTn id="430" nodeType="withEffect" fill="hold" presetClass="entr" presetID="10">
                                  <p:stCondLst>
                                    <p:cond delay="0"/>
                                  </p:stCondLst>
                                  <p:childTnLst>
                                    <p:set>
                                      <p:cBhvr>
                                        <p:cTn id="431" dur="1" fill="hold">
                                          <p:stCondLst>
                                            <p:cond delay="0"/>
                                          </p:stCondLst>
                                        </p:cTn>
                                        <p:tgtEl>
                                          <p:spTgt spid="1115"/>
                                        </p:tgtEl>
                                        <p:attrNameLst>
                                          <p:attrName>style.visibility</p:attrName>
                                        </p:attrNameLst>
                                      </p:cBhvr>
                                      <p:to>
                                        <p:strVal val="visible"/>
                                      </p:to>
                                    </p:set>
                                    <p:animEffect filter="fade" transition="in">
                                      <p:cBhvr additive="repl">
                                        <p:cTn id="432" dur="1000"/>
                                        <p:tgtEl>
                                          <p:spTgt spid="1115"/>
                                        </p:tgtEl>
                                      </p:cBhvr>
                                    </p:animEffect>
                                  </p:childTnLst>
                                </p:cTn>
                              </p:par>
                              <p:par>
                                <p:cTn id="433" nodeType="withEffect" fill="hold" presetClass="entr" presetID="10">
                                  <p:stCondLst>
                                    <p:cond delay="0"/>
                                  </p:stCondLst>
                                  <p:childTnLst>
                                    <p:set>
                                      <p:cBhvr>
                                        <p:cTn id="434" dur="1" fill="hold">
                                          <p:stCondLst>
                                            <p:cond delay="0"/>
                                          </p:stCondLst>
                                        </p:cTn>
                                        <p:tgtEl>
                                          <p:spTgt spid="1116"/>
                                        </p:tgtEl>
                                        <p:attrNameLst>
                                          <p:attrName>style.visibility</p:attrName>
                                        </p:attrNameLst>
                                      </p:cBhvr>
                                      <p:to>
                                        <p:strVal val="visible"/>
                                      </p:to>
                                    </p:set>
                                    <p:animEffect filter="fade" transition="in">
                                      <p:cBhvr additive="repl">
                                        <p:cTn id="435" dur="1000"/>
                                        <p:tgtEl>
                                          <p:spTgt spid="1116"/>
                                        </p:tgtEl>
                                      </p:cBhvr>
                                    </p:animEffect>
                                  </p:childTnLst>
                                </p:cTn>
                              </p:par>
                              <p:par>
                                <p:cTn id="436" nodeType="withEffect" fill="hold" presetClass="entr" presetID="10">
                                  <p:stCondLst>
                                    <p:cond delay="0"/>
                                  </p:stCondLst>
                                  <p:childTnLst>
                                    <p:set>
                                      <p:cBhvr>
                                        <p:cTn id="437" dur="1" fill="hold">
                                          <p:stCondLst>
                                            <p:cond delay="0"/>
                                          </p:stCondLst>
                                        </p:cTn>
                                        <p:tgtEl>
                                          <p:spTgt spid="1118"/>
                                        </p:tgtEl>
                                        <p:attrNameLst>
                                          <p:attrName>style.visibility</p:attrName>
                                        </p:attrNameLst>
                                      </p:cBhvr>
                                      <p:to>
                                        <p:strVal val="visible"/>
                                      </p:to>
                                    </p:set>
                                    <p:animEffect filter="fade" transition="in">
                                      <p:cBhvr additive="repl">
                                        <p:cTn id="438" dur="1000"/>
                                        <p:tgtEl>
                                          <p:spTgt spid="1118"/>
                                        </p:tgtEl>
                                      </p:cBhvr>
                                    </p:animEffect>
                                  </p:childTnLst>
                                </p:cTn>
                              </p:par>
                              <p:par>
                                <p:cTn id="439" nodeType="withEffect" fill="hold" presetClass="entr" presetID="10">
                                  <p:stCondLst>
                                    <p:cond delay="0"/>
                                  </p:stCondLst>
                                  <p:childTnLst>
                                    <p:set>
                                      <p:cBhvr>
                                        <p:cTn id="440" dur="1" fill="hold">
                                          <p:stCondLst>
                                            <p:cond delay="0"/>
                                          </p:stCondLst>
                                        </p:cTn>
                                        <p:tgtEl>
                                          <p:spTgt spid="1134"/>
                                        </p:tgtEl>
                                        <p:attrNameLst>
                                          <p:attrName>style.visibility</p:attrName>
                                        </p:attrNameLst>
                                      </p:cBhvr>
                                      <p:to>
                                        <p:strVal val="visible"/>
                                      </p:to>
                                    </p:set>
                                    <p:animEffect filter="fade" transition="in">
                                      <p:cBhvr additive="repl">
                                        <p:cTn id="441" dur="1000"/>
                                        <p:tgtEl>
                                          <p:spTgt spid="1134"/>
                                        </p:tgtEl>
                                      </p:cBhvr>
                                    </p:animEffect>
                                  </p:childTnLst>
                                </p:cTn>
                              </p:par>
                            </p:childTnLst>
                          </p:cTn>
                        </p:par>
                      </p:childTnLst>
                    </p:cTn>
                  </p:par>
                  <p:par>
                    <p:cTn id="442" fill="hold">
                      <p:stCondLst>
                        <p:cond delay="indefinite"/>
                      </p:stCondLst>
                      <p:childTnLst>
                        <p:par>
                          <p:cTn id="443" fill="hold">
                            <p:stCondLst>
                              <p:cond delay="0"/>
                            </p:stCondLst>
                            <p:childTnLst>
                              <p:par>
                                <p:cTn id="444" nodeType="clickEffect" fill="hold" presetClass="entr" presetID="10">
                                  <p:stCondLst>
                                    <p:cond delay="0"/>
                                  </p:stCondLst>
                                  <p:childTnLst>
                                    <p:set>
                                      <p:cBhvr>
                                        <p:cTn id="445" dur="1" fill="hold">
                                          <p:stCondLst>
                                            <p:cond delay="0"/>
                                          </p:stCondLst>
                                        </p:cTn>
                                        <p:tgtEl>
                                          <p:spTgt spid="1117"/>
                                        </p:tgtEl>
                                        <p:attrNameLst>
                                          <p:attrName>style.visibility</p:attrName>
                                        </p:attrNameLst>
                                      </p:cBhvr>
                                      <p:to>
                                        <p:strVal val="visible"/>
                                      </p:to>
                                    </p:set>
                                    <p:animEffect filter="fade" transition="in">
                                      <p:cBhvr additive="repl">
                                        <p:cTn id="446" dur="1000"/>
                                        <p:tgtEl>
                                          <p:spTgt spid="1117"/>
                                        </p:tgtEl>
                                      </p:cBhvr>
                                    </p:animEffect>
                                  </p:childTnLst>
                                </p:cTn>
                              </p:par>
                              <p:par>
                                <p:cTn id="447" nodeType="withEffect" fill="hold" presetClass="entr" presetID="10">
                                  <p:stCondLst>
                                    <p:cond delay="0"/>
                                  </p:stCondLst>
                                  <p:childTnLst>
                                    <p:set>
                                      <p:cBhvr>
                                        <p:cTn id="448" dur="1" fill="hold">
                                          <p:stCondLst>
                                            <p:cond delay="0"/>
                                          </p:stCondLst>
                                        </p:cTn>
                                        <p:tgtEl>
                                          <p:spTgt spid="1121"/>
                                        </p:tgtEl>
                                        <p:attrNameLst>
                                          <p:attrName>style.visibility</p:attrName>
                                        </p:attrNameLst>
                                      </p:cBhvr>
                                      <p:to>
                                        <p:strVal val="visible"/>
                                      </p:to>
                                    </p:set>
                                    <p:animEffect filter="fade" transition="in">
                                      <p:cBhvr additive="repl">
                                        <p:cTn id="449" dur="1000"/>
                                        <p:tgtEl>
                                          <p:spTgt spid="1121"/>
                                        </p:tgtEl>
                                      </p:cBhvr>
                                    </p:animEffect>
                                  </p:childTnLst>
                                </p:cTn>
                              </p:par>
                              <p:par>
                                <p:cTn id="450" nodeType="withEffect" fill="hold" presetClass="entr" presetID="10">
                                  <p:stCondLst>
                                    <p:cond delay="0"/>
                                  </p:stCondLst>
                                  <p:childTnLst>
                                    <p:set>
                                      <p:cBhvr>
                                        <p:cTn id="451" dur="1" fill="hold">
                                          <p:stCondLst>
                                            <p:cond delay="0"/>
                                          </p:stCondLst>
                                        </p:cTn>
                                        <p:tgtEl>
                                          <p:spTgt spid="1122"/>
                                        </p:tgtEl>
                                        <p:attrNameLst>
                                          <p:attrName>style.visibility</p:attrName>
                                        </p:attrNameLst>
                                      </p:cBhvr>
                                      <p:to>
                                        <p:strVal val="visible"/>
                                      </p:to>
                                    </p:set>
                                    <p:animEffect filter="fade" transition="in">
                                      <p:cBhvr additive="repl">
                                        <p:cTn id="452" dur="1000"/>
                                        <p:tgtEl>
                                          <p:spTgt spid="1122"/>
                                        </p:tgtEl>
                                      </p:cBhvr>
                                    </p:animEffect>
                                  </p:childTnLst>
                                </p:cTn>
                              </p:par>
                              <p:par>
                                <p:cTn id="453" nodeType="withEffect" fill="hold" presetClass="entr" presetID="10">
                                  <p:stCondLst>
                                    <p:cond delay="0"/>
                                  </p:stCondLst>
                                  <p:childTnLst>
                                    <p:set>
                                      <p:cBhvr>
                                        <p:cTn id="454" dur="1" fill="hold">
                                          <p:stCondLst>
                                            <p:cond delay="0"/>
                                          </p:stCondLst>
                                        </p:cTn>
                                        <p:tgtEl>
                                          <p:spTgt spid="1123"/>
                                        </p:tgtEl>
                                        <p:attrNameLst>
                                          <p:attrName>style.visibility</p:attrName>
                                        </p:attrNameLst>
                                      </p:cBhvr>
                                      <p:to>
                                        <p:strVal val="visible"/>
                                      </p:to>
                                    </p:set>
                                    <p:animEffect filter="fade" transition="in">
                                      <p:cBhvr additive="repl">
                                        <p:cTn id="455" dur="1000"/>
                                        <p:tgtEl>
                                          <p:spTgt spid="1123"/>
                                        </p:tgtEl>
                                      </p:cBhvr>
                                    </p:animEffect>
                                  </p:childTnLst>
                                </p:cTn>
                              </p:par>
                            </p:childTnLst>
                          </p:cTn>
                        </p:par>
                      </p:childTnLst>
                    </p:cTn>
                  </p:par>
                  <p:par>
                    <p:cTn id="456" fill="hold">
                      <p:stCondLst>
                        <p:cond delay="indefinite"/>
                      </p:stCondLst>
                      <p:childTnLst>
                        <p:par>
                          <p:cTn id="457" fill="hold">
                            <p:stCondLst>
                              <p:cond delay="0"/>
                            </p:stCondLst>
                            <p:childTnLst>
                              <p:par>
                                <p:cTn id="458" nodeType="clickEffect" fill="hold" presetClass="entr" presetID="10">
                                  <p:stCondLst>
                                    <p:cond delay="0"/>
                                  </p:stCondLst>
                                  <p:childTnLst>
                                    <p:set>
                                      <p:cBhvr>
                                        <p:cTn id="459" dur="1" fill="hold">
                                          <p:stCondLst>
                                            <p:cond delay="0"/>
                                          </p:stCondLst>
                                        </p:cTn>
                                        <p:tgtEl>
                                          <p:spTgt spid="1120"/>
                                        </p:tgtEl>
                                        <p:attrNameLst>
                                          <p:attrName>style.visibility</p:attrName>
                                        </p:attrNameLst>
                                      </p:cBhvr>
                                      <p:to>
                                        <p:strVal val="visible"/>
                                      </p:to>
                                    </p:set>
                                    <p:animEffect filter="fade" transition="in">
                                      <p:cBhvr additive="repl">
                                        <p:cTn id="460" dur="5000"/>
                                        <p:tgtEl>
                                          <p:spTgt spid="1120"/>
                                        </p:tgtEl>
                                      </p:cBhvr>
                                    </p:animEffect>
                                  </p:childTnLst>
                                </p:cTn>
                              </p:par>
                            </p:childTnLst>
                          </p:cTn>
                        </p:par>
                      </p:childTnLst>
                    </p:cTn>
                  </p:par>
                  <p:par>
                    <p:cTn id="461" fill="hold">
                      <p:stCondLst>
                        <p:cond delay="indefinite"/>
                      </p:stCondLst>
                      <p:childTnLst>
                        <p:par>
                          <p:cTn id="462" fill="hold">
                            <p:stCondLst>
                              <p:cond delay="0"/>
                            </p:stCondLst>
                            <p:childTnLst>
                              <p:par>
                                <p:cTn id="463" nodeType="clickEffect" fill="hold" presetClass="exit" presetID="10">
                                  <p:stCondLst>
                                    <p:cond delay="0"/>
                                  </p:stCondLst>
                                  <p:childTnLst>
                                    <p:animEffect filter="fade" transition="in">
                                      <p:cBhvr additive="repl">
                                        <p:cTn id="464" dur="1000"/>
                                        <p:tgtEl>
                                          <p:spTgt spid="1120"/>
                                        </p:tgtEl>
                                      </p:cBhvr>
                                    </p:animEffect>
                                    <p:set>
                                      <p:cBhvr>
                                        <p:cTn id="465" dur="1" fill="hold">
                                          <p:stCondLst>
                                            <p:cond delay="1000"/>
                                          </p:stCondLst>
                                        </p:cTn>
                                        <p:tgtEl>
                                          <p:spTgt spid="1120"/>
                                        </p:tgtEl>
                                        <p:attrNameLst>
                                          <p:attrName>style.visibility</p:attrName>
                                        </p:attrNameLst>
                                      </p:cBhvr>
                                      <p:to>
                                        <p:strVal val="hidden"/>
                                      </p:to>
                                    </p:set>
                                  </p:childTnLst>
                                </p:cTn>
                              </p:par>
                            </p:childTnLst>
                          </p:cTn>
                        </p:par>
                      </p:childTnLst>
                    </p:cTn>
                  </p:par>
                  <p:par>
                    <p:cTn id="466" fill="hold">
                      <p:stCondLst>
                        <p:cond delay="indefinite"/>
                      </p:stCondLst>
                      <p:childTnLst>
                        <p:par>
                          <p:cTn id="467" fill="hold">
                            <p:stCondLst>
                              <p:cond delay="0"/>
                            </p:stCondLst>
                            <p:childTnLst>
                              <p:par>
                                <p:cTn id="468" nodeType="clickEffect" fill="hold" presetClass="entr" presetID="10">
                                  <p:stCondLst>
                                    <p:cond delay="0"/>
                                  </p:stCondLst>
                                  <p:childTnLst>
                                    <p:set>
                                      <p:cBhvr>
                                        <p:cTn id="469" dur="1" fill="hold">
                                          <p:stCondLst>
                                            <p:cond delay="0"/>
                                          </p:stCondLst>
                                        </p:cTn>
                                        <p:tgtEl>
                                          <p:spTgt spid="1095"/>
                                        </p:tgtEl>
                                        <p:attrNameLst>
                                          <p:attrName>style.visibility</p:attrName>
                                        </p:attrNameLst>
                                      </p:cBhvr>
                                      <p:to>
                                        <p:strVal val="visible"/>
                                      </p:to>
                                    </p:set>
                                    <p:animEffect filter="fade" transition="in">
                                      <p:cBhvr additive="repl">
                                        <p:cTn id="470" dur="1000"/>
                                        <p:tgtEl>
                                          <p:spTgt spid="1095"/>
                                        </p:tgtEl>
                                      </p:cBhvr>
                                    </p:animEffect>
                                  </p:childTnLst>
                                </p:cTn>
                              </p:par>
                              <p:par>
                                <p:cTn id="471" nodeType="withEffect" fill="hold" presetClass="entr" presetID="10">
                                  <p:stCondLst>
                                    <p:cond delay="0"/>
                                  </p:stCondLst>
                                  <p:childTnLst>
                                    <p:set>
                                      <p:cBhvr>
                                        <p:cTn id="472" dur="1" fill="hold">
                                          <p:stCondLst>
                                            <p:cond delay="0"/>
                                          </p:stCondLst>
                                        </p:cTn>
                                        <p:tgtEl>
                                          <p:spTgt spid="1096"/>
                                        </p:tgtEl>
                                        <p:attrNameLst>
                                          <p:attrName>style.visibility</p:attrName>
                                        </p:attrNameLst>
                                      </p:cBhvr>
                                      <p:to>
                                        <p:strVal val="visible"/>
                                      </p:to>
                                    </p:set>
                                    <p:animEffect filter="fade" transition="in">
                                      <p:cBhvr additive="repl">
                                        <p:cTn id="473" dur="1000"/>
                                        <p:tgtEl>
                                          <p:spTgt spid="1096"/>
                                        </p:tgtEl>
                                      </p:cBhvr>
                                    </p:animEffect>
                                  </p:childTnLst>
                                </p:cTn>
                              </p:par>
                              <p:par>
                                <p:cTn id="474" nodeType="withEffect" fill="hold" presetClass="entr" presetID="10">
                                  <p:stCondLst>
                                    <p:cond delay="0"/>
                                  </p:stCondLst>
                                  <p:childTnLst>
                                    <p:set>
                                      <p:cBhvr>
                                        <p:cTn id="475" dur="1" fill="hold">
                                          <p:stCondLst>
                                            <p:cond delay="0"/>
                                          </p:stCondLst>
                                        </p:cTn>
                                        <p:tgtEl>
                                          <p:spTgt spid="1124"/>
                                        </p:tgtEl>
                                        <p:attrNameLst>
                                          <p:attrName>style.visibility</p:attrName>
                                        </p:attrNameLst>
                                      </p:cBhvr>
                                      <p:to>
                                        <p:strVal val="visible"/>
                                      </p:to>
                                    </p:set>
                                    <p:animEffect filter="fade" transition="in">
                                      <p:cBhvr additive="repl">
                                        <p:cTn id="476" dur="1000"/>
                                        <p:tgtEl>
                                          <p:spTgt spid="1124"/>
                                        </p:tgtEl>
                                      </p:cBhvr>
                                    </p:animEffect>
                                  </p:childTnLst>
                                </p:cTn>
                              </p:par>
                              <p:par>
                                <p:cTn id="477" nodeType="withEffect" fill="hold" presetClass="entr" presetID="10">
                                  <p:stCondLst>
                                    <p:cond delay="0"/>
                                  </p:stCondLst>
                                  <p:childTnLst>
                                    <p:set>
                                      <p:cBhvr>
                                        <p:cTn id="478" dur="1" fill="hold">
                                          <p:stCondLst>
                                            <p:cond delay="0"/>
                                          </p:stCondLst>
                                        </p:cTn>
                                        <p:tgtEl>
                                          <p:spTgt spid="1125"/>
                                        </p:tgtEl>
                                        <p:attrNameLst>
                                          <p:attrName>style.visibility</p:attrName>
                                        </p:attrNameLst>
                                      </p:cBhvr>
                                      <p:to>
                                        <p:strVal val="visible"/>
                                      </p:to>
                                    </p:set>
                                    <p:animEffect filter="fade" transition="in">
                                      <p:cBhvr additive="repl">
                                        <p:cTn id="479" dur="1000"/>
                                        <p:tgtEl>
                                          <p:spTgt spid="1125"/>
                                        </p:tgtEl>
                                      </p:cBhvr>
                                    </p:animEffect>
                                  </p:childTnLst>
                                </p:cTn>
                              </p:par>
                              <p:par>
                                <p:cTn id="480" nodeType="withEffect" fill="hold" presetClass="entr" presetID="10">
                                  <p:stCondLst>
                                    <p:cond delay="0"/>
                                  </p:stCondLst>
                                  <p:childTnLst>
                                    <p:set>
                                      <p:cBhvr>
                                        <p:cTn id="481" dur="1" fill="hold">
                                          <p:stCondLst>
                                            <p:cond delay="0"/>
                                          </p:stCondLst>
                                        </p:cTn>
                                        <p:tgtEl>
                                          <p:spTgt spid="1126"/>
                                        </p:tgtEl>
                                        <p:attrNameLst>
                                          <p:attrName>style.visibility</p:attrName>
                                        </p:attrNameLst>
                                      </p:cBhvr>
                                      <p:to>
                                        <p:strVal val="visible"/>
                                      </p:to>
                                    </p:set>
                                    <p:animEffect filter="fade" transition="in">
                                      <p:cBhvr additive="repl">
                                        <p:cTn id="482" dur="1000"/>
                                        <p:tgtEl>
                                          <p:spTgt spid="1126"/>
                                        </p:tgtEl>
                                      </p:cBhvr>
                                    </p:animEffect>
                                  </p:childTnLst>
                                </p:cTn>
                              </p:par>
                              <p:par>
                                <p:cTn id="483" nodeType="withEffect" fill="hold" presetClass="entr" presetID="10">
                                  <p:stCondLst>
                                    <p:cond delay="0"/>
                                  </p:stCondLst>
                                  <p:childTnLst>
                                    <p:set>
                                      <p:cBhvr>
                                        <p:cTn id="484" dur="1" fill="hold">
                                          <p:stCondLst>
                                            <p:cond delay="0"/>
                                          </p:stCondLst>
                                        </p:cTn>
                                        <p:tgtEl>
                                          <p:spTgt spid="1127"/>
                                        </p:tgtEl>
                                        <p:attrNameLst>
                                          <p:attrName>style.visibility</p:attrName>
                                        </p:attrNameLst>
                                      </p:cBhvr>
                                      <p:to>
                                        <p:strVal val="visible"/>
                                      </p:to>
                                    </p:set>
                                    <p:animEffect filter="fade" transition="in">
                                      <p:cBhvr additive="repl">
                                        <p:cTn id="485" dur="1000"/>
                                        <p:tgtEl>
                                          <p:spTgt spid="1127"/>
                                        </p:tgtEl>
                                      </p:cBhvr>
                                    </p:animEffect>
                                  </p:childTnLst>
                                </p:cTn>
                              </p:par>
                              <p:par>
                                <p:cTn id="486" nodeType="withEffect" fill="hold" presetClass="entr" presetID="10">
                                  <p:stCondLst>
                                    <p:cond delay="0"/>
                                  </p:stCondLst>
                                  <p:childTnLst>
                                    <p:set>
                                      <p:cBhvr>
                                        <p:cTn id="487" dur="1" fill="hold">
                                          <p:stCondLst>
                                            <p:cond delay="0"/>
                                          </p:stCondLst>
                                        </p:cTn>
                                        <p:tgtEl>
                                          <p:spTgt spid="1128"/>
                                        </p:tgtEl>
                                        <p:attrNameLst>
                                          <p:attrName>style.visibility</p:attrName>
                                        </p:attrNameLst>
                                      </p:cBhvr>
                                      <p:to>
                                        <p:strVal val="visible"/>
                                      </p:to>
                                    </p:set>
                                    <p:animEffect filter="fade" transition="in">
                                      <p:cBhvr additive="repl">
                                        <p:cTn id="488" dur="1000"/>
                                        <p:tgtEl>
                                          <p:spTgt spid="1128"/>
                                        </p:tgtEl>
                                      </p:cBhvr>
                                    </p:animEffect>
                                  </p:childTnLst>
                                </p:cTn>
                              </p:par>
                              <p:par>
                                <p:cTn id="489" nodeType="withEffect" fill="hold" presetClass="entr" presetID="10">
                                  <p:stCondLst>
                                    <p:cond delay="0"/>
                                  </p:stCondLst>
                                  <p:childTnLst>
                                    <p:set>
                                      <p:cBhvr>
                                        <p:cTn id="490" dur="1" fill="hold">
                                          <p:stCondLst>
                                            <p:cond delay="0"/>
                                          </p:stCondLst>
                                        </p:cTn>
                                        <p:tgtEl>
                                          <p:spTgt spid="1129"/>
                                        </p:tgtEl>
                                        <p:attrNameLst>
                                          <p:attrName>style.visibility</p:attrName>
                                        </p:attrNameLst>
                                      </p:cBhvr>
                                      <p:to>
                                        <p:strVal val="visible"/>
                                      </p:to>
                                    </p:set>
                                    <p:animEffect filter="fade" transition="in">
                                      <p:cBhvr additive="repl">
                                        <p:cTn id="491" dur="1000"/>
                                        <p:tgtEl>
                                          <p:spTgt spid="1129"/>
                                        </p:tgtEl>
                                      </p:cBhvr>
                                    </p:animEffect>
                                  </p:childTnLst>
                                </p:cTn>
                              </p:par>
                              <p:par>
                                <p:cTn id="492" nodeType="withEffect" fill="hold" presetClass="entr" presetID="10">
                                  <p:stCondLst>
                                    <p:cond delay="0"/>
                                  </p:stCondLst>
                                  <p:childTnLst>
                                    <p:set>
                                      <p:cBhvr>
                                        <p:cTn id="493" dur="1" fill="hold">
                                          <p:stCondLst>
                                            <p:cond delay="0"/>
                                          </p:stCondLst>
                                        </p:cTn>
                                        <p:tgtEl>
                                          <p:spTgt spid="1130"/>
                                        </p:tgtEl>
                                        <p:attrNameLst>
                                          <p:attrName>style.visibility</p:attrName>
                                        </p:attrNameLst>
                                      </p:cBhvr>
                                      <p:to>
                                        <p:strVal val="visible"/>
                                      </p:to>
                                    </p:set>
                                    <p:animEffect filter="fade" transition="in">
                                      <p:cBhvr additive="repl">
                                        <p:cTn id="494" dur="1000"/>
                                        <p:tgtEl>
                                          <p:spTgt spid="1130"/>
                                        </p:tgtEl>
                                      </p:cBhvr>
                                    </p:animEffect>
                                  </p:childTnLst>
                                </p:cTn>
                              </p:par>
                              <p:par>
                                <p:cTn id="495" nodeType="withEffect" fill="hold" presetClass="entr" presetID="10">
                                  <p:stCondLst>
                                    <p:cond delay="0"/>
                                  </p:stCondLst>
                                  <p:childTnLst>
                                    <p:set>
                                      <p:cBhvr>
                                        <p:cTn id="496" dur="1" fill="hold">
                                          <p:stCondLst>
                                            <p:cond delay="0"/>
                                          </p:stCondLst>
                                        </p:cTn>
                                        <p:tgtEl>
                                          <p:spTgt spid="1131"/>
                                        </p:tgtEl>
                                        <p:attrNameLst>
                                          <p:attrName>style.visibility</p:attrName>
                                        </p:attrNameLst>
                                      </p:cBhvr>
                                      <p:to>
                                        <p:strVal val="visible"/>
                                      </p:to>
                                    </p:set>
                                    <p:animEffect filter="fade" transition="in">
                                      <p:cBhvr additive="repl">
                                        <p:cTn id="497" dur="1000"/>
                                        <p:tgtEl>
                                          <p:spTgt spid="1131"/>
                                        </p:tgtEl>
                                      </p:cBhvr>
                                    </p:animEffect>
                                  </p:childTnLst>
                                </p:cTn>
                              </p:par>
                              <p:par>
                                <p:cTn id="498" nodeType="withEffect" fill="hold" presetClass="entr" presetID="10">
                                  <p:stCondLst>
                                    <p:cond delay="0"/>
                                  </p:stCondLst>
                                  <p:childTnLst>
                                    <p:set>
                                      <p:cBhvr>
                                        <p:cTn id="499" dur="1" fill="hold">
                                          <p:stCondLst>
                                            <p:cond delay="0"/>
                                          </p:stCondLst>
                                        </p:cTn>
                                        <p:tgtEl>
                                          <p:spTgt spid="1132"/>
                                        </p:tgtEl>
                                        <p:attrNameLst>
                                          <p:attrName>style.visibility</p:attrName>
                                        </p:attrNameLst>
                                      </p:cBhvr>
                                      <p:to>
                                        <p:strVal val="visible"/>
                                      </p:to>
                                    </p:set>
                                    <p:animEffect filter="fade" transition="in">
                                      <p:cBhvr additive="repl">
                                        <p:cTn id="500" dur="1000"/>
                                        <p:tgtEl>
                                          <p:spTgt spid="1132"/>
                                        </p:tgtEl>
                                      </p:cBhvr>
                                    </p:animEffect>
                                  </p:childTnLst>
                                </p:cTn>
                              </p:par>
                            </p:childTnLst>
                          </p:cTn>
                        </p:par>
                      </p:childTnLst>
                    </p:cTn>
                  </p:par>
                  <p:par>
                    <p:cTn id="501" fill="hold">
                      <p:stCondLst>
                        <p:cond delay="indefinite"/>
                      </p:stCondLst>
                      <p:childTnLst>
                        <p:par>
                          <p:cTn id="502" fill="hold">
                            <p:stCondLst>
                              <p:cond delay="0"/>
                            </p:stCondLst>
                            <p:childTnLst>
                              <p:par>
                                <p:cTn id="503" nodeType="clickEffect" fill="hold" presetClass="entr" presetID="10">
                                  <p:stCondLst>
                                    <p:cond delay="0"/>
                                  </p:stCondLst>
                                  <p:childTnLst>
                                    <p:set>
                                      <p:cBhvr>
                                        <p:cTn id="504" dur="1" fill="hold">
                                          <p:stCondLst>
                                            <p:cond delay="0"/>
                                          </p:stCondLst>
                                        </p:cTn>
                                        <p:tgtEl>
                                          <p:spTgt spid="1133"/>
                                        </p:tgtEl>
                                        <p:attrNameLst>
                                          <p:attrName>style.visibility</p:attrName>
                                        </p:attrNameLst>
                                      </p:cBhvr>
                                      <p:to>
                                        <p:strVal val="visible"/>
                                      </p:to>
                                    </p:set>
                                    <p:animEffect filter="fade" transition="in">
                                      <p:cBhvr additive="repl">
                                        <p:cTn id="505" dur="1100"/>
                                        <p:tgtEl>
                                          <p:spTgt spid="1133"/>
                                        </p:tgtEl>
                                      </p:cBhvr>
                                    </p:animEffect>
                                  </p:childTnLst>
                                </p:cTn>
                              </p:par>
                            </p:childTnLst>
                          </p:cTn>
                        </p:par>
                      </p:childTnLst>
                    </p:cTn>
                  </p:par>
                  <p:par>
                    <p:cTn id="506" fill="hold">
                      <p:stCondLst>
                        <p:cond delay="indefinite"/>
                      </p:stCondLst>
                      <p:childTnLst>
                        <p:par>
                          <p:cTn id="507" fill="hold">
                            <p:stCondLst>
                              <p:cond delay="0"/>
                            </p:stCondLst>
                            <p:childTnLst>
                              <p:par>
                                <p:cTn id="508" nodeType="clickEffect" fill="hold" presetClass="exit" presetID="10">
                                  <p:stCondLst>
                                    <p:cond delay="0"/>
                                  </p:stCondLst>
                                  <p:childTnLst>
                                    <p:animEffect filter="fade" transition="in">
                                      <p:cBhvr additive="repl">
                                        <p:cTn id="509" dur="1000"/>
                                        <p:tgtEl>
                                          <p:spTgt spid="1133"/>
                                        </p:tgtEl>
                                      </p:cBhvr>
                                    </p:animEffect>
                                    <p:set>
                                      <p:cBhvr>
                                        <p:cTn id="510" dur="1" fill="hold">
                                          <p:stCondLst>
                                            <p:cond delay="1000"/>
                                          </p:stCondLst>
                                        </p:cTn>
                                        <p:tgtEl>
                                          <p:spTgt spid="11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TextShape 1"/>
          <p:cNvSpPr txBox="1"/>
          <p:nvPr/>
        </p:nvSpPr>
        <p:spPr>
          <a:xfrm>
            <a:off x="103320" y="4734000"/>
            <a:ext cx="360360" cy="393120"/>
          </a:xfrm>
          <a:prstGeom prst="rect">
            <a:avLst/>
          </a:prstGeom>
          <a:noFill/>
          <a:ln>
            <a:noFill/>
          </a:ln>
        </p:spPr>
        <p:txBody>
          <a:bodyPr tIns="91440" bIns="91440" anchor="ctr"/>
          <a:p>
            <a:pPr>
              <a:lnSpc>
                <a:spcPct val="100000"/>
              </a:lnSpc>
            </a:pPr>
            <a:fld id="{BCC8094E-079C-4DBC-9C2A-F2D0990C180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139" name="CustomShape 2"/>
          <p:cNvSpPr/>
          <p:nvPr/>
        </p:nvSpPr>
        <p:spPr>
          <a:xfrm>
            <a:off x="1166040" y="0"/>
            <a:ext cx="7490520" cy="51444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    </a:t>
            </a: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
        <p:nvSpPr>
          <p:cNvPr id="1140" name="TextShape 3"/>
          <p:cNvSpPr txBox="1"/>
          <p:nvPr/>
        </p:nvSpPr>
        <p:spPr>
          <a:xfrm>
            <a:off x="635400" y="1625760"/>
            <a:ext cx="8164080" cy="264456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An inconsistent worldwide process with absent transparent criteria of onboarding customers and delivering timely response to credit requests. Monitoring and alerting based on manual labor of recording task initiation and resolution.</a:t>
            </a:r>
            <a:endParaRPr b="0" lang="en-US" sz="1400" spc="-1" strike="noStrike">
              <a:solidFill>
                <a:srgbClr val="000000"/>
              </a:solidFill>
              <a:uFill>
                <a:solidFill>
                  <a:srgbClr val="ffffff"/>
                </a:solidFill>
              </a:uFill>
              <a:latin typeface="Arial"/>
            </a:endParaRPr>
          </a:p>
        </p:txBody>
      </p:sp>
      <p:pic>
        <p:nvPicPr>
          <p:cNvPr id="1141" name="Shape 1493" descr=""/>
          <p:cNvPicPr/>
          <p:nvPr/>
        </p:nvPicPr>
        <p:blipFill>
          <a:blip r:embed="rId1"/>
          <a:stretch/>
        </p:blipFill>
        <p:spPr>
          <a:xfrm>
            <a:off x="0" y="156240"/>
            <a:ext cx="1469160" cy="1469160"/>
          </a:xfrm>
          <a:prstGeom prst="rect">
            <a:avLst/>
          </a:prstGeom>
          <a:ln>
            <a:noFill/>
          </a:ln>
        </p:spPr>
      </p:pic>
      <p:sp>
        <p:nvSpPr>
          <p:cNvPr id="1142"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143" name="TextShape 5"/>
          <p:cNvSpPr txBox="1"/>
          <p:nvPr/>
        </p:nvSpPr>
        <p:spPr>
          <a:xfrm>
            <a:off x="1505160" y="569880"/>
            <a:ext cx="68119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Problem Domain</a:t>
            </a:r>
            <a:endParaRPr b="0" lang="en-US" sz="3200" spc="-1" strike="noStrike">
              <a:solidFill>
                <a:srgbClr val="000000"/>
              </a:solidFill>
              <a:uFill>
                <a:solidFill>
                  <a:srgbClr val="ffffff"/>
                </a:solidFill>
              </a:uFill>
              <a:latin typeface="Arial"/>
            </a:endParaRPr>
          </a:p>
        </p:txBody>
      </p:sp>
    </p:spTree>
  </p:cSld>
  <p:timing>
    <p:tnLst>
      <p:par>
        <p:cTn id="511" dur="indefinite" restart="never" nodeType="tmRoot">
          <p:childTnLst>
            <p:seq>
              <p:cTn id="512"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TextShape 1"/>
          <p:cNvSpPr txBox="1"/>
          <p:nvPr/>
        </p:nvSpPr>
        <p:spPr>
          <a:xfrm>
            <a:off x="103320" y="4734000"/>
            <a:ext cx="360360" cy="393120"/>
          </a:xfrm>
          <a:prstGeom prst="rect">
            <a:avLst/>
          </a:prstGeom>
          <a:noFill/>
          <a:ln>
            <a:noFill/>
          </a:ln>
        </p:spPr>
        <p:txBody>
          <a:bodyPr tIns="91440" bIns="91440" anchor="ctr"/>
          <a:p>
            <a:pPr>
              <a:lnSpc>
                <a:spcPct val="100000"/>
              </a:lnSpc>
            </a:pPr>
            <a:fld id="{A6813720-4445-4E39-AEBD-DC4686BFA713}"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145" name="Shape 1501" descr=""/>
          <p:cNvPicPr/>
          <p:nvPr/>
        </p:nvPicPr>
        <p:blipFill>
          <a:blip r:embed="rId1"/>
          <a:stretch/>
        </p:blipFill>
        <p:spPr>
          <a:xfrm>
            <a:off x="0" y="156240"/>
            <a:ext cx="1469160" cy="1469160"/>
          </a:xfrm>
          <a:prstGeom prst="rect">
            <a:avLst/>
          </a:prstGeom>
          <a:ln>
            <a:noFill/>
          </a:ln>
        </p:spPr>
      </p:pic>
      <p:pic>
        <p:nvPicPr>
          <p:cNvPr id="1146" name="Shape 1502" descr=""/>
          <p:cNvPicPr/>
          <p:nvPr/>
        </p:nvPicPr>
        <p:blipFill>
          <a:blip r:embed="rId2"/>
          <a:stretch/>
        </p:blipFill>
        <p:spPr>
          <a:xfrm>
            <a:off x="826560" y="1712880"/>
            <a:ext cx="6348240" cy="1372680"/>
          </a:xfrm>
          <a:prstGeom prst="rect">
            <a:avLst/>
          </a:prstGeom>
          <a:ln>
            <a:noFill/>
          </a:ln>
        </p:spPr>
      </p:pic>
      <p:pic>
        <p:nvPicPr>
          <p:cNvPr id="1147" name="Shape 1503" descr=""/>
          <p:cNvPicPr/>
          <p:nvPr/>
        </p:nvPicPr>
        <p:blipFill>
          <a:blip r:embed="rId3"/>
          <a:stretch/>
        </p:blipFill>
        <p:spPr>
          <a:xfrm>
            <a:off x="3930840" y="1989000"/>
            <a:ext cx="4611240" cy="1847520"/>
          </a:xfrm>
          <a:prstGeom prst="rect">
            <a:avLst/>
          </a:prstGeom>
          <a:ln>
            <a:noFill/>
          </a:ln>
        </p:spPr>
      </p:pic>
      <p:pic>
        <p:nvPicPr>
          <p:cNvPr id="1148" name="Shape 1504" descr=""/>
          <p:cNvPicPr/>
          <p:nvPr/>
        </p:nvPicPr>
        <p:blipFill>
          <a:blip r:embed="rId4"/>
          <a:stretch/>
        </p:blipFill>
        <p:spPr>
          <a:xfrm>
            <a:off x="2634480" y="46440"/>
            <a:ext cx="5740560" cy="2615400"/>
          </a:xfrm>
          <a:prstGeom prst="rect">
            <a:avLst/>
          </a:prstGeom>
          <a:ln>
            <a:noFill/>
          </a:ln>
        </p:spPr>
      </p:pic>
      <p:pic>
        <p:nvPicPr>
          <p:cNvPr id="1149" name="Shape 1505" descr=""/>
          <p:cNvPicPr/>
          <p:nvPr/>
        </p:nvPicPr>
        <p:blipFill>
          <a:blip r:embed="rId5"/>
          <a:stretch/>
        </p:blipFill>
        <p:spPr>
          <a:xfrm>
            <a:off x="3313080" y="3085560"/>
            <a:ext cx="4605480" cy="1469160"/>
          </a:xfrm>
          <a:prstGeom prst="rect">
            <a:avLst/>
          </a:prstGeom>
          <a:ln>
            <a:noFill/>
          </a:ln>
        </p:spPr>
      </p:pic>
      <p:sp>
        <p:nvSpPr>
          <p:cNvPr id="1150" name="CustomShape 2"/>
          <p:cNvSpPr/>
          <p:nvPr/>
        </p:nvSpPr>
        <p:spPr>
          <a:xfrm>
            <a:off x="1065600" y="386172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Case. Manager</a:t>
            </a:r>
            <a:endParaRPr b="0" lang="en-US" sz="1800" spc="-1" strike="noStrike">
              <a:solidFill>
                <a:srgbClr val="000000"/>
              </a:solidFill>
              <a:uFill>
                <a:solidFill>
                  <a:srgbClr val="ffffff"/>
                </a:solidFill>
              </a:uFill>
              <a:latin typeface="Arial"/>
            </a:endParaRPr>
          </a:p>
        </p:txBody>
      </p:sp>
      <p:pic>
        <p:nvPicPr>
          <p:cNvPr id="1151" name="Shape 1508" descr=""/>
          <p:cNvPicPr/>
          <p:nvPr/>
        </p:nvPicPr>
        <p:blipFill>
          <a:blip r:embed="rId6"/>
          <a:stretch/>
        </p:blipFill>
        <p:spPr>
          <a:xfrm>
            <a:off x="1875600" y="3344760"/>
            <a:ext cx="402120" cy="620640"/>
          </a:xfrm>
          <a:prstGeom prst="rect">
            <a:avLst/>
          </a:prstGeom>
          <a:ln>
            <a:noFill/>
          </a:ln>
        </p:spPr>
      </p:pic>
      <p:sp>
        <p:nvSpPr>
          <p:cNvPr id="1152" name="CustomShape 3"/>
          <p:cNvSpPr/>
          <p:nvPr/>
        </p:nvSpPr>
        <p:spPr>
          <a:xfrm flipH="1" rot="10800000">
            <a:off x="5456520" y="3655440"/>
            <a:ext cx="3580560" cy="20113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pic>
        <p:nvPicPr>
          <p:cNvPr id="1153" name="Shape 1510" descr=""/>
          <p:cNvPicPr/>
          <p:nvPr/>
        </p:nvPicPr>
        <p:blipFill>
          <a:blip r:embed="rId7"/>
          <a:stretch/>
        </p:blipFill>
        <p:spPr>
          <a:xfrm>
            <a:off x="8542440" y="3411000"/>
            <a:ext cx="298800" cy="298800"/>
          </a:xfrm>
          <a:prstGeom prst="rect">
            <a:avLst/>
          </a:prstGeom>
          <a:ln>
            <a:noFill/>
          </a:ln>
        </p:spPr>
      </p:pic>
      <p:sp>
        <p:nvSpPr>
          <p:cNvPr id="1154" name="CustomShape 4"/>
          <p:cNvSpPr/>
          <p:nvPr/>
        </p:nvSpPr>
        <p:spPr>
          <a:xfrm>
            <a:off x="1234800" y="1458720"/>
            <a:ext cx="1653480" cy="310320"/>
          </a:xfrm>
          <a:prstGeom prst="rect">
            <a:avLst/>
          </a:prstGeom>
          <a:noFill/>
          <a:ln>
            <a:noFill/>
          </a:ln>
        </p:spPr>
        <p:style>
          <a:lnRef idx="0"/>
          <a:fillRef idx="0"/>
          <a:effectRef idx="0"/>
          <a:fontRef idx="minor"/>
        </p:style>
        <p:txBody>
          <a:bodyPr tIns="91440" bIns="91440"/>
          <a:p>
            <a:pPr>
              <a:lnSpc>
                <a:spcPct val="100000"/>
              </a:lnSpc>
            </a:pPr>
            <a:r>
              <a:rPr b="1" lang="en-US" sz="1000" spc="-1" strike="noStrike">
                <a:solidFill>
                  <a:srgbClr val="000000"/>
                </a:solidFill>
                <a:uFill>
                  <a:solidFill>
                    <a:srgbClr val="ffffff"/>
                  </a:solidFill>
                </a:uFill>
                <a:latin typeface="Overpass"/>
                <a:ea typeface="Overpass"/>
              </a:rPr>
              <a:t>Manual Review &gt; 1m</a:t>
            </a:r>
            <a:endParaRPr b="0" lang="en-US" sz="1800" spc="-1" strike="noStrike">
              <a:solidFill>
                <a:srgbClr val="000000"/>
              </a:solidFill>
              <a:uFill>
                <a:solidFill>
                  <a:srgbClr val="ffffff"/>
                </a:solidFill>
              </a:uFill>
              <a:latin typeface="Arial"/>
            </a:endParaRPr>
          </a:p>
        </p:txBody>
      </p:sp>
      <p:sp>
        <p:nvSpPr>
          <p:cNvPr id="1155" name="CustomShape 5"/>
          <p:cNvSpPr/>
          <p:nvPr/>
        </p:nvSpPr>
        <p:spPr>
          <a:xfrm>
            <a:off x="7814880" y="99936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Case Officer</a:t>
            </a:r>
            <a:endParaRPr b="0" lang="en-US" sz="1800" spc="-1" strike="noStrike">
              <a:solidFill>
                <a:srgbClr val="000000"/>
              </a:solidFill>
              <a:uFill>
                <a:solidFill>
                  <a:srgbClr val="ffffff"/>
                </a:solidFill>
              </a:uFill>
              <a:latin typeface="Arial"/>
            </a:endParaRPr>
          </a:p>
        </p:txBody>
      </p:sp>
      <p:pic>
        <p:nvPicPr>
          <p:cNvPr id="1156" name="Shape 1514" descr=""/>
          <p:cNvPicPr/>
          <p:nvPr/>
        </p:nvPicPr>
        <p:blipFill>
          <a:blip r:embed="rId8"/>
          <a:stretch/>
        </p:blipFill>
        <p:spPr>
          <a:xfrm>
            <a:off x="8624880" y="482760"/>
            <a:ext cx="402120" cy="620640"/>
          </a:xfrm>
          <a:prstGeom prst="rect">
            <a:avLst/>
          </a:prstGeom>
          <a:ln>
            <a:noFill/>
          </a:ln>
        </p:spPr>
      </p:pic>
      <p:sp>
        <p:nvSpPr>
          <p:cNvPr id="1157" name="CustomShape 6"/>
          <p:cNvSpPr/>
          <p:nvPr/>
        </p:nvSpPr>
        <p:spPr>
          <a:xfrm flipH="1">
            <a:off x="6406200" y="793440"/>
            <a:ext cx="1816560" cy="11563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58" name="CustomShape 7"/>
          <p:cNvSpPr/>
          <p:nvPr/>
        </p:nvSpPr>
        <p:spPr>
          <a:xfrm flipH="1">
            <a:off x="6926760" y="793440"/>
            <a:ext cx="1294920" cy="11682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59" name="CustomShape 8"/>
          <p:cNvSpPr/>
          <p:nvPr/>
        </p:nvSpPr>
        <p:spPr>
          <a:xfrm flipH="1">
            <a:off x="7621920" y="793440"/>
            <a:ext cx="600120" cy="12492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0" name="CustomShape 9"/>
          <p:cNvSpPr/>
          <p:nvPr/>
        </p:nvSpPr>
        <p:spPr>
          <a:xfrm flipH="1">
            <a:off x="5716440" y="793440"/>
            <a:ext cx="2506320" cy="6757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1" name="CustomShape 10"/>
          <p:cNvSpPr/>
          <p:nvPr/>
        </p:nvSpPr>
        <p:spPr>
          <a:xfrm flipH="1">
            <a:off x="5022360" y="793440"/>
            <a:ext cx="3199320" cy="6073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2" name="CustomShape 11"/>
          <p:cNvSpPr/>
          <p:nvPr/>
        </p:nvSpPr>
        <p:spPr>
          <a:xfrm flipH="1">
            <a:off x="7923960" y="793440"/>
            <a:ext cx="298800" cy="15966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3" name="CustomShape 12"/>
          <p:cNvSpPr/>
          <p:nvPr/>
        </p:nvSpPr>
        <p:spPr>
          <a:xfrm flipH="1">
            <a:off x="7400880" y="793440"/>
            <a:ext cx="821160" cy="15966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4" name="CustomShape 13"/>
          <p:cNvSpPr/>
          <p:nvPr/>
        </p:nvSpPr>
        <p:spPr>
          <a:xfrm flipH="1">
            <a:off x="7164720" y="793440"/>
            <a:ext cx="1057680" cy="159156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5" name="CustomShape 14"/>
          <p:cNvSpPr/>
          <p:nvPr/>
        </p:nvSpPr>
        <p:spPr>
          <a:xfrm flipH="1">
            <a:off x="6785280" y="793440"/>
            <a:ext cx="1437120" cy="166284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6" name="CustomShape 15"/>
          <p:cNvSpPr/>
          <p:nvPr/>
        </p:nvSpPr>
        <p:spPr>
          <a:xfrm flipH="1">
            <a:off x="6462360" y="793440"/>
            <a:ext cx="1759320" cy="174708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7" name="CustomShape 16"/>
          <p:cNvSpPr/>
          <p:nvPr/>
        </p:nvSpPr>
        <p:spPr>
          <a:xfrm flipH="1">
            <a:off x="6141960" y="793440"/>
            <a:ext cx="2080800" cy="177228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8" name="CustomShape 17"/>
          <p:cNvSpPr/>
          <p:nvPr/>
        </p:nvSpPr>
        <p:spPr>
          <a:xfrm flipH="1">
            <a:off x="5650200" y="793440"/>
            <a:ext cx="2571480" cy="19926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69" name="CustomShape 18"/>
          <p:cNvSpPr/>
          <p:nvPr/>
        </p:nvSpPr>
        <p:spPr>
          <a:xfrm flipH="1">
            <a:off x="7622640" y="1023480"/>
            <a:ext cx="567360" cy="179820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70" name="CustomShape 19"/>
          <p:cNvSpPr/>
          <p:nvPr/>
        </p:nvSpPr>
        <p:spPr>
          <a:xfrm flipH="1">
            <a:off x="7164720" y="793440"/>
            <a:ext cx="1057680" cy="313776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71" name="CustomShape 20"/>
          <p:cNvSpPr/>
          <p:nvPr/>
        </p:nvSpPr>
        <p:spPr>
          <a:xfrm flipH="1">
            <a:off x="6406200" y="793440"/>
            <a:ext cx="1816560" cy="32191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72" name="CustomShape 21"/>
          <p:cNvSpPr/>
          <p:nvPr/>
        </p:nvSpPr>
        <p:spPr>
          <a:xfrm flipH="1">
            <a:off x="6372720" y="793440"/>
            <a:ext cx="1849320" cy="24577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73" name="CustomShape 22"/>
          <p:cNvSpPr/>
          <p:nvPr/>
        </p:nvSpPr>
        <p:spPr>
          <a:xfrm flipH="1">
            <a:off x="4747680" y="793440"/>
            <a:ext cx="3474720" cy="20275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74" name="CustomShape 23"/>
          <p:cNvSpPr/>
          <p:nvPr/>
        </p:nvSpPr>
        <p:spPr>
          <a:xfrm>
            <a:off x="8117640" y="1329840"/>
            <a:ext cx="975960" cy="989640"/>
          </a:xfrm>
          <a:prstGeom prst="rect">
            <a:avLst/>
          </a:prstGeom>
          <a:noFill/>
          <a:ln>
            <a:noFill/>
          </a:ln>
        </p:spPr>
        <p:style>
          <a:lnRef idx="0"/>
          <a:fillRef idx="0"/>
          <a:effectRef idx="0"/>
          <a:fontRef idx="minor"/>
        </p:style>
        <p:txBody>
          <a:bodyPr tIns="91440" bIns="91440"/>
          <a:p>
            <a:pPr>
              <a:lnSpc>
                <a:spcPct val="100000"/>
              </a:lnSpc>
            </a:pPr>
            <a:r>
              <a:rPr b="1" lang="en-US" sz="1000" spc="-1" strike="noStrike">
                <a:solidFill>
                  <a:srgbClr val="000000"/>
                </a:solidFill>
                <a:uFill>
                  <a:solidFill>
                    <a:srgbClr val="ffffff"/>
                  </a:solidFill>
                </a:uFill>
                <a:latin typeface="Overpass"/>
                <a:ea typeface="Overpass"/>
              </a:rPr>
              <a:t>Record Time in/out in Excel.  Difference &gt; threshold Reviewed by supervisor</a:t>
            </a:r>
            <a:endParaRPr b="0" lang="en-US" sz="1800" spc="-1" strike="noStrike">
              <a:solidFill>
                <a:srgbClr val="000000"/>
              </a:solidFill>
              <a:uFill>
                <a:solidFill>
                  <a:srgbClr val="ffffff"/>
                </a:solidFill>
              </a:uFill>
              <a:latin typeface="Arial"/>
            </a:endParaRPr>
          </a:p>
        </p:txBody>
      </p:sp>
      <p:sp>
        <p:nvSpPr>
          <p:cNvPr id="1175" name="CustomShape 24"/>
          <p:cNvSpPr/>
          <p:nvPr/>
        </p:nvSpPr>
        <p:spPr>
          <a:xfrm>
            <a:off x="169200" y="22374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Acc. Manager</a:t>
            </a:r>
            <a:endParaRPr b="0" lang="en-US" sz="1800" spc="-1" strike="noStrike">
              <a:solidFill>
                <a:srgbClr val="000000"/>
              </a:solidFill>
              <a:uFill>
                <a:solidFill>
                  <a:srgbClr val="ffffff"/>
                </a:solidFill>
              </a:uFill>
              <a:latin typeface="Arial"/>
            </a:endParaRPr>
          </a:p>
        </p:txBody>
      </p:sp>
      <p:pic>
        <p:nvPicPr>
          <p:cNvPr id="1176" name="Shape 1535" descr=""/>
          <p:cNvPicPr/>
          <p:nvPr/>
        </p:nvPicPr>
        <p:blipFill>
          <a:blip r:embed="rId9"/>
          <a:stretch/>
        </p:blipFill>
        <p:spPr>
          <a:xfrm>
            <a:off x="979200" y="1720800"/>
            <a:ext cx="402120" cy="620640"/>
          </a:xfrm>
          <a:prstGeom prst="rect">
            <a:avLst/>
          </a:prstGeom>
          <a:ln>
            <a:noFill/>
          </a:ln>
        </p:spPr>
      </p:pic>
      <p:sp>
        <p:nvSpPr>
          <p:cNvPr id="1177" name="CustomShape 25"/>
          <p:cNvSpPr/>
          <p:nvPr/>
        </p:nvSpPr>
        <p:spPr>
          <a:xfrm>
            <a:off x="1875600" y="3655440"/>
            <a:ext cx="4172760" cy="28944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78" name="CustomShape 26"/>
          <p:cNvSpPr/>
          <p:nvPr/>
        </p:nvSpPr>
        <p:spPr>
          <a:xfrm>
            <a:off x="1895040" y="3835080"/>
            <a:ext cx="4931640" cy="49896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sp>
        <p:nvSpPr>
          <p:cNvPr id="1179" name="CustomShape 27"/>
          <p:cNvSpPr/>
          <p:nvPr/>
        </p:nvSpPr>
        <p:spPr>
          <a:xfrm>
            <a:off x="2067120" y="3210840"/>
            <a:ext cx="821160" cy="498960"/>
          </a:xfrm>
          <a:prstGeom prst="rect">
            <a:avLst/>
          </a:prstGeom>
          <a:solidFill>
            <a:srgbClr val="efefef"/>
          </a:solidFill>
          <a:ln>
            <a:noFill/>
          </a:ln>
        </p:spPr>
        <p:style>
          <a:lnRef idx="0"/>
          <a:fillRef idx="0"/>
          <a:effectRef idx="0"/>
          <a:fontRef idx="minor"/>
        </p:style>
        <p:txBody>
          <a:bodyPr tIns="91440" bIns="91440"/>
          <a:p>
            <a:pPr>
              <a:lnSpc>
                <a:spcPct val="100000"/>
              </a:lnSpc>
            </a:pPr>
            <a:r>
              <a:rPr b="1" lang="en-US" sz="1000" spc="-1" strike="noStrike">
                <a:solidFill>
                  <a:srgbClr val="000000"/>
                </a:solidFill>
                <a:uFill>
                  <a:solidFill>
                    <a:srgbClr val="ffffff"/>
                  </a:solidFill>
                </a:uFill>
                <a:latin typeface="Overpass"/>
                <a:ea typeface="Overpass"/>
              </a:rPr>
              <a:t>Manual Review Docs, Data</a:t>
            </a:r>
            <a:endParaRPr b="0" lang="en-US" sz="1800" spc="-1" strike="noStrike">
              <a:solidFill>
                <a:srgbClr val="000000"/>
              </a:solidFill>
              <a:uFill>
                <a:solidFill>
                  <a:srgbClr val="ffffff"/>
                </a:solidFill>
              </a:uFill>
              <a:latin typeface="Arial"/>
            </a:endParaRPr>
          </a:p>
        </p:txBody>
      </p:sp>
      <p:sp>
        <p:nvSpPr>
          <p:cNvPr id="1180" name="CustomShape 28"/>
          <p:cNvSpPr/>
          <p:nvPr/>
        </p:nvSpPr>
        <p:spPr>
          <a:xfrm flipH="1" rot="10800000">
            <a:off x="4745160" y="2284920"/>
            <a:ext cx="3803400" cy="682920"/>
          </a:xfrm>
          <a:custGeom>
            <a:avLst/>
            <a:gdLst/>
            <a:ahLst/>
            <a:rect l="l" t="t" r="r" b="b"/>
            <a:pathLst>
              <a:path w="21600" h="21600">
                <a:moveTo>
                  <a:pt x="0" y="0"/>
                </a:moveTo>
                <a:lnTo>
                  <a:pt x="21600" y="21600"/>
                </a:lnTo>
              </a:path>
            </a:pathLst>
          </a:custGeom>
          <a:noFill/>
          <a:ln w="19080">
            <a:solidFill>
              <a:schemeClr val="dk2"/>
            </a:solidFill>
            <a:custDash>
              <a:ds d="400000" sp="300000"/>
            </a:custDash>
            <a:round/>
            <a:tailEnd len="lg" type="triangle" w="lg"/>
          </a:ln>
        </p:spPr>
        <p:style>
          <a:lnRef idx="0"/>
          <a:fillRef idx="0"/>
          <a:effectRef idx="0"/>
          <a:fontRef idx="minor"/>
        </p:style>
      </p:sp>
      <p:pic>
        <p:nvPicPr>
          <p:cNvPr id="1181" name="Shape 1540" descr=""/>
          <p:cNvPicPr/>
          <p:nvPr/>
        </p:nvPicPr>
        <p:blipFill>
          <a:blip r:embed="rId10"/>
          <a:stretch/>
        </p:blipFill>
        <p:spPr>
          <a:xfrm>
            <a:off x="5466600" y="1238400"/>
            <a:ext cx="298800" cy="298800"/>
          </a:xfrm>
          <a:prstGeom prst="rect">
            <a:avLst/>
          </a:prstGeom>
          <a:ln>
            <a:noFill/>
          </a:ln>
        </p:spPr>
      </p:pic>
      <p:pic>
        <p:nvPicPr>
          <p:cNvPr id="1182" name="Shape 1541" descr=""/>
          <p:cNvPicPr/>
          <p:nvPr/>
        </p:nvPicPr>
        <p:blipFill>
          <a:blip r:embed="rId11"/>
          <a:stretch/>
        </p:blipFill>
        <p:spPr>
          <a:xfrm>
            <a:off x="4687560" y="1238400"/>
            <a:ext cx="298800" cy="298800"/>
          </a:xfrm>
          <a:prstGeom prst="rect">
            <a:avLst/>
          </a:prstGeom>
          <a:ln>
            <a:noFill/>
          </a:ln>
        </p:spPr>
      </p:pic>
      <p:pic>
        <p:nvPicPr>
          <p:cNvPr id="1183" name="Shape 1542" descr=""/>
          <p:cNvPicPr/>
          <p:nvPr/>
        </p:nvPicPr>
        <p:blipFill>
          <a:blip r:embed="rId12"/>
          <a:stretch/>
        </p:blipFill>
        <p:spPr>
          <a:xfrm>
            <a:off x="6048720" y="3835080"/>
            <a:ext cx="298800" cy="298800"/>
          </a:xfrm>
          <a:prstGeom prst="rect">
            <a:avLst/>
          </a:prstGeom>
          <a:ln>
            <a:noFill/>
          </a:ln>
        </p:spPr>
      </p:pic>
      <p:sp>
        <p:nvSpPr>
          <p:cNvPr id="1184" name="CustomShape 29"/>
          <p:cNvSpPr/>
          <p:nvPr/>
        </p:nvSpPr>
        <p:spPr>
          <a:xfrm>
            <a:off x="7982640" y="3589560"/>
            <a:ext cx="1111320" cy="989640"/>
          </a:xfrm>
          <a:prstGeom prst="rect">
            <a:avLst/>
          </a:prstGeom>
          <a:noFill/>
          <a:ln>
            <a:noFill/>
          </a:ln>
        </p:spPr>
        <p:style>
          <a:lnRef idx="0"/>
          <a:fillRef idx="0"/>
          <a:effectRef idx="0"/>
          <a:fontRef idx="minor"/>
        </p:style>
        <p:txBody>
          <a:bodyPr tIns="91440" bIns="91440"/>
          <a:p>
            <a:pPr>
              <a:lnSpc>
                <a:spcPct val="100000"/>
              </a:lnSpc>
            </a:pPr>
            <a:r>
              <a:rPr b="1" lang="en-US" sz="1000" spc="-1" strike="noStrike">
                <a:solidFill>
                  <a:srgbClr val="000000"/>
                </a:solidFill>
                <a:uFill>
                  <a:solidFill>
                    <a:srgbClr val="ffffff"/>
                  </a:solidFill>
                </a:uFill>
                <a:latin typeface="Overpass"/>
                <a:ea typeface="Overpass"/>
              </a:rPr>
              <a:t>Progress Data processed &amp; Alert created &gt; threshold</a:t>
            </a:r>
            <a:endParaRPr b="0" lang="en-US" sz="1800" spc="-1" strike="noStrike">
              <a:solidFill>
                <a:srgbClr val="000000"/>
              </a:solidFill>
              <a:uFill>
                <a:solidFill>
                  <a:srgbClr val="ffffff"/>
                </a:solidFill>
              </a:uFill>
              <a:latin typeface="Arial"/>
            </a:endParaRPr>
          </a:p>
        </p:txBody>
      </p:sp>
      <p:sp>
        <p:nvSpPr>
          <p:cNvPr id="1185" name="TextShape 30"/>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186" name="CustomShape 31"/>
          <p:cNvSpPr/>
          <p:nvPr/>
        </p:nvSpPr>
        <p:spPr>
          <a:xfrm>
            <a:off x="1166040" y="0"/>
            <a:ext cx="7490520" cy="51444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    </a:t>
            </a: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Tree>
  </p:cSld>
  <p:timing>
    <p:tnLst>
      <p:par>
        <p:cTn id="513" dur="indefinite" restart="never" nodeType="tmRoot">
          <p:childTnLst>
            <p:seq>
              <p:cTn id="514" dur="indefinite" nodeType="mainSeq">
                <p:childTnLst>
                  <p:par>
                    <p:cTn id="515" fill="hold">
                      <p:stCondLst>
                        <p:cond delay="indefinite"/>
                      </p:stCondLst>
                      <p:childTnLst>
                        <p:par>
                          <p:cTn id="516" fill="hold">
                            <p:stCondLst>
                              <p:cond delay="0"/>
                            </p:stCondLst>
                            <p:childTnLst>
                              <p:par>
                                <p:cTn id="517" nodeType="clickEffect" fill="hold" presetClass="exit" presetID="10">
                                  <p:stCondLst>
                                    <p:cond delay="0"/>
                                  </p:stCondLst>
                                  <p:childTnLst>
                                    <p:animEffect filter="fade" transition="in">
                                      <p:cBhvr additive="repl">
                                        <p:cTn id="518" dur="3600"/>
                                        <p:tgtEl>
                                          <p:spTgt spid="1146"/>
                                        </p:tgtEl>
                                      </p:cBhvr>
                                    </p:animEffect>
                                    <p:set>
                                      <p:cBhvr>
                                        <p:cTn id="519" dur="1" fill="hold">
                                          <p:stCondLst>
                                            <p:cond delay="3600"/>
                                          </p:stCondLst>
                                        </p:cTn>
                                        <p:tgtEl>
                                          <p:spTgt spid="1146"/>
                                        </p:tgtEl>
                                        <p:attrNameLst>
                                          <p:attrName>style.visibility</p:attrName>
                                        </p:attrNameLst>
                                      </p:cBhvr>
                                      <p:to>
                                        <p:strVal val="hidden"/>
                                      </p:to>
                                    </p:set>
                                  </p:childTnLst>
                                </p:cTn>
                              </p:par>
                              <p:par>
                                <p:cTn id="520" nodeType="withEffect" fill="hold" presetClass="entr" presetID="10">
                                  <p:stCondLst>
                                    <p:cond delay="0"/>
                                  </p:stCondLst>
                                  <p:childTnLst>
                                    <p:set>
                                      <p:cBhvr>
                                        <p:cTn id="521" dur="1" fill="hold">
                                          <p:stCondLst>
                                            <p:cond delay="0"/>
                                          </p:stCondLst>
                                        </p:cTn>
                                        <p:tgtEl>
                                          <p:spTgt spid="1147"/>
                                        </p:tgtEl>
                                        <p:attrNameLst>
                                          <p:attrName>style.visibility</p:attrName>
                                        </p:attrNameLst>
                                      </p:cBhvr>
                                      <p:to>
                                        <p:strVal val="visible"/>
                                      </p:to>
                                    </p:set>
                                    <p:animEffect filter="fade" transition="in">
                                      <p:cBhvr additive="repl">
                                        <p:cTn id="522" dur="4000"/>
                                        <p:tgtEl>
                                          <p:spTgt spid="1147"/>
                                        </p:tgtEl>
                                      </p:cBhvr>
                                    </p:animEffect>
                                  </p:childTnLst>
                                </p:cTn>
                              </p:par>
                              <p:par>
                                <p:cTn id="523" nodeType="withEffect" fill="hold" presetClass="entr" presetID="10">
                                  <p:stCondLst>
                                    <p:cond delay="0"/>
                                  </p:stCondLst>
                                  <p:childTnLst>
                                    <p:set>
                                      <p:cBhvr>
                                        <p:cTn id="524" dur="1" fill="hold">
                                          <p:stCondLst>
                                            <p:cond delay="0"/>
                                          </p:stCondLst>
                                        </p:cTn>
                                        <p:tgtEl>
                                          <p:spTgt spid="1148"/>
                                        </p:tgtEl>
                                        <p:attrNameLst>
                                          <p:attrName>style.visibility</p:attrName>
                                        </p:attrNameLst>
                                      </p:cBhvr>
                                      <p:to>
                                        <p:strVal val="visible"/>
                                      </p:to>
                                    </p:set>
                                    <p:animEffect filter="fade" transition="in">
                                      <p:cBhvr additive="repl">
                                        <p:cTn id="525" dur="4100"/>
                                        <p:tgtEl>
                                          <p:spTgt spid="1148"/>
                                        </p:tgtEl>
                                      </p:cBhvr>
                                    </p:animEffect>
                                  </p:childTnLst>
                                </p:cTn>
                              </p:par>
                              <p:par>
                                <p:cTn id="526" nodeType="withEffect" fill="hold" presetClass="entr" presetID="10">
                                  <p:stCondLst>
                                    <p:cond delay="0"/>
                                  </p:stCondLst>
                                  <p:childTnLst>
                                    <p:set>
                                      <p:cBhvr>
                                        <p:cTn id="527" dur="1" fill="hold">
                                          <p:stCondLst>
                                            <p:cond delay="0"/>
                                          </p:stCondLst>
                                        </p:cTn>
                                        <p:tgtEl>
                                          <p:spTgt spid="1149"/>
                                        </p:tgtEl>
                                        <p:attrNameLst>
                                          <p:attrName>style.visibility</p:attrName>
                                        </p:attrNameLst>
                                      </p:cBhvr>
                                      <p:to>
                                        <p:strVal val="visible"/>
                                      </p:to>
                                    </p:set>
                                    <p:animEffect filter="fade" transition="in">
                                      <p:cBhvr additive="repl">
                                        <p:cTn id="528" dur="5000"/>
                                        <p:tgtEl>
                                          <p:spTgt spid="1149"/>
                                        </p:tgtEl>
                                      </p:cBhvr>
                                    </p:animEffec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0">
                                  <p:stCondLst>
                                    <p:cond delay="0"/>
                                  </p:stCondLst>
                                  <p:childTnLst>
                                    <p:set>
                                      <p:cBhvr>
                                        <p:cTn id="532" dur="1" fill="hold">
                                          <p:stCondLst>
                                            <p:cond delay="0"/>
                                          </p:stCondLst>
                                        </p:cTn>
                                        <p:tgtEl>
                                          <p:spTgt spid="-1"/>
                                        </p:tgtEl>
                                        <p:attrNameLst>
                                          <p:attrName>style.visibility</p:attrName>
                                        </p:attrNameLst>
                                      </p:cBhvr>
                                      <p:to>
                                        <p:strVal val="visible"/>
                                      </p:to>
                                    </p:set>
                                    <p:animEffect filter="fade" transition="in">
                                      <p:cBhvr additive="repl">
                                        <p:cTn id="533" dur="1100"/>
                                        <p:tgtEl>
                                          <p:spTgt spid="-1"/>
                                        </p:tgtEl>
                                      </p:cBhvr>
                                    </p:animEffect>
                                  </p:childTnLst>
                                </p:cTn>
                              </p:par>
                              <p:par>
                                <p:cTn id="534" nodeType="withEffect" fill="hold" presetClass="entr" presetID="10">
                                  <p:stCondLst>
                                    <p:cond delay="0"/>
                                  </p:stCondLst>
                                  <p:childTnLst>
                                    <p:set>
                                      <p:cBhvr>
                                        <p:cTn id="535" dur="1" fill="hold">
                                          <p:stCondLst>
                                            <p:cond delay="0"/>
                                          </p:stCondLst>
                                        </p:cTn>
                                        <p:tgtEl>
                                          <p:spTgt spid="1157"/>
                                        </p:tgtEl>
                                        <p:attrNameLst>
                                          <p:attrName>style.visibility</p:attrName>
                                        </p:attrNameLst>
                                      </p:cBhvr>
                                      <p:to>
                                        <p:strVal val="visible"/>
                                      </p:to>
                                    </p:set>
                                    <p:animEffect filter="fade" transition="in">
                                      <p:cBhvr additive="repl">
                                        <p:cTn id="536" dur="1000"/>
                                        <p:tgtEl>
                                          <p:spTgt spid="1157"/>
                                        </p:tgtEl>
                                      </p:cBhvr>
                                    </p:animEffect>
                                  </p:childTnLst>
                                </p:cTn>
                              </p:par>
                              <p:par>
                                <p:cTn id="537" nodeType="withEffect" fill="hold" presetClass="entr" presetID="10">
                                  <p:stCondLst>
                                    <p:cond delay="0"/>
                                  </p:stCondLst>
                                  <p:childTnLst>
                                    <p:set>
                                      <p:cBhvr>
                                        <p:cTn id="538" dur="1" fill="hold">
                                          <p:stCondLst>
                                            <p:cond delay="0"/>
                                          </p:stCondLst>
                                        </p:cTn>
                                        <p:tgtEl>
                                          <p:spTgt spid="1158"/>
                                        </p:tgtEl>
                                        <p:attrNameLst>
                                          <p:attrName>style.visibility</p:attrName>
                                        </p:attrNameLst>
                                      </p:cBhvr>
                                      <p:to>
                                        <p:strVal val="visible"/>
                                      </p:to>
                                    </p:set>
                                    <p:animEffect filter="fade" transition="in">
                                      <p:cBhvr additive="repl">
                                        <p:cTn id="539" dur="1000"/>
                                        <p:tgtEl>
                                          <p:spTgt spid="1158"/>
                                        </p:tgtEl>
                                      </p:cBhvr>
                                    </p:animEffect>
                                  </p:childTnLst>
                                </p:cTn>
                              </p:par>
                              <p:par>
                                <p:cTn id="540" nodeType="withEffect" fill="hold" presetClass="entr" presetID="10">
                                  <p:stCondLst>
                                    <p:cond delay="0"/>
                                  </p:stCondLst>
                                  <p:childTnLst>
                                    <p:set>
                                      <p:cBhvr>
                                        <p:cTn id="541" dur="1" fill="hold">
                                          <p:stCondLst>
                                            <p:cond delay="0"/>
                                          </p:stCondLst>
                                        </p:cTn>
                                        <p:tgtEl>
                                          <p:spTgt spid="1159"/>
                                        </p:tgtEl>
                                        <p:attrNameLst>
                                          <p:attrName>style.visibility</p:attrName>
                                        </p:attrNameLst>
                                      </p:cBhvr>
                                      <p:to>
                                        <p:strVal val="visible"/>
                                      </p:to>
                                    </p:set>
                                    <p:animEffect filter="fade" transition="in">
                                      <p:cBhvr additive="repl">
                                        <p:cTn id="542" dur="1000"/>
                                        <p:tgtEl>
                                          <p:spTgt spid="1159"/>
                                        </p:tgtEl>
                                      </p:cBhvr>
                                    </p:animEffect>
                                  </p:childTnLst>
                                </p:cTn>
                              </p:par>
                              <p:par>
                                <p:cTn id="543" nodeType="withEffect" fill="hold" presetClass="entr" presetID="10">
                                  <p:stCondLst>
                                    <p:cond delay="0"/>
                                  </p:stCondLst>
                                  <p:childTnLst>
                                    <p:set>
                                      <p:cBhvr>
                                        <p:cTn id="544" dur="1" fill="hold">
                                          <p:stCondLst>
                                            <p:cond delay="0"/>
                                          </p:stCondLst>
                                        </p:cTn>
                                        <p:tgtEl>
                                          <p:spTgt spid="1160"/>
                                        </p:tgtEl>
                                        <p:attrNameLst>
                                          <p:attrName>style.visibility</p:attrName>
                                        </p:attrNameLst>
                                      </p:cBhvr>
                                      <p:to>
                                        <p:strVal val="visible"/>
                                      </p:to>
                                    </p:set>
                                    <p:animEffect filter="fade" transition="in">
                                      <p:cBhvr additive="repl">
                                        <p:cTn id="545" dur="1000"/>
                                        <p:tgtEl>
                                          <p:spTgt spid="1160"/>
                                        </p:tgtEl>
                                      </p:cBhvr>
                                    </p:animEffect>
                                  </p:childTnLst>
                                </p:cTn>
                              </p:par>
                              <p:par>
                                <p:cTn id="546" nodeType="withEffect" fill="hold" presetClass="entr" presetID="10">
                                  <p:stCondLst>
                                    <p:cond delay="0"/>
                                  </p:stCondLst>
                                  <p:childTnLst>
                                    <p:set>
                                      <p:cBhvr>
                                        <p:cTn id="547" dur="1" fill="hold">
                                          <p:stCondLst>
                                            <p:cond delay="0"/>
                                          </p:stCondLst>
                                        </p:cTn>
                                        <p:tgtEl>
                                          <p:spTgt spid="1161"/>
                                        </p:tgtEl>
                                        <p:attrNameLst>
                                          <p:attrName>style.visibility</p:attrName>
                                        </p:attrNameLst>
                                      </p:cBhvr>
                                      <p:to>
                                        <p:strVal val="visible"/>
                                      </p:to>
                                    </p:set>
                                    <p:animEffect filter="fade" transition="in">
                                      <p:cBhvr additive="repl">
                                        <p:cTn id="548" dur="1000"/>
                                        <p:tgtEl>
                                          <p:spTgt spid="1161"/>
                                        </p:tgtEl>
                                      </p:cBhvr>
                                    </p:animEffect>
                                  </p:childTnLst>
                                </p:cTn>
                              </p:par>
                              <p:par>
                                <p:cTn id="549" nodeType="withEffect" fill="hold" presetClass="entr" presetID="10">
                                  <p:stCondLst>
                                    <p:cond delay="0"/>
                                  </p:stCondLst>
                                  <p:childTnLst>
                                    <p:set>
                                      <p:cBhvr>
                                        <p:cTn id="550" dur="1" fill="hold">
                                          <p:stCondLst>
                                            <p:cond delay="0"/>
                                          </p:stCondLst>
                                        </p:cTn>
                                        <p:tgtEl>
                                          <p:spTgt spid="1162"/>
                                        </p:tgtEl>
                                        <p:attrNameLst>
                                          <p:attrName>style.visibility</p:attrName>
                                        </p:attrNameLst>
                                      </p:cBhvr>
                                      <p:to>
                                        <p:strVal val="visible"/>
                                      </p:to>
                                    </p:set>
                                    <p:animEffect filter="fade" transition="in">
                                      <p:cBhvr additive="repl">
                                        <p:cTn id="551" dur="1000"/>
                                        <p:tgtEl>
                                          <p:spTgt spid="1162"/>
                                        </p:tgtEl>
                                      </p:cBhvr>
                                    </p:animEffect>
                                  </p:childTnLst>
                                </p:cTn>
                              </p:par>
                              <p:par>
                                <p:cTn id="552" nodeType="withEffect" fill="hold" presetClass="entr" presetID="10">
                                  <p:stCondLst>
                                    <p:cond delay="0"/>
                                  </p:stCondLst>
                                  <p:childTnLst>
                                    <p:set>
                                      <p:cBhvr>
                                        <p:cTn id="553" dur="1" fill="hold">
                                          <p:stCondLst>
                                            <p:cond delay="0"/>
                                          </p:stCondLst>
                                        </p:cTn>
                                        <p:tgtEl>
                                          <p:spTgt spid="1163"/>
                                        </p:tgtEl>
                                        <p:attrNameLst>
                                          <p:attrName>style.visibility</p:attrName>
                                        </p:attrNameLst>
                                      </p:cBhvr>
                                      <p:to>
                                        <p:strVal val="visible"/>
                                      </p:to>
                                    </p:set>
                                    <p:animEffect filter="fade" transition="in">
                                      <p:cBhvr additive="repl">
                                        <p:cTn id="554" dur="1000"/>
                                        <p:tgtEl>
                                          <p:spTgt spid="1163"/>
                                        </p:tgtEl>
                                      </p:cBhvr>
                                    </p:animEffect>
                                  </p:childTnLst>
                                </p:cTn>
                              </p:par>
                              <p:par>
                                <p:cTn id="555" nodeType="withEffect" fill="hold" presetClass="entr" presetID="10">
                                  <p:stCondLst>
                                    <p:cond delay="0"/>
                                  </p:stCondLst>
                                  <p:childTnLst>
                                    <p:set>
                                      <p:cBhvr>
                                        <p:cTn id="556" dur="1" fill="hold">
                                          <p:stCondLst>
                                            <p:cond delay="0"/>
                                          </p:stCondLst>
                                        </p:cTn>
                                        <p:tgtEl>
                                          <p:spTgt spid="1165"/>
                                        </p:tgtEl>
                                        <p:attrNameLst>
                                          <p:attrName>style.visibility</p:attrName>
                                        </p:attrNameLst>
                                      </p:cBhvr>
                                      <p:to>
                                        <p:strVal val="visible"/>
                                      </p:to>
                                    </p:set>
                                    <p:animEffect filter="fade" transition="in">
                                      <p:cBhvr additive="repl">
                                        <p:cTn id="557" dur="1000"/>
                                        <p:tgtEl>
                                          <p:spTgt spid="1165"/>
                                        </p:tgtEl>
                                      </p:cBhvr>
                                    </p:animEffect>
                                  </p:childTnLst>
                                </p:cTn>
                              </p:par>
                              <p:par>
                                <p:cTn id="558" nodeType="withEffect" fill="hold" presetClass="entr" presetID="10">
                                  <p:stCondLst>
                                    <p:cond delay="0"/>
                                  </p:stCondLst>
                                  <p:childTnLst>
                                    <p:set>
                                      <p:cBhvr>
                                        <p:cTn id="559" dur="1" fill="hold">
                                          <p:stCondLst>
                                            <p:cond delay="0"/>
                                          </p:stCondLst>
                                        </p:cTn>
                                        <p:tgtEl>
                                          <p:spTgt spid="1166"/>
                                        </p:tgtEl>
                                        <p:attrNameLst>
                                          <p:attrName>style.visibility</p:attrName>
                                        </p:attrNameLst>
                                      </p:cBhvr>
                                      <p:to>
                                        <p:strVal val="visible"/>
                                      </p:to>
                                    </p:set>
                                    <p:animEffect filter="fade" transition="in">
                                      <p:cBhvr additive="repl">
                                        <p:cTn id="560" dur="1000"/>
                                        <p:tgtEl>
                                          <p:spTgt spid="1166"/>
                                        </p:tgtEl>
                                      </p:cBhvr>
                                    </p:animEffect>
                                  </p:childTnLst>
                                </p:cTn>
                              </p:par>
                              <p:par>
                                <p:cTn id="561" nodeType="withEffect" fill="hold" presetClass="entr" presetID="10">
                                  <p:stCondLst>
                                    <p:cond delay="0"/>
                                  </p:stCondLst>
                                  <p:childTnLst>
                                    <p:set>
                                      <p:cBhvr>
                                        <p:cTn id="562" dur="1" fill="hold">
                                          <p:stCondLst>
                                            <p:cond delay="0"/>
                                          </p:stCondLst>
                                        </p:cTn>
                                        <p:tgtEl>
                                          <p:spTgt spid="1167"/>
                                        </p:tgtEl>
                                        <p:attrNameLst>
                                          <p:attrName>style.visibility</p:attrName>
                                        </p:attrNameLst>
                                      </p:cBhvr>
                                      <p:to>
                                        <p:strVal val="visible"/>
                                      </p:to>
                                    </p:set>
                                    <p:animEffect filter="fade" transition="in">
                                      <p:cBhvr additive="repl">
                                        <p:cTn id="563" dur="1000"/>
                                        <p:tgtEl>
                                          <p:spTgt spid="1167"/>
                                        </p:tgtEl>
                                      </p:cBhvr>
                                    </p:animEffect>
                                  </p:childTnLst>
                                </p:cTn>
                              </p:par>
                              <p:par>
                                <p:cTn id="564" nodeType="withEffect" fill="hold" presetClass="entr" presetID="10">
                                  <p:stCondLst>
                                    <p:cond delay="0"/>
                                  </p:stCondLst>
                                  <p:childTnLst>
                                    <p:set>
                                      <p:cBhvr>
                                        <p:cTn id="565" dur="1" fill="hold">
                                          <p:stCondLst>
                                            <p:cond delay="0"/>
                                          </p:stCondLst>
                                        </p:cTn>
                                        <p:tgtEl>
                                          <p:spTgt spid="1168"/>
                                        </p:tgtEl>
                                        <p:attrNameLst>
                                          <p:attrName>style.visibility</p:attrName>
                                        </p:attrNameLst>
                                      </p:cBhvr>
                                      <p:to>
                                        <p:strVal val="visible"/>
                                      </p:to>
                                    </p:set>
                                    <p:animEffect filter="fade" transition="in">
                                      <p:cBhvr additive="repl">
                                        <p:cTn id="566" dur="1000"/>
                                        <p:tgtEl>
                                          <p:spTgt spid="1168"/>
                                        </p:tgtEl>
                                      </p:cBhvr>
                                    </p:animEffect>
                                  </p:childTnLst>
                                </p:cTn>
                              </p:par>
                              <p:par>
                                <p:cTn id="567" nodeType="withEffect" fill="hold" presetClass="entr" presetID="10">
                                  <p:stCondLst>
                                    <p:cond delay="0"/>
                                  </p:stCondLst>
                                  <p:childTnLst>
                                    <p:set>
                                      <p:cBhvr>
                                        <p:cTn id="568" dur="1" fill="hold">
                                          <p:stCondLst>
                                            <p:cond delay="0"/>
                                          </p:stCondLst>
                                        </p:cTn>
                                        <p:tgtEl>
                                          <p:spTgt spid="1169"/>
                                        </p:tgtEl>
                                        <p:attrNameLst>
                                          <p:attrName>style.visibility</p:attrName>
                                        </p:attrNameLst>
                                      </p:cBhvr>
                                      <p:to>
                                        <p:strVal val="visible"/>
                                      </p:to>
                                    </p:set>
                                    <p:animEffect filter="fade" transition="in">
                                      <p:cBhvr additive="repl">
                                        <p:cTn id="569" dur="1000"/>
                                        <p:tgtEl>
                                          <p:spTgt spid="1169"/>
                                        </p:tgtEl>
                                      </p:cBhvr>
                                    </p:animEffect>
                                  </p:childTnLst>
                                </p:cTn>
                              </p:par>
                              <p:par>
                                <p:cTn id="570" nodeType="withEffect" fill="hold" presetClass="entr" presetID="10">
                                  <p:stCondLst>
                                    <p:cond delay="0"/>
                                  </p:stCondLst>
                                  <p:childTnLst>
                                    <p:set>
                                      <p:cBhvr>
                                        <p:cTn id="571" dur="1" fill="hold">
                                          <p:stCondLst>
                                            <p:cond delay="0"/>
                                          </p:stCondLst>
                                        </p:cTn>
                                        <p:tgtEl>
                                          <p:spTgt spid="1170"/>
                                        </p:tgtEl>
                                        <p:attrNameLst>
                                          <p:attrName>style.visibility</p:attrName>
                                        </p:attrNameLst>
                                      </p:cBhvr>
                                      <p:to>
                                        <p:strVal val="visible"/>
                                      </p:to>
                                    </p:set>
                                    <p:animEffect filter="fade" transition="in">
                                      <p:cBhvr additive="repl">
                                        <p:cTn id="572" dur="1000"/>
                                        <p:tgtEl>
                                          <p:spTgt spid="1170"/>
                                        </p:tgtEl>
                                      </p:cBhvr>
                                    </p:animEffect>
                                  </p:childTnLst>
                                </p:cTn>
                              </p:par>
                              <p:par>
                                <p:cTn id="573" nodeType="withEffect" fill="hold" presetClass="entr" presetID="10">
                                  <p:stCondLst>
                                    <p:cond delay="0"/>
                                  </p:stCondLst>
                                  <p:childTnLst>
                                    <p:set>
                                      <p:cBhvr>
                                        <p:cTn id="574" dur="1" fill="hold">
                                          <p:stCondLst>
                                            <p:cond delay="0"/>
                                          </p:stCondLst>
                                        </p:cTn>
                                        <p:tgtEl>
                                          <p:spTgt spid="1171"/>
                                        </p:tgtEl>
                                        <p:attrNameLst>
                                          <p:attrName>style.visibility</p:attrName>
                                        </p:attrNameLst>
                                      </p:cBhvr>
                                      <p:to>
                                        <p:strVal val="visible"/>
                                      </p:to>
                                    </p:set>
                                    <p:animEffect filter="fade" transition="in">
                                      <p:cBhvr additive="repl">
                                        <p:cTn id="575" dur="1000"/>
                                        <p:tgtEl>
                                          <p:spTgt spid="1171"/>
                                        </p:tgtEl>
                                      </p:cBhvr>
                                    </p:animEffect>
                                  </p:childTnLst>
                                </p:cTn>
                              </p:par>
                              <p:par>
                                <p:cTn id="576" nodeType="withEffect" fill="hold" presetClass="entr" presetID="10">
                                  <p:stCondLst>
                                    <p:cond delay="0"/>
                                  </p:stCondLst>
                                  <p:childTnLst>
                                    <p:set>
                                      <p:cBhvr>
                                        <p:cTn id="577" dur="1" fill="hold">
                                          <p:stCondLst>
                                            <p:cond delay="0"/>
                                          </p:stCondLst>
                                        </p:cTn>
                                        <p:tgtEl>
                                          <p:spTgt spid="1172"/>
                                        </p:tgtEl>
                                        <p:attrNameLst>
                                          <p:attrName>style.visibility</p:attrName>
                                        </p:attrNameLst>
                                      </p:cBhvr>
                                      <p:to>
                                        <p:strVal val="visible"/>
                                      </p:to>
                                    </p:set>
                                    <p:animEffect filter="fade" transition="in">
                                      <p:cBhvr additive="repl">
                                        <p:cTn id="578" dur="1000"/>
                                        <p:tgtEl>
                                          <p:spTgt spid="1172"/>
                                        </p:tgtEl>
                                      </p:cBhvr>
                                    </p:animEffect>
                                  </p:childTnLst>
                                </p:cTn>
                              </p:par>
                              <p:par>
                                <p:cTn id="579" nodeType="withEffect" fill="hold" presetClass="entr" presetID="10">
                                  <p:stCondLst>
                                    <p:cond delay="0"/>
                                  </p:stCondLst>
                                  <p:childTnLst>
                                    <p:set>
                                      <p:cBhvr>
                                        <p:cTn id="580" dur="1" fill="hold">
                                          <p:stCondLst>
                                            <p:cond delay="0"/>
                                          </p:stCondLst>
                                        </p:cTn>
                                        <p:tgtEl>
                                          <p:spTgt spid="1173"/>
                                        </p:tgtEl>
                                        <p:attrNameLst>
                                          <p:attrName>style.visibility</p:attrName>
                                        </p:attrNameLst>
                                      </p:cBhvr>
                                      <p:to>
                                        <p:strVal val="visible"/>
                                      </p:to>
                                    </p:set>
                                    <p:animEffect filter="fade" transition="in">
                                      <p:cBhvr additive="repl">
                                        <p:cTn id="581" dur="1000"/>
                                        <p:tgtEl>
                                          <p:spTgt spid="1173"/>
                                        </p:tgtEl>
                                      </p:cBhvr>
                                    </p:animEffect>
                                  </p:childTnLst>
                                </p:cTn>
                              </p:par>
                              <p:par>
                                <p:cTn id="582" nodeType="withEffect" fill="hold" presetClass="entr" presetID="10">
                                  <p:stCondLst>
                                    <p:cond delay="0"/>
                                  </p:stCondLst>
                                  <p:childTnLst>
                                    <p:set>
                                      <p:cBhvr>
                                        <p:cTn id="583" dur="1" fill="hold">
                                          <p:stCondLst>
                                            <p:cond delay="0"/>
                                          </p:stCondLst>
                                        </p:cTn>
                                        <p:tgtEl>
                                          <p:spTgt spid="1174"/>
                                        </p:tgtEl>
                                        <p:attrNameLst>
                                          <p:attrName>style.visibility</p:attrName>
                                        </p:attrNameLst>
                                      </p:cBhvr>
                                      <p:to>
                                        <p:strVal val="visible"/>
                                      </p:to>
                                    </p:set>
                                    <p:animEffect filter="fade" transition="in">
                                      <p:cBhvr additive="repl">
                                        <p:cTn id="584" dur="1000"/>
                                        <p:tgtEl>
                                          <p:spTgt spid="1174"/>
                                        </p:tgtEl>
                                      </p:cBhvr>
                                    </p:animEffect>
                                  </p:childTnLst>
                                </p:cTn>
                              </p:par>
                              <p:par>
                                <p:cTn id="585" nodeType="withEffect" fill="hold" presetClass="entr" presetID="10">
                                  <p:stCondLst>
                                    <p:cond delay="0"/>
                                  </p:stCondLst>
                                  <p:childTnLst>
                                    <p:set>
                                      <p:cBhvr>
                                        <p:cTn id="586" dur="1" fill="hold">
                                          <p:stCondLst>
                                            <p:cond delay="0"/>
                                          </p:stCondLst>
                                        </p:cTn>
                                        <p:tgtEl>
                                          <p:spTgt spid="1164"/>
                                        </p:tgtEl>
                                        <p:attrNameLst>
                                          <p:attrName>style.visibility</p:attrName>
                                        </p:attrNameLst>
                                      </p:cBhvr>
                                      <p:to>
                                        <p:strVal val="visible"/>
                                      </p:to>
                                    </p:set>
                                    <p:animEffect filter="fade" transition="in">
                                      <p:cBhvr additive="repl">
                                        <p:cTn id="587" dur="1000"/>
                                        <p:tgtEl>
                                          <p:spTgt spid="1164"/>
                                        </p:tgtEl>
                                      </p:cBhvr>
                                    </p:animEffect>
                                  </p:childTnLst>
                                </p:cTn>
                              </p:par>
                              <p:par>
                                <p:cTn id="588" nodeType="withEffect" fill="hold" presetClass="entr" presetID="10">
                                  <p:stCondLst>
                                    <p:cond delay="0"/>
                                  </p:stCondLst>
                                  <p:childTnLst>
                                    <p:set>
                                      <p:cBhvr>
                                        <p:cTn id="589" dur="1" fill="hold">
                                          <p:stCondLst>
                                            <p:cond delay="0"/>
                                          </p:stCondLst>
                                        </p:cTn>
                                        <p:tgtEl>
                                          <p:spTgt spid="-1"/>
                                        </p:tgtEl>
                                        <p:attrNameLst>
                                          <p:attrName>style.visibility</p:attrName>
                                        </p:attrNameLst>
                                      </p:cBhvr>
                                      <p:to>
                                        <p:strVal val="visible"/>
                                      </p:to>
                                    </p:set>
                                    <p:animEffect filter="fade" transition="in">
                                      <p:cBhvr additive="repl">
                                        <p:cTn id="590" dur="1000"/>
                                        <p:tgtEl>
                                          <p:spTgt spid="-1"/>
                                        </p:tgtEl>
                                      </p:cBhvr>
                                    </p:animEffect>
                                  </p:childTnLst>
                                </p:cTn>
                              </p:par>
                              <p:par>
                                <p:cTn id="591" nodeType="withEffect" fill="hold" presetClass="entr" presetID="10">
                                  <p:stCondLst>
                                    <p:cond delay="0"/>
                                  </p:stCondLst>
                                  <p:childTnLst>
                                    <p:set>
                                      <p:cBhvr>
                                        <p:cTn id="592" dur="1" fill="hold">
                                          <p:stCondLst>
                                            <p:cond delay="0"/>
                                          </p:stCondLst>
                                        </p:cTn>
                                        <p:tgtEl>
                                          <p:spTgt spid="1152"/>
                                        </p:tgtEl>
                                        <p:attrNameLst>
                                          <p:attrName>style.visibility</p:attrName>
                                        </p:attrNameLst>
                                      </p:cBhvr>
                                      <p:to>
                                        <p:strVal val="visible"/>
                                      </p:to>
                                    </p:set>
                                    <p:animEffect filter="fade" transition="in">
                                      <p:cBhvr additive="repl">
                                        <p:cTn id="593" dur="1000"/>
                                        <p:tgtEl>
                                          <p:spTgt spid="1152"/>
                                        </p:tgtEl>
                                      </p:cBhvr>
                                    </p:animEffect>
                                  </p:childTnLst>
                                </p:cTn>
                              </p:par>
                              <p:par>
                                <p:cTn id="594" nodeType="withEffect" fill="hold" presetClass="entr" presetID="10">
                                  <p:stCondLst>
                                    <p:cond delay="0"/>
                                  </p:stCondLst>
                                  <p:childTnLst>
                                    <p:set>
                                      <p:cBhvr>
                                        <p:cTn id="595" dur="1" fill="hold">
                                          <p:stCondLst>
                                            <p:cond delay="0"/>
                                          </p:stCondLst>
                                        </p:cTn>
                                        <p:tgtEl>
                                          <p:spTgt spid="1154"/>
                                        </p:tgtEl>
                                        <p:attrNameLst>
                                          <p:attrName>style.visibility</p:attrName>
                                        </p:attrNameLst>
                                      </p:cBhvr>
                                      <p:to>
                                        <p:strVal val="visible"/>
                                      </p:to>
                                    </p:set>
                                    <p:animEffect filter="fade" transition="in">
                                      <p:cBhvr additive="repl">
                                        <p:cTn id="596" dur="1000"/>
                                        <p:tgtEl>
                                          <p:spTgt spid="1154"/>
                                        </p:tgtEl>
                                      </p:cBhvr>
                                    </p:animEffect>
                                  </p:childTnLst>
                                </p:cTn>
                              </p:par>
                              <p:par>
                                <p:cTn id="597" nodeType="withEffect" fill="hold" presetClass="entr" presetID="10">
                                  <p:stCondLst>
                                    <p:cond delay="0"/>
                                  </p:stCondLst>
                                  <p:childTnLst>
                                    <p:set>
                                      <p:cBhvr>
                                        <p:cTn id="598" dur="1" fill="hold">
                                          <p:stCondLst>
                                            <p:cond delay="0"/>
                                          </p:stCondLst>
                                        </p:cTn>
                                        <p:tgtEl>
                                          <p:spTgt spid="1152"/>
                                        </p:tgtEl>
                                        <p:attrNameLst>
                                          <p:attrName>style.visibility</p:attrName>
                                        </p:attrNameLst>
                                      </p:cBhvr>
                                      <p:to>
                                        <p:strVal val="visible"/>
                                      </p:to>
                                    </p:set>
                                    <p:animEffect filter="fade" transition="in">
                                      <p:cBhvr additive="repl">
                                        <p:cTn id="599" dur="1000"/>
                                        <p:tgtEl>
                                          <p:spTgt spid="1152"/>
                                        </p:tgtEl>
                                      </p:cBhvr>
                                    </p:animEffect>
                                  </p:childTnLst>
                                </p:cTn>
                              </p:par>
                              <p:par>
                                <p:cTn id="600" nodeType="withEffect" fill="hold" presetClass="entr" presetID="10">
                                  <p:stCondLst>
                                    <p:cond delay="0"/>
                                  </p:stCondLst>
                                  <p:childTnLst>
                                    <p:set>
                                      <p:cBhvr>
                                        <p:cTn id="601" dur="1" fill="hold">
                                          <p:stCondLst>
                                            <p:cond delay="0"/>
                                          </p:stCondLst>
                                        </p:cTn>
                                        <p:tgtEl>
                                          <p:spTgt spid="1177"/>
                                        </p:tgtEl>
                                        <p:attrNameLst>
                                          <p:attrName>style.visibility</p:attrName>
                                        </p:attrNameLst>
                                      </p:cBhvr>
                                      <p:to>
                                        <p:strVal val="visible"/>
                                      </p:to>
                                    </p:set>
                                    <p:animEffect filter="fade" transition="in">
                                      <p:cBhvr additive="repl">
                                        <p:cTn id="602" dur="1000"/>
                                        <p:tgtEl>
                                          <p:spTgt spid="1177"/>
                                        </p:tgtEl>
                                      </p:cBhvr>
                                    </p:animEffect>
                                  </p:childTnLst>
                                </p:cTn>
                              </p:par>
                              <p:par>
                                <p:cTn id="603" nodeType="withEffect" fill="hold" presetClass="entr" presetID="10">
                                  <p:stCondLst>
                                    <p:cond delay="0"/>
                                  </p:stCondLst>
                                  <p:childTnLst>
                                    <p:set>
                                      <p:cBhvr>
                                        <p:cTn id="604" dur="1" fill="hold">
                                          <p:stCondLst>
                                            <p:cond delay="0"/>
                                          </p:stCondLst>
                                        </p:cTn>
                                        <p:tgtEl>
                                          <p:spTgt spid="1178"/>
                                        </p:tgtEl>
                                        <p:attrNameLst>
                                          <p:attrName>style.visibility</p:attrName>
                                        </p:attrNameLst>
                                      </p:cBhvr>
                                      <p:to>
                                        <p:strVal val="visible"/>
                                      </p:to>
                                    </p:set>
                                    <p:animEffect filter="fade" transition="in">
                                      <p:cBhvr additive="repl">
                                        <p:cTn id="605" dur="1000"/>
                                        <p:tgtEl>
                                          <p:spTgt spid="1178"/>
                                        </p:tgtEl>
                                      </p:cBhvr>
                                    </p:animEffect>
                                  </p:childTnLst>
                                </p:cTn>
                              </p:par>
                              <p:par>
                                <p:cTn id="606" nodeType="withEffect" fill="hold" presetClass="entr" presetID="10">
                                  <p:stCondLst>
                                    <p:cond delay="0"/>
                                  </p:stCondLst>
                                  <p:childTnLst>
                                    <p:set>
                                      <p:cBhvr>
                                        <p:cTn id="607" dur="1" fill="hold">
                                          <p:stCondLst>
                                            <p:cond delay="0"/>
                                          </p:stCondLst>
                                        </p:cTn>
                                        <p:tgtEl>
                                          <p:spTgt spid="-1"/>
                                        </p:tgtEl>
                                        <p:attrNameLst>
                                          <p:attrName>style.visibility</p:attrName>
                                        </p:attrNameLst>
                                      </p:cBhvr>
                                      <p:to>
                                        <p:strVal val="visible"/>
                                      </p:to>
                                    </p:set>
                                    <p:animEffect filter="fade" transition="in">
                                      <p:cBhvr additive="repl">
                                        <p:cTn id="608" dur="1000"/>
                                        <p:tgtEl>
                                          <p:spTgt spid="-1"/>
                                        </p:tgtEl>
                                      </p:cBhvr>
                                    </p:animEffect>
                                  </p:childTnLst>
                                </p:cTn>
                              </p:par>
                              <p:par>
                                <p:cTn id="609" nodeType="withEffect" fill="hold" presetClass="entr" presetID="10">
                                  <p:stCondLst>
                                    <p:cond delay="0"/>
                                  </p:stCondLst>
                                  <p:childTnLst>
                                    <p:set>
                                      <p:cBhvr>
                                        <p:cTn id="610" dur="1" fill="hold">
                                          <p:stCondLst>
                                            <p:cond delay="0"/>
                                          </p:stCondLst>
                                        </p:cTn>
                                        <p:tgtEl>
                                          <p:spTgt spid="1179"/>
                                        </p:tgtEl>
                                        <p:attrNameLst>
                                          <p:attrName>style.visibility</p:attrName>
                                        </p:attrNameLst>
                                      </p:cBhvr>
                                      <p:to>
                                        <p:strVal val="visible"/>
                                      </p:to>
                                    </p:set>
                                    <p:animEffect filter="fade" transition="in">
                                      <p:cBhvr additive="repl">
                                        <p:cTn id="611" dur="1000"/>
                                        <p:tgtEl>
                                          <p:spTgt spid="1179"/>
                                        </p:tgtEl>
                                      </p:cBhvr>
                                    </p:animEffect>
                                  </p:childTnLst>
                                </p:cTn>
                              </p:par>
                              <p:par>
                                <p:cTn id="612" nodeType="withEffect" fill="hold" presetClass="entr" presetID="10">
                                  <p:stCondLst>
                                    <p:cond delay="0"/>
                                  </p:stCondLst>
                                  <p:childTnLst>
                                    <p:set>
                                      <p:cBhvr>
                                        <p:cTn id="613" dur="1" fill="hold">
                                          <p:stCondLst>
                                            <p:cond delay="0"/>
                                          </p:stCondLst>
                                        </p:cTn>
                                        <p:tgtEl>
                                          <p:spTgt spid="1180"/>
                                        </p:tgtEl>
                                        <p:attrNameLst>
                                          <p:attrName>style.visibility</p:attrName>
                                        </p:attrNameLst>
                                      </p:cBhvr>
                                      <p:to>
                                        <p:strVal val="visible"/>
                                      </p:to>
                                    </p:set>
                                    <p:animEffect filter="fade" transition="in">
                                      <p:cBhvr additive="repl">
                                        <p:cTn id="614" dur="1000"/>
                                        <p:tgtEl>
                                          <p:spTgt spid="1180"/>
                                        </p:tgtEl>
                                      </p:cBhvr>
                                    </p:animEffect>
                                  </p:childTnLst>
                                </p:cTn>
                              </p:par>
                              <p:par>
                                <p:cTn id="615" nodeType="withEffect" fill="hold" presetClass="entr" presetID="10">
                                  <p:stCondLst>
                                    <p:cond delay="0"/>
                                  </p:stCondLst>
                                  <p:childTnLst>
                                    <p:set>
                                      <p:cBhvr>
                                        <p:cTn id="616" dur="1" fill="hold">
                                          <p:stCondLst>
                                            <p:cond delay="0"/>
                                          </p:stCondLst>
                                        </p:cTn>
                                        <p:tgtEl>
                                          <p:spTgt spid="-1"/>
                                        </p:tgtEl>
                                        <p:attrNameLst>
                                          <p:attrName>style.visibility</p:attrName>
                                        </p:attrNameLst>
                                      </p:cBhvr>
                                      <p:to>
                                        <p:strVal val="visible"/>
                                      </p:to>
                                    </p:set>
                                    <p:animEffect filter="fade" transition="in">
                                      <p:cBhvr additive="repl">
                                        <p:cTn id="617" dur="1000"/>
                                        <p:tgtEl>
                                          <p:spTgt spid="-1"/>
                                        </p:tgtEl>
                                      </p:cBhvr>
                                    </p:animEffect>
                                  </p:childTnLst>
                                </p:cTn>
                              </p:par>
                            </p:childTnLst>
                          </p:cTn>
                        </p:par>
                      </p:childTnLst>
                    </p:cTn>
                  </p:par>
                  <p:par>
                    <p:cTn id="618" fill="hold">
                      <p:stCondLst>
                        <p:cond delay="indefinite"/>
                      </p:stCondLst>
                      <p:childTnLst>
                        <p:par>
                          <p:cTn id="619" fill="hold">
                            <p:stCondLst>
                              <p:cond delay="0"/>
                            </p:stCondLst>
                            <p:childTnLst>
                              <p:par>
                                <p:cTn id="620" nodeType="clickEffect" fill="hold" presetClass="exit" presetID="10">
                                  <p:stCondLst>
                                    <p:cond delay="0"/>
                                  </p:stCondLst>
                                  <p:childTnLst>
                                    <p:animEffect filter="fade" transition="in">
                                      <p:cBhvr additive="repl">
                                        <p:cTn id="621" dur="1000"/>
                                        <p:tgtEl>
                                          <p:spTgt spid="-1"/>
                                        </p:tgtEl>
                                      </p:cBhvr>
                                    </p:animEffect>
                                    <p:set>
                                      <p:cBhvr>
                                        <p:cTn id="622" dur="1" fill="hold">
                                          <p:stCondLst>
                                            <p:cond delay="1000"/>
                                          </p:stCondLst>
                                        </p:cTn>
                                        <p:tgtEl>
                                          <p:spTgt spid="-1"/>
                                        </p:tgtEl>
                                        <p:attrNameLst>
                                          <p:attrName>style.visibility</p:attrName>
                                        </p:attrNameLst>
                                      </p:cBhvr>
                                      <p:to>
                                        <p:strVal val="hidden"/>
                                      </p:to>
                                    </p:set>
                                  </p:childTnLst>
                                </p:cTn>
                              </p:par>
                              <p:par>
                                <p:cTn id="623" nodeType="withEffect" fill="hold" presetClass="exit" presetID="10">
                                  <p:stCondLst>
                                    <p:cond delay="0"/>
                                  </p:stCondLst>
                                  <p:childTnLst>
                                    <p:animEffect filter="fade" transition="in">
                                      <p:cBhvr additive="repl">
                                        <p:cTn id="624" dur="1000"/>
                                        <p:tgtEl>
                                          <p:spTgt spid="1152"/>
                                        </p:tgtEl>
                                      </p:cBhvr>
                                    </p:animEffect>
                                    <p:set>
                                      <p:cBhvr>
                                        <p:cTn id="625" dur="1" fill="hold">
                                          <p:stCondLst>
                                            <p:cond delay="1000"/>
                                          </p:stCondLst>
                                        </p:cTn>
                                        <p:tgtEl>
                                          <p:spTgt spid="1152"/>
                                        </p:tgtEl>
                                        <p:attrNameLst>
                                          <p:attrName>style.visibility</p:attrName>
                                        </p:attrNameLst>
                                      </p:cBhvr>
                                      <p:to>
                                        <p:strVal val="hidden"/>
                                      </p:to>
                                    </p:set>
                                  </p:childTnLst>
                                </p:cTn>
                              </p:par>
                              <p:par>
                                <p:cTn id="626" nodeType="withEffect" fill="hold" presetClass="exit" presetID="10">
                                  <p:stCondLst>
                                    <p:cond delay="0"/>
                                  </p:stCondLst>
                                  <p:childTnLst>
                                    <p:animEffect filter="fade" transition="in">
                                      <p:cBhvr additive="repl">
                                        <p:cTn id="627" dur="1000"/>
                                        <p:tgtEl>
                                          <p:spTgt spid="1154"/>
                                        </p:tgtEl>
                                      </p:cBhvr>
                                    </p:animEffect>
                                    <p:set>
                                      <p:cBhvr>
                                        <p:cTn id="628" dur="1" fill="hold">
                                          <p:stCondLst>
                                            <p:cond delay="1000"/>
                                          </p:stCondLst>
                                        </p:cTn>
                                        <p:tgtEl>
                                          <p:spTgt spid="1154"/>
                                        </p:tgtEl>
                                        <p:attrNameLst>
                                          <p:attrName>style.visibility</p:attrName>
                                        </p:attrNameLst>
                                      </p:cBhvr>
                                      <p:to>
                                        <p:strVal val="hidden"/>
                                      </p:to>
                                    </p:set>
                                  </p:childTnLst>
                                </p:cTn>
                              </p:par>
                              <p:par>
                                <p:cTn id="629" nodeType="withEffect" fill="hold" presetClass="exit" presetID="10">
                                  <p:stCondLst>
                                    <p:cond delay="0"/>
                                  </p:stCondLst>
                                  <p:childTnLst>
                                    <p:animEffect filter="fade" transition="in">
                                      <p:cBhvr additive="repl">
                                        <p:cTn id="630" dur="1000"/>
                                        <p:tgtEl>
                                          <p:spTgt spid="-1"/>
                                        </p:tgtEl>
                                      </p:cBhvr>
                                    </p:animEffect>
                                    <p:set>
                                      <p:cBhvr>
                                        <p:cTn id="631" dur="1" fill="hold">
                                          <p:stCondLst>
                                            <p:cond delay="1000"/>
                                          </p:stCondLst>
                                        </p:cTn>
                                        <p:tgtEl>
                                          <p:spTgt spid="-1"/>
                                        </p:tgtEl>
                                        <p:attrNameLst>
                                          <p:attrName>style.visibility</p:attrName>
                                        </p:attrNameLst>
                                      </p:cBhvr>
                                      <p:to>
                                        <p:strVal val="hidden"/>
                                      </p:to>
                                    </p:set>
                                  </p:childTnLst>
                                </p:cTn>
                              </p:par>
                              <p:par>
                                <p:cTn id="632" nodeType="withEffect" fill="hold" presetClass="exit" presetID="10">
                                  <p:stCondLst>
                                    <p:cond delay="0"/>
                                  </p:stCondLst>
                                  <p:childTnLst>
                                    <p:animEffect filter="fade" transition="in">
                                      <p:cBhvr additive="repl">
                                        <p:cTn id="633" dur="1000"/>
                                        <p:tgtEl>
                                          <p:spTgt spid="1157"/>
                                        </p:tgtEl>
                                      </p:cBhvr>
                                    </p:animEffect>
                                    <p:set>
                                      <p:cBhvr>
                                        <p:cTn id="634" dur="1" fill="hold">
                                          <p:stCondLst>
                                            <p:cond delay="1000"/>
                                          </p:stCondLst>
                                        </p:cTn>
                                        <p:tgtEl>
                                          <p:spTgt spid="1157"/>
                                        </p:tgtEl>
                                        <p:attrNameLst>
                                          <p:attrName>style.visibility</p:attrName>
                                        </p:attrNameLst>
                                      </p:cBhvr>
                                      <p:to>
                                        <p:strVal val="hidden"/>
                                      </p:to>
                                    </p:set>
                                  </p:childTnLst>
                                </p:cTn>
                              </p:par>
                              <p:par>
                                <p:cTn id="635" nodeType="withEffect" fill="hold" presetClass="exit" presetID="10">
                                  <p:stCondLst>
                                    <p:cond delay="0"/>
                                  </p:stCondLst>
                                  <p:childTnLst>
                                    <p:animEffect filter="fade" transition="in">
                                      <p:cBhvr additive="repl">
                                        <p:cTn id="636" dur="1000"/>
                                        <p:tgtEl>
                                          <p:spTgt spid="1158"/>
                                        </p:tgtEl>
                                      </p:cBhvr>
                                    </p:animEffect>
                                    <p:set>
                                      <p:cBhvr>
                                        <p:cTn id="637" dur="1" fill="hold">
                                          <p:stCondLst>
                                            <p:cond delay="1000"/>
                                          </p:stCondLst>
                                        </p:cTn>
                                        <p:tgtEl>
                                          <p:spTgt spid="1158"/>
                                        </p:tgtEl>
                                        <p:attrNameLst>
                                          <p:attrName>style.visibility</p:attrName>
                                        </p:attrNameLst>
                                      </p:cBhvr>
                                      <p:to>
                                        <p:strVal val="hidden"/>
                                      </p:to>
                                    </p:set>
                                  </p:childTnLst>
                                </p:cTn>
                              </p:par>
                              <p:par>
                                <p:cTn id="638" nodeType="withEffect" fill="hold" presetClass="exit" presetID="10">
                                  <p:stCondLst>
                                    <p:cond delay="0"/>
                                  </p:stCondLst>
                                  <p:childTnLst>
                                    <p:animEffect filter="fade" transition="in">
                                      <p:cBhvr additive="repl">
                                        <p:cTn id="639" dur="1000"/>
                                        <p:tgtEl>
                                          <p:spTgt spid="1159"/>
                                        </p:tgtEl>
                                      </p:cBhvr>
                                    </p:animEffect>
                                    <p:set>
                                      <p:cBhvr>
                                        <p:cTn id="640" dur="1" fill="hold">
                                          <p:stCondLst>
                                            <p:cond delay="1000"/>
                                          </p:stCondLst>
                                        </p:cTn>
                                        <p:tgtEl>
                                          <p:spTgt spid="1159"/>
                                        </p:tgtEl>
                                        <p:attrNameLst>
                                          <p:attrName>style.visibility</p:attrName>
                                        </p:attrNameLst>
                                      </p:cBhvr>
                                      <p:to>
                                        <p:strVal val="hidden"/>
                                      </p:to>
                                    </p:set>
                                  </p:childTnLst>
                                </p:cTn>
                              </p:par>
                              <p:par>
                                <p:cTn id="641" nodeType="withEffect" fill="hold" presetClass="exit" presetID="10">
                                  <p:stCondLst>
                                    <p:cond delay="0"/>
                                  </p:stCondLst>
                                  <p:childTnLst>
                                    <p:animEffect filter="fade" transition="in">
                                      <p:cBhvr additive="repl">
                                        <p:cTn id="642" dur="1000"/>
                                        <p:tgtEl>
                                          <p:spTgt spid="1160"/>
                                        </p:tgtEl>
                                      </p:cBhvr>
                                    </p:animEffect>
                                    <p:set>
                                      <p:cBhvr>
                                        <p:cTn id="643" dur="1" fill="hold">
                                          <p:stCondLst>
                                            <p:cond delay="1000"/>
                                          </p:stCondLst>
                                        </p:cTn>
                                        <p:tgtEl>
                                          <p:spTgt spid="1160"/>
                                        </p:tgtEl>
                                        <p:attrNameLst>
                                          <p:attrName>style.visibility</p:attrName>
                                        </p:attrNameLst>
                                      </p:cBhvr>
                                      <p:to>
                                        <p:strVal val="hidden"/>
                                      </p:to>
                                    </p:set>
                                  </p:childTnLst>
                                </p:cTn>
                              </p:par>
                              <p:par>
                                <p:cTn id="644" nodeType="withEffect" fill="hold" presetClass="exit" presetID="10">
                                  <p:stCondLst>
                                    <p:cond delay="0"/>
                                  </p:stCondLst>
                                  <p:childTnLst>
                                    <p:animEffect filter="fade" transition="in">
                                      <p:cBhvr additive="repl">
                                        <p:cTn id="645" dur="1300"/>
                                        <p:tgtEl>
                                          <p:spTgt spid="1161"/>
                                        </p:tgtEl>
                                      </p:cBhvr>
                                    </p:animEffect>
                                    <p:set>
                                      <p:cBhvr>
                                        <p:cTn id="646" dur="1" fill="hold">
                                          <p:stCondLst>
                                            <p:cond delay="1300"/>
                                          </p:stCondLst>
                                        </p:cTn>
                                        <p:tgtEl>
                                          <p:spTgt spid="1161"/>
                                        </p:tgtEl>
                                        <p:attrNameLst>
                                          <p:attrName>style.visibility</p:attrName>
                                        </p:attrNameLst>
                                      </p:cBhvr>
                                      <p:to>
                                        <p:strVal val="hidden"/>
                                      </p:to>
                                    </p:set>
                                  </p:childTnLst>
                                </p:cTn>
                              </p:par>
                              <p:par>
                                <p:cTn id="647" nodeType="withEffect" fill="hold" presetClass="exit" presetID="10">
                                  <p:stCondLst>
                                    <p:cond delay="0"/>
                                  </p:stCondLst>
                                  <p:childTnLst>
                                    <p:animEffect filter="fade" transition="in">
                                      <p:cBhvr additive="repl">
                                        <p:cTn id="648" dur="1100"/>
                                        <p:tgtEl>
                                          <p:spTgt spid="1162"/>
                                        </p:tgtEl>
                                      </p:cBhvr>
                                    </p:animEffect>
                                    <p:set>
                                      <p:cBhvr>
                                        <p:cTn id="649" dur="1" fill="hold">
                                          <p:stCondLst>
                                            <p:cond delay="1100"/>
                                          </p:stCondLst>
                                        </p:cTn>
                                        <p:tgtEl>
                                          <p:spTgt spid="1162"/>
                                        </p:tgtEl>
                                        <p:attrNameLst>
                                          <p:attrName>style.visibility</p:attrName>
                                        </p:attrNameLst>
                                      </p:cBhvr>
                                      <p:to>
                                        <p:strVal val="hidden"/>
                                      </p:to>
                                    </p:set>
                                  </p:childTnLst>
                                </p:cTn>
                              </p:par>
                              <p:par>
                                <p:cTn id="650" nodeType="withEffect" fill="hold" presetClass="exit" presetID="10">
                                  <p:stCondLst>
                                    <p:cond delay="0"/>
                                  </p:stCondLst>
                                  <p:childTnLst>
                                    <p:animEffect filter="fade" transition="in">
                                      <p:cBhvr additive="repl">
                                        <p:cTn id="651" dur="1100"/>
                                        <p:tgtEl>
                                          <p:spTgt spid="1163"/>
                                        </p:tgtEl>
                                      </p:cBhvr>
                                    </p:animEffect>
                                    <p:set>
                                      <p:cBhvr>
                                        <p:cTn id="652" dur="1" fill="hold">
                                          <p:stCondLst>
                                            <p:cond delay="1100"/>
                                          </p:stCondLst>
                                        </p:cTn>
                                        <p:tgtEl>
                                          <p:spTgt spid="1163"/>
                                        </p:tgtEl>
                                        <p:attrNameLst>
                                          <p:attrName>style.visibility</p:attrName>
                                        </p:attrNameLst>
                                      </p:cBhvr>
                                      <p:to>
                                        <p:strVal val="hidden"/>
                                      </p:to>
                                    </p:set>
                                  </p:childTnLst>
                                </p:cTn>
                              </p:par>
                              <p:par>
                                <p:cTn id="653" nodeType="withEffect" fill="hold" presetClass="exit" presetID="10">
                                  <p:stCondLst>
                                    <p:cond delay="0"/>
                                  </p:stCondLst>
                                  <p:childTnLst>
                                    <p:animEffect filter="fade" transition="in">
                                      <p:cBhvr additive="repl">
                                        <p:cTn id="654" dur="1000"/>
                                        <p:tgtEl>
                                          <p:spTgt spid="1164"/>
                                        </p:tgtEl>
                                      </p:cBhvr>
                                    </p:animEffect>
                                    <p:set>
                                      <p:cBhvr>
                                        <p:cTn id="655" dur="1" fill="hold">
                                          <p:stCondLst>
                                            <p:cond delay="1000"/>
                                          </p:stCondLst>
                                        </p:cTn>
                                        <p:tgtEl>
                                          <p:spTgt spid="1164"/>
                                        </p:tgtEl>
                                        <p:attrNameLst>
                                          <p:attrName>style.visibility</p:attrName>
                                        </p:attrNameLst>
                                      </p:cBhvr>
                                      <p:to>
                                        <p:strVal val="hidden"/>
                                      </p:to>
                                    </p:set>
                                  </p:childTnLst>
                                </p:cTn>
                              </p:par>
                              <p:par>
                                <p:cTn id="656" nodeType="withEffect" fill="hold" presetClass="exit" presetID="10">
                                  <p:stCondLst>
                                    <p:cond delay="0"/>
                                  </p:stCondLst>
                                  <p:childTnLst>
                                    <p:animEffect filter="fade" transition="in">
                                      <p:cBhvr additive="repl">
                                        <p:cTn id="657" dur="1000"/>
                                        <p:tgtEl>
                                          <p:spTgt spid="1165"/>
                                        </p:tgtEl>
                                      </p:cBhvr>
                                    </p:animEffect>
                                    <p:set>
                                      <p:cBhvr>
                                        <p:cTn id="658" dur="1" fill="hold">
                                          <p:stCondLst>
                                            <p:cond delay="1000"/>
                                          </p:stCondLst>
                                        </p:cTn>
                                        <p:tgtEl>
                                          <p:spTgt spid="1165"/>
                                        </p:tgtEl>
                                        <p:attrNameLst>
                                          <p:attrName>style.visibility</p:attrName>
                                        </p:attrNameLst>
                                      </p:cBhvr>
                                      <p:to>
                                        <p:strVal val="hidden"/>
                                      </p:to>
                                    </p:set>
                                  </p:childTnLst>
                                </p:cTn>
                              </p:par>
                              <p:par>
                                <p:cTn id="659" nodeType="withEffect" fill="hold" presetClass="exit" presetID="10">
                                  <p:stCondLst>
                                    <p:cond delay="0"/>
                                  </p:stCondLst>
                                  <p:childTnLst>
                                    <p:animEffect filter="fade" transition="in">
                                      <p:cBhvr additive="repl">
                                        <p:cTn id="660" dur="1000"/>
                                        <p:tgtEl>
                                          <p:spTgt spid="1166"/>
                                        </p:tgtEl>
                                      </p:cBhvr>
                                    </p:animEffect>
                                    <p:set>
                                      <p:cBhvr>
                                        <p:cTn id="661" dur="1" fill="hold">
                                          <p:stCondLst>
                                            <p:cond delay="1000"/>
                                          </p:stCondLst>
                                        </p:cTn>
                                        <p:tgtEl>
                                          <p:spTgt spid="1166"/>
                                        </p:tgtEl>
                                        <p:attrNameLst>
                                          <p:attrName>style.visibility</p:attrName>
                                        </p:attrNameLst>
                                      </p:cBhvr>
                                      <p:to>
                                        <p:strVal val="hidden"/>
                                      </p:to>
                                    </p:set>
                                  </p:childTnLst>
                                </p:cTn>
                              </p:par>
                              <p:par>
                                <p:cTn id="662" nodeType="withEffect" fill="hold" presetClass="exit" presetID="10">
                                  <p:stCondLst>
                                    <p:cond delay="0"/>
                                  </p:stCondLst>
                                  <p:childTnLst>
                                    <p:animEffect filter="fade" transition="in">
                                      <p:cBhvr additive="repl">
                                        <p:cTn id="663" dur="1000"/>
                                        <p:tgtEl>
                                          <p:spTgt spid="1167"/>
                                        </p:tgtEl>
                                      </p:cBhvr>
                                    </p:animEffect>
                                    <p:set>
                                      <p:cBhvr>
                                        <p:cTn id="664" dur="1" fill="hold">
                                          <p:stCondLst>
                                            <p:cond delay="1000"/>
                                          </p:stCondLst>
                                        </p:cTn>
                                        <p:tgtEl>
                                          <p:spTgt spid="1167"/>
                                        </p:tgtEl>
                                        <p:attrNameLst>
                                          <p:attrName>style.visibility</p:attrName>
                                        </p:attrNameLst>
                                      </p:cBhvr>
                                      <p:to>
                                        <p:strVal val="hidden"/>
                                      </p:to>
                                    </p:set>
                                  </p:childTnLst>
                                </p:cTn>
                              </p:par>
                              <p:par>
                                <p:cTn id="665" nodeType="withEffect" fill="hold" presetClass="exit" presetID="10">
                                  <p:stCondLst>
                                    <p:cond delay="0"/>
                                  </p:stCondLst>
                                  <p:childTnLst>
                                    <p:animEffect filter="fade" transition="in">
                                      <p:cBhvr additive="repl">
                                        <p:cTn id="666" dur="1100"/>
                                        <p:tgtEl>
                                          <p:spTgt spid="1168"/>
                                        </p:tgtEl>
                                      </p:cBhvr>
                                    </p:animEffect>
                                    <p:set>
                                      <p:cBhvr>
                                        <p:cTn id="667" dur="1" fill="hold">
                                          <p:stCondLst>
                                            <p:cond delay="1100"/>
                                          </p:stCondLst>
                                        </p:cTn>
                                        <p:tgtEl>
                                          <p:spTgt spid="1168"/>
                                        </p:tgtEl>
                                        <p:attrNameLst>
                                          <p:attrName>style.visibility</p:attrName>
                                        </p:attrNameLst>
                                      </p:cBhvr>
                                      <p:to>
                                        <p:strVal val="hidden"/>
                                      </p:to>
                                    </p:set>
                                  </p:childTnLst>
                                </p:cTn>
                              </p:par>
                              <p:par>
                                <p:cTn id="668" nodeType="withEffect" fill="hold" presetClass="exit" presetID="10">
                                  <p:stCondLst>
                                    <p:cond delay="0"/>
                                  </p:stCondLst>
                                  <p:childTnLst>
                                    <p:animEffect filter="fade" transition="in">
                                      <p:cBhvr additive="repl">
                                        <p:cTn id="669" dur="1000"/>
                                        <p:tgtEl>
                                          <p:spTgt spid="1169"/>
                                        </p:tgtEl>
                                      </p:cBhvr>
                                    </p:animEffect>
                                    <p:set>
                                      <p:cBhvr>
                                        <p:cTn id="670" dur="1" fill="hold">
                                          <p:stCondLst>
                                            <p:cond delay="1000"/>
                                          </p:stCondLst>
                                        </p:cTn>
                                        <p:tgtEl>
                                          <p:spTgt spid="1169"/>
                                        </p:tgtEl>
                                        <p:attrNameLst>
                                          <p:attrName>style.visibility</p:attrName>
                                        </p:attrNameLst>
                                      </p:cBhvr>
                                      <p:to>
                                        <p:strVal val="hidden"/>
                                      </p:to>
                                    </p:set>
                                  </p:childTnLst>
                                </p:cTn>
                              </p:par>
                              <p:par>
                                <p:cTn id="671" nodeType="withEffect" fill="hold" presetClass="exit" presetID="10">
                                  <p:stCondLst>
                                    <p:cond delay="0"/>
                                  </p:stCondLst>
                                  <p:childTnLst>
                                    <p:animEffect filter="fade" transition="in">
                                      <p:cBhvr additive="repl">
                                        <p:cTn id="672" dur="1000"/>
                                        <p:tgtEl>
                                          <p:spTgt spid="1170"/>
                                        </p:tgtEl>
                                      </p:cBhvr>
                                    </p:animEffect>
                                    <p:set>
                                      <p:cBhvr>
                                        <p:cTn id="673" dur="1" fill="hold">
                                          <p:stCondLst>
                                            <p:cond delay="1000"/>
                                          </p:stCondLst>
                                        </p:cTn>
                                        <p:tgtEl>
                                          <p:spTgt spid="1170"/>
                                        </p:tgtEl>
                                        <p:attrNameLst>
                                          <p:attrName>style.visibility</p:attrName>
                                        </p:attrNameLst>
                                      </p:cBhvr>
                                      <p:to>
                                        <p:strVal val="hidden"/>
                                      </p:to>
                                    </p:set>
                                  </p:childTnLst>
                                </p:cTn>
                              </p:par>
                              <p:par>
                                <p:cTn id="674" nodeType="withEffect" fill="hold" presetClass="exit" presetID="10">
                                  <p:stCondLst>
                                    <p:cond delay="0"/>
                                  </p:stCondLst>
                                  <p:childTnLst>
                                    <p:animEffect filter="fade" transition="in">
                                      <p:cBhvr additive="repl">
                                        <p:cTn id="675" dur="1000"/>
                                        <p:tgtEl>
                                          <p:spTgt spid="1171"/>
                                        </p:tgtEl>
                                      </p:cBhvr>
                                    </p:animEffect>
                                    <p:set>
                                      <p:cBhvr>
                                        <p:cTn id="676" dur="1" fill="hold">
                                          <p:stCondLst>
                                            <p:cond delay="1000"/>
                                          </p:stCondLst>
                                        </p:cTn>
                                        <p:tgtEl>
                                          <p:spTgt spid="1171"/>
                                        </p:tgtEl>
                                        <p:attrNameLst>
                                          <p:attrName>style.visibility</p:attrName>
                                        </p:attrNameLst>
                                      </p:cBhvr>
                                      <p:to>
                                        <p:strVal val="hidden"/>
                                      </p:to>
                                    </p:set>
                                  </p:childTnLst>
                                </p:cTn>
                              </p:par>
                              <p:par>
                                <p:cTn id="677" nodeType="withEffect" fill="hold" presetClass="exit" presetID="10">
                                  <p:stCondLst>
                                    <p:cond delay="0"/>
                                  </p:stCondLst>
                                  <p:childTnLst>
                                    <p:animEffect filter="fade" transition="in">
                                      <p:cBhvr additive="repl">
                                        <p:cTn id="678" dur="1000"/>
                                        <p:tgtEl>
                                          <p:spTgt spid="1172"/>
                                        </p:tgtEl>
                                      </p:cBhvr>
                                    </p:animEffect>
                                    <p:set>
                                      <p:cBhvr>
                                        <p:cTn id="679" dur="1" fill="hold">
                                          <p:stCondLst>
                                            <p:cond delay="1000"/>
                                          </p:stCondLst>
                                        </p:cTn>
                                        <p:tgtEl>
                                          <p:spTgt spid="1172"/>
                                        </p:tgtEl>
                                        <p:attrNameLst>
                                          <p:attrName>style.visibility</p:attrName>
                                        </p:attrNameLst>
                                      </p:cBhvr>
                                      <p:to>
                                        <p:strVal val="hidden"/>
                                      </p:to>
                                    </p:set>
                                  </p:childTnLst>
                                </p:cTn>
                              </p:par>
                              <p:par>
                                <p:cTn id="680" nodeType="withEffect" fill="hold" presetClass="exit" presetID="10">
                                  <p:stCondLst>
                                    <p:cond delay="0"/>
                                  </p:stCondLst>
                                  <p:childTnLst>
                                    <p:animEffect filter="fade" transition="in">
                                      <p:cBhvr additive="repl">
                                        <p:cTn id="681" dur="1000"/>
                                        <p:tgtEl>
                                          <p:spTgt spid="1173"/>
                                        </p:tgtEl>
                                      </p:cBhvr>
                                    </p:animEffect>
                                    <p:set>
                                      <p:cBhvr>
                                        <p:cTn id="682" dur="1" fill="hold">
                                          <p:stCondLst>
                                            <p:cond delay="1000"/>
                                          </p:stCondLst>
                                        </p:cTn>
                                        <p:tgtEl>
                                          <p:spTgt spid="1173"/>
                                        </p:tgtEl>
                                        <p:attrNameLst>
                                          <p:attrName>style.visibility</p:attrName>
                                        </p:attrNameLst>
                                      </p:cBhvr>
                                      <p:to>
                                        <p:strVal val="hidden"/>
                                      </p:to>
                                    </p:set>
                                  </p:childTnLst>
                                </p:cTn>
                              </p:par>
                              <p:par>
                                <p:cTn id="683" nodeType="withEffect" fill="hold" presetClass="exit" presetID="10">
                                  <p:stCondLst>
                                    <p:cond delay="0"/>
                                  </p:stCondLst>
                                  <p:childTnLst>
                                    <p:animEffect filter="fade" transition="in">
                                      <p:cBhvr additive="repl">
                                        <p:cTn id="684" dur="1000"/>
                                        <p:tgtEl>
                                          <p:spTgt spid="-1"/>
                                        </p:tgtEl>
                                      </p:cBhvr>
                                    </p:animEffect>
                                    <p:set>
                                      <p:cBhvr>
                                        <p:cTn id="685" dur="1" fill="hold">
                                          <p:stCondLst>
                                            <p:cond delay="1000"/>
                                          </p:stCondLst>
                                        </p:cTn>
                                        <p:tgtEl>
                                          <p:spTgt spid="-1"/>
                                        </p:tgtEl>
                                        <p:attrNameLst>
                                          <p:attrName>style.visibility</p:attrName>
                                        </p:attrNameLst>
                                      </p:cBhvr>
                                      <p:to>
                                        <p:strVal val="hidden"/>
                                      </p:to>
                                    </p:set>
                                  </p:childTnLst>
                                </p:cTn>
                              </p:par>
                              <p:par>
                                <p:cTn id="686" nodeType="withEffect" fill="hold" presetClass="exit" presetID="10">
                                  <p:stCondLst>
                                    <p:cond delay="0"/>
                                  </p:stCondLst>
                                  <p:childTnLst>
                                    <p:animEffect filter="fade" transition="in">
                                      <p:cBhvr additive="repl">
                                        <p:cTn id="687" dur="1000"/>
                                        <p:tgtEl>
                                          <p:spTgt spid="1177"/>
                                        </p:tgtEl>
                                      </p:cBhvr>
                                    </p:animEffect>
                                    <p:set>
                                      <p:cBhvr>
                                        <p:cTn id="688" dur="1" fill="hold">
                                          <p:stCondLst>
                                            <p:cond delay="1000"/>
                                          </p:stCondLst>
                                        </p:cTn>
                                        <p:tgtEl>
                                          <p:spTgt spid="1177"/>
                                        </p:tgtEl>
                                        <p:attrNameLst>
                                          <p:attrName>style.visibility</p:attrName>
                                        </p:attrNameLst>
                                      </p:cBhvr>
                                      <p:to>
                                        <p:strVal val="hidden"/>
                                      </p:to>
                                    </p:set>
                                  </p:childTnLst>
                                </p:cTn>
                              </p:par>
                              <p:par>
                                <p:cTn id="689" nodeType="withEffect" fill="hold" presetClass="exit" presetID="10">
                                  <p:stCondLst>
                                    <p:cond delay="0"/>
                                  </p:stCondLst>
                                  <p:childTnLst>
                                    <p:animEffect filter="fade" transition="in">
                                      <p:cBhvr additive="repl">
                                        <p:cTn id="690" dur="1000"/>
                                        <p:tgtEl>
                                          <p:spTgt spid="1178"/>
                                        </p:tgtEl>
                                      </p:cBhvr>
                                    </p:animEffect>
                                    <p:set>
                                      <p:cBhvr>
                                        <p:cTn id="691" dur="1" fill="hold">
                                          <p:stCondLst>
                                            <p:cond delay="1000"/>
                                          </p:stCondLst>
                                        </p:cTn>
                                        <p:tgtEl>
                                          <p:spTgt spid="1178"/>
                                        </p:tgtEl>
                                        <p:attrNameLst>
                                          <p:attrName>style.visibility</p:attrName>
                                        </p:attrNameLst>
                                      </p:cBhvr>
                                      <p:to>
                                        <p:strVal val="hidden"/>
                                      </p:to>
                                    </p:set>
                                  </p:childTnLst>
                                </p:cTn>
                              </p:par>
                              <p:par>
                                <p:cTn id="692" nodeType="withEffect" fill="hold" presetClass="exit" presetID="10">
                                  <p:stCondLst>
                                    <p:cond delay="0"/>
                                  </p:stCondLst>
                                  <p:childTnLst>
                                    <p:animEffect filter="fade" transition="in">
                                      <p:cBhvr additive="repl">
                                        <p:cTn id="693" dur="1000"/>
                                        <p:tgtEl>
                                          <p:spTgt spid="1179"/>
                                        </p:tgtEl>
                                      </p:cBhvr>
                                    </p:animEffect>
                                    <p:set>
                                      <p:cBhvr>
                                        <p:cTn id="694" dur="1" fill="hold">
                                          <p:stCondLst>
                                            <p:cond delay="1000"/>
                                          </p:stCondLst>
                                        </p:cTn>
                                        <p:tgtEl>
                                          <p:spTgt spid="1179"/>
                                        </p:tgtEl>
                                        <p:attrNameLst>
                                          <p:attrName>style.visibility</p:attrName>
                                        </p:attrNameLst>
                                      </p:cBhvr>
                                      <p:to>
                                        <p:strVal val="hidden"/>
                                      </p:to>
                                    </p:set>
                                  </p:childTnLst>
                                </p:cTn>
                              </p:par>
                              <p:par>
                                <p:cTn id="695" nodeType="withEffect" fill="hold" presetClass="exit" presetID="10">
                                  <p:stCondLst>
                                    <p:cond delay="0"/>
                                  </p:stCondLst>
                                  <p:childTnLst>
                                    <p:animEffect filter="fade" transition="in">
                                      <p:cBhvr additive="repl">
                                        <p:cTn id="696" dur="1000"/>
                                        <p:tgtEl>
                                          <p:spTgt spid="1180"/>
                                        </p:tgtEl>
                                      </p:cBhvr>
                                    </p:animEffect>
                                    <p:set>
                                      <p:cBhvr>
                                        <p:cTn id="697" dur="1" fill="hold">
                                          <p:stCondLst>
                                            <p:cond delay="1000"/>
                                          </p:stCondLst>
                                        </p:cTn>
                                        <p:tgtEl>
                                          <p:spTgt spid="1180"/>
                                        </p:tgtEl>
                                        <p:attrNameLst>
                                          <p:attrName>style.visibility</p:attrName>
                                        </p:attrNameLst>
                                      </p:cBhvr>
                                      <p:to>
                                        <p:strVal val="hidden"/>
                                      </p:to>
                                    </p:set>
                                  </p:childTnLst>
                                </p:cTn>
                              </p:par>
                              <p:par>
                                <p:cTn id="698" nodeType="withEffect" fill="hold" presetClass="exit" presetID="10">
                                  <p:stCondLst>
                                    <p:cond delay="0"/>
                                  </p:stCondLst>
                                  <p:childTnLst>
                                    <p:animEffect filter="fade" transition="in">
                                      <p:cBhvr additive="repl">
                                        <p:cTn id="699" dur="1000"/>
                                        <p:tgtEl>
                                          <p:spTgt spid="1174"/>
                                        </p:tgtEl>
                                      </p:cBhvr>
                                    </p:animEffect>
                                    <p:set>
                                      <p:cBhvr>
                                        <p:cTn id="700" dur="1" fill="hold">
                                          <p:stCondLst>
                                            <p:cond delay="1000"/>
                                          </p:stCondLst>
                                        </p:cTn>
                                        <p:tgtEl>
                                          <p:spTgt spid="1174"/>
                                        </p:tgtEl>
                                        <p:attrNameLst>
                                          <p:attrName>style.visibility</p:attrName>
                                        </p:attrNameLst>
                                      </p:cBhvr>
                                      <p:to>
                                        <p:strVal val="hidden"/>
                                      </p:to>
                                    </p:set>
                                  </p:childTnLst>
                                </p:cTn>
                              </p:par>
                            </p:childTnLst>
                          </p:cTn>
                        </p:par>
                      </p:childTnLst>
                    </p:cTn>
                  </p:par>
                  <p:par>
                    <p:cTn id="701" fill="hold">
                      <p:stCondLst>
                        <p:cond delay="indefinite"/>
                      </p:stCondLst>
                      <p:childTnLst>
                        <p:par>
                          <p:cTn id="702" fill="hold">
                            <p:stCondLst>
                              <p:cond delay="0"/>
                            </p:stCondLst>
                            <p:childTnLst>
                              <p:par>
                                <p:cTn id="703" nodeType="clickEffect" fill="hold" presetClass="entr" presetID="10">
                                  <p:stCondLst>
                                    <p:cond delay="0"/>
                                  </p:stCondLst>
                                  <p:childTnLst>
                                    <p:set>
                                      <p:cBhvr>
                                        <p:cTn id="704" dur="1" fill="hold">
                                          <p:stCondLst>
                                            <p:cond delay="0"/>
                                          </p:stCondLst>
                                        </p:cTn>
                                        <p:tgtEl>
                                          <p:spTgt spid="1153"/>
                                        </p:tgtEl>
                                        <p:attrNameLst>
                                          <p:attrName>style.visibility</p:attrName>
                                        </p:attrNameLst>
                                      </p:cBhvr>
                                      <p:to>
                                        <p:strVal val="visible"/>
                                      </p:to>
                                    </p:set>
                                    <p:animEffect filter="fade" transition="in">
                                      <p:cBhvr additive="repl">
                                        <p:cTn id="705" dur="1000"/>
                                        <p:tgtEl>
                                          <p:spTgt spid="1153"/>
                                        </p:tgtEl>
                                      </p:cBhvr>
                                    </p:animEffect>
                                  </p:childTnLst>
                                </p:cTn>
                              </p:par>
                              <p:par>
                                <p:cTn id="706" nodeType="withEffect" fill="hold" presetClass="entr" presetID="10">
                                  <p:stCondLst>
                                    <p:cond delay="0"/>
                                  </p:stCondLst>
                                  <p:childTnLst>
                                    <p:set>
                                      <p:cBhvr>
                                        <p:cTn id="707" dur="1" fill="hold">
                                          <p:stCondLst>
                                            <p:cond delay="0"/>
                                          </p:stCondLst>
                                        </p:cTn>
                                        <p:tgtEl>
                                          <p:spTgt spid="1181"/>
                                        </p:tgtEl>
                                        <p:attrNameLst>
                                          <p:attrName>style.visibility</p:attrName>
                                        </p:attrNameLst>
                                      </p:cBhvr>
                                      <p:to>
                                        <p:strVal val="visible"/>
                                      </p:to>
                                    </p:set>
                                    <p:animEffect filter="fade" transition="in">
                                      <p:cBhvr additive="repl">
                                        <p:cTn id="708" dur="1000"/>
                                        <p:tgtEl>
                                          <p:spTgt spid="1181"/>
                                        </p:tgtEl>
                                      </p:cBhvr>
                                    </p:animEffect>
                                  </p:childTnLst>
                                </p:cTn>
                              </p:par>
                              <p:par>
                                <p:cTn id="709" nodeType="withEffect" fill="hold" presetClass="entr" presetID="10">
                                  <p:stCondLst>
                                    <p:cond delay="0"/>
                                  </p:stCondLst>
                                  <p:childTnLst>
                                    <p:set>
                                      <p:cBhvr>
                                        <p:cTn id="710" dur="1" fill="hold">
                                          <p:stCondLst>
                                            <p:cond delay="0"/>
                                          </p:stCondLst>
                                        </p:cTn>
                                        <p:tgtEl>
                                          <p:spTgt spid="1183"/>
                                        </p:tgtEl>
                                        <p:attrNameLst>
                                          <p:attrName>style.visibility</p:attrName>
                                        </p:attrNameLst>
                                      </p:cBhvr>
                                      <p:to>
                                        <p:strVal val="visible"/>
                                      </p:to>
                                    </p:set>
                                    <p:animEffect filter="fade" transition="in">
                                      <p:cBhvr additive="repl">
                                        <p:cTn id="711" dur="1000"/>
                                        <p:tgtEl>
                                          <p:spTgt spid="1183"/>
                                        </p:tgtEl>
                                      </p:cBhvr>
                                    </p:animEffect>
                                  </p:childTnLst>
                                </p:cTn>
                              </p:par>
                              <p:par>
                                <p:cTn id="712" nodeType="withEffect" fill="hold" presetClass="entr" presetID="10">
                                  <p:stCondLst>
                                    <p:cond delay="0"/>
                                  </p:stCondLst>
                                  <p:childTnLst>
                                    <p:set>
                                      <p:cBhvr>
                                        <p:cTn id="713" dur="1" fill="hold">
                                          <p:stCondLst>
                                            <p:cond delay="0"/>
                                          </p:stCondLst>
                                        </p:cTn>
                                        <p:tgtEl>
                                          <p:spTgt spid="1184"/>
                                        </p:tgtEl>
                                        <p:attrNameLst>
                                          <p:attrName>style.visibility</p:attrName>
                                        </p:attrNameLst>
                                      </p:cBhvr>
                                      <p:to>
                                        <p:strVal val="visible"/>
                                      </p:to>
                                    </p:set>
                                    <p:animEffect filter="fade" transition="in">
                                      <p:cBhvr additive="repl">
                                        <p:cTn id="714" dur="1000"/>
                                        <p:tgtEl>
                                          <p:spTgt spid="1184"/>
                                        </p:tgtEl>
                                      </p:cBhvr>
                                    </p:animEffect>
                                  </p:childTnLst>
                                </p:cTn>
                              </p:par>
                              <p:par>
                                <p:cTn id="715" nodeType="withEffect" fill="hold" presetClass="entr" presetID="10">
                                  <p:stCondLst>
                                    <p:cond delay="0"/>
                                  </p:stCondLst>
                                  <p:childTnLst>
                                    <p:set>
                                      <p:cBhvr>
                                        <p:cTn id="716" dur="1" fill="hold">
                                          <p:stCondLst>
                                            <p:cond delay="0"/>
                                          </p:stCondLst>
                                        </p:cTn>
                                        <p:tgtEl>
                                          <p:spTgt spid="1182"/>
                                        </p:tgtEl>
                                        <p:attrNameLst>
                                          <p:attrName>style.visibility</p:attrName>
                                        </p:attrNameLst>
                                      </p:cBhvr>
                                      <p:to>
                                        <p:strVal val="visible"/>
                                      </p:to>
                                    </p:set>
                                    <p:animEffect filter="fade" transition="in">
                                      <p:cBhvr additive="repl">
                                        <p:cTn id="717" dur="1000"/>
                                        <p:tgtEl>
                                          <p:spTgt spid="118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TextShape 1"/>
          <p:cNvSpPr txBox="1"/>
          <p:nvPr/>
        </p:nvSpPr>
        <p:spPr>
          <a:xfrm>
            <a:off x="103320" y="4734000"/>
            <a:ext cx="360360" cy="393120"/>
          </a:xfrm>
          <a:prstGeom prst="rect">
            <a:avLst/>
          </a:prstGeom>
          <a:noFill/>
          <a:ln>
            <a:noFill/>
          </a:ln>
        </p:spPr>
        <p:txBody>
          <a:bodyPr tIns="91440" bIns="91440" anchor="ctr"/>
          <a:p>
            <a:pPr>
              <a:lnSpc>
                <a:spcPct val="100000"/>
              </a:lnSpc>
            </a:pPr>
            <a:fld id="{4247AA66-44BC-4C11-AC37-BADC08FF8E9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188" name="Shape 1551" descr=""/>
          <p:cNvPicPr/>
          <p:nvPr/>
        </p:nvPicPr>
        <p:blipFill>
          <a:blip r:embed="rId1"/>
          <a:stretch/>
        </p:blipFill>
        <p:spPr>
          <a:xfrm>
            <a:off x="0" y="156240"/>
            <a:ext cx="1469160" cy="1469160"/>
          </a:xfrm>
          <a:prstGeom prst="rect">
            <a:avLst/>
          </a:prstGeom>
          <a:ln>
            <a:noFill/>
          </a:ln>
        </p:spPr>
      </p:pic>
      <p:sp>
        <p:nvSpPr>
          <p:cNvPr id="1189" name="TextShape 2"/>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190" name="TextShape 3"/>
          <p:cNvSpPr txBox="1"/>
          <p:nvPr/>
        </p:nvSpPr>
        <p:spPr>
          <a:xfrm>
            <a:off x="1505160" y="445320"/>
            <a:ext cx="68119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Architecture Employed</a:t>
            </a:r>
            <a:endParaRPr b="0" lang="en-US" sz="3200" spc="-1" strike="noStrike">
              <a:solidFill>
                <a:srgbClr val="000000"/>
              </a:solidFill>
              <a:uFill>
                <a:solidFill>
                  <a:srgbClr val="ffffff"/>
                </a:solidFill>
              </a:uFill>
              <a:latin typeface="Arial"/>
            </a:endParaRPr>
          </a:p>
        </p:txBody>
      </p:sp>
      <p:pic>
        <p:nvPicPr>
          <p:cNvPr id="1191" name="Shape 1554" descr=""/>
          <p:cNvPicPr/>
          <p:nvPr/>
        </p:nvPicPr>
        <p:blipFill>
          <a:blip r:embed="rId2"/>
          <a:stretch/>
        </p:blipFill>
        <p:spPr>
          <a:xfrm>
            <a:off x="384480" y="1524240"/>
            <a:ext cx="4239720" cy="3159720"/>
          </a:xfrm>
          <a:prstGeom prst="rect">
            <a:avLst/>
          </a:prstGeom>
          <a:ln>
            <a:noFill/>
          </a:ln>
        </p:spPr>
      </p:pic>
      <p:pic>
        <p:nvPicPr>
          <p:cNvPr id="1192" name="Shape 1555" descr=""/>
          <p:cNvPicPr/>
          <p:nvPr/>
        </p:nvPicPr>
        <p:blipFill>
          <a:blip r:embed="rId3"/>
          <a:stretch/>
        </p:blipFill>
        <p:spPr>
          <a:xfrm>
            <a:off x="5157000" y="1130760"/>
            <a:ext cx="3003840" cy="3553200"/>
          </a:xfrm>
          <a:prstGeom prst="rect">
            <a:avLst/>
          </a:prstGeom>
          <a:ln>
            <a:noFill/>
          </a:ln>
        </p:spPr>
      </p:pic>
      <p:sp>
        <p:nvSpPr>
          <p:cNvPr id="1193" name="CustomShape 4"/>
          <p:cNvSpPr/>
          <p:nvPr/>
        </p:nvSpPr>
        <p:spPr>
          <a:xfrm>
            <a:off x="1166040" y="0"/>
            <a:ext cx="7490520" cy="51444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    </a:t>
            </a: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spTree>
  </p:cSld>
  <p:timing>
    <p:tnLst>
      <p:par>
        <p:cTn id="718" dur="indefinite" restart="never" nodeType="tmRoot">
          <p:childTnLst>
            <p:seq>
              <p:cTn id="719" dur="indefinite" nodeType="mainSeq">
                <p:childTnLst>
                  <p:par>
                    <p:cTn id="720" fill="hold">
                      <p:stCondLst>
                        <p:cond delay="indefinite"/>
                      </p:stCondLst>
                      <p:childTnLst>
                        <p:par>
                          <p:cTn id="721" fill="hold">
                            <p:stCondLst>
                              <p:cond delay="0"/>
                            </p:stCondLst>
                            <p:childTnLst>
                              <p:par>
                                <p:cTn id="722" nodeType="clickEffect" fill="hold" presetClass="entr" presetID="2" presetSubtype="8">
                                  <p:stCondLst>
                                    <p:cond delay="0"/>
                                  </p:stCondLst>
                                  <p:childTnLst>
                                    <p:set>
                                      <p:cBhvr>
                                        <p:cTn id="723" dur="1" fill="hold">
                                          <p:stCondLst>
                                            <p:cond delay="0"/>
                                          </p:stCondLst>
                                        </p:cTn>
                                        <p:tgtEl>
                                          <p:spTgt spid="1191"/>
                                        </p:tgtEl>
                                        <p:attrNameLst>
                                          <p:attrName>style.visibility</p:attrName>
                                        </p:attrNameLst>
                                      </p:cBhvr>
                                      <p:to>
                                        <p:strVal val="visible"/>
                                      </p:to>
                                    </p:set>
                                    <p:anim calcmode="lin" valueType="num">
                                      <p:cBhvr additive="repl">
                                        <p:cTn id="724" dur="1000"/>
                                        <p:tgtEl>
                                          <p:spTgt spid="1191"/>
                                        </p:tgtEl>
                                        <p:attrNameLst>
                                          <p:attrName>ppt_x</p:attrName>
                                        </p:attrNameLst>
                                      </p:cBhvr>
                                      <p:tavLst>
                                        <p:tav tm="0">
                                          <p:val>
                                            <p:strVal val="#ppt_x-1"/>
                                          </p:val>
                                        </p:tav>
                                        <p:tav tm="100000">
                                          <p:val>
                                            <p:strVal val="#ppt_x"/>
                                          </p:val>
                                        </p:tav>
                                      </p:tavLst>
                                    </p:anim>
                                  </p:childTnLst>
                                </p:cTn>
                              </p:par>
                            </p:childTnLst>
                          </p:cTn>
                        </p:par>
                      </p:childTnLst>
                    </p:cTn>
                  </p:par>
                  <p:par>
                    <p:cTn id="725" fill="hold">
                      <p:stCondLst>
                        <p:cond delay="indefinite"/>
                      </p:stCondLst>
                      <p:childTnLst>
                        <p:par>
                          <p:cTn id="726" fill="hold">
                            <p:stCondLst>
                              <p:cond delay="0"/>
                            </p:stCondLst>
                            <p:childTnLst>
                              <p:par>
                                <p:cTn id="727" nodeType="clickEffect" fill="hold" presetClass="entr" presetID="2" presetSubtype="2">
                                  <p:stCondLst>
                                    <p:cond delay="0"/>
                                  </p:stCondLst>
                                  <p:childTnLst>
                                    <p:set>
                                      <p:cBhvr>
                                        <p:cTn id="728" dur="1" fill="hold">
                                          <p:stCondLst>
                                            <p:cond delay="0"/>
                                          </p:stCondLst>
                                        </p:cTn>
                                        <p:tgtEl>
                                          <p:spTgt spid="1192"/>
                                        </p:tgtEl>
                                        <p:attrNameLst>
                                          <p:attrName>style.visibility</p:attrName>
                                        </p:attrNameLst>
                                      </p:cBhvr>
                                      <p:to>
                                        <p:strVal val="visible"/>
                                      </p:to>
                                    </p:set>
                                    <p:anim calcmode="lin" valueType="num">
                                      <p:cBhvr additive="repl">
                                        <p:cTn id="729" dur="1000"/>
                                        <p:tgtEl>
                                          <p:spTgt spid="1192"/>
                                        </p:tgtEl>
                                        <p:attrNameLst>
                                          <p:attrName>ppt_x</p:attrName>
                                        </p:attrNameLst>
                                      </p:cBhvr>
                                      <p:tavLst>
                                        <p:tav tm="0">
                                          <p:val>
                                            <p:strVal val="#ppt_x+1"/>
                                          </p:val>
                                        </p:tav>
                                        <p:tav tm="100000">
                                          <p:val>
                                            <p:strVal val="#ppt_x"/>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103320" y="4734000"/>
            <a:ext cx="360360" cy="393120"/>
          </a:xfrm>
          <a:prstGeom prst="rect">
            <a:avLst/>
          </a:prstGeom>
          <a:noFill/>
          <a:ln>
            <a:noFill/>
          </a:ln>
        </p:spPr>
        <p:txBody>
          <a:bodyPr tIns="91440" bIns="91440" anchor="ctr"/>
          <a:p>
            <a:pPr>
              <a:lnSpc>
                <a:spcPct val="100000"/>
              </a:lnSpc>
            </a:pPr>
            <a:fld id="{DBDDD351-4DCB-472B-BA16-4CA38E7270D1}"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339" name="TextShape 2"/>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340" name="Shape 449" descr=""/>
          <p:cNvPicPr/>
          <p:nvPr/>
        </p:nvPicPr>
        <p:blipFill>
          <a:blip r:embed="rId1"/>
          <a:stretch/>
        </p:blipFill>
        <p:spPr>
          <a:xfrm>
            <a:off x="4176000" y="1789920"/>
            <a:ext cx="803160" cy="866880"/>
          </a:xfrm>
          <a:prstGeom prst="rect">
            <a:avLst/>
          </a:prstGeom>
          <a:ln>
            <a:noFill/>
          </a:ln>
        </p:spPr>
      </p:pic>
      <p:sp>
        <p:nvSpPr>
          <p:cNvPr id="341" name="TextShape 3"/>
          <p:cNvSpPr txBox="1"/>
          <p:nvPr/>
        </p:nvSpPr>
        <p:spPr>
          <a:xfrm>
            <a:off x="1107360" y="2798640"/>
            <a:ext cx="1400760" cy="663840"/>
          </a:xfrm>
          <a:prstGeom prst="rect">
            <a:avLst/>
          </a:prstGeom>
          <a:noFill/>
          <a:ln>
            <a:noFill/>
          </a:ln>
        </p:spPr>
        <p:txBody>
          <a:bodyPr tIns="91440" bIns="91440" anchor="ctr"/>
          <a:p>
            <a:pPr>
              <a:lnSpc>
                <a:spcPct val="100000"/>
              </a:lnSpc>
            </a:pPr>
            <a:r>
              <a:rPr b="1" lang="en-US" sz="1600" spc="-1" strike="noStrike">
                <a:solidFill>
                  <a:srgbClr val="666666"/>
                </a:solidFill>
                <a:uFill>
                  <a:solidFill>
                    <a:srgbClr val="ffffff"/>
                  </a:solidFill>
                </a:uFill>
                <a:latin typeface="Proxima Nova"/>
                <a:ea typeface="Proxima Nova"/>
              </a:rPr>
              <a:t>Orchestrate</a:t>
            </a:r>
            <a:endParaRPr b="0" lang="en-US" sz="3200" spc="-1" strike="noStrike">
              <a:solidFill>
                <a:srgbClr val="000000"/>
              </a:solidFill>
              <a:uFill>
                <a:solidFill>
                  <a:srgbClr val="ffffff"/>
                </a:solidFill>
              </a:uFill>
              <a:latin typeface="Arial"/>
            </a:endParaRPr>
          </a:p>
        </p:txBody>
      </p:sp>
      <p:sp>
        <p:nvSpPr>
          <p:cNvPr id="342" name="TextShape 4"/>
          <p:cNvSpPr txBox="1"/>
          <p:nvPr/>
        </p:nvSpPr>
        <p:spPr>
          <a:xfrm>
            <a:off x="3447360" y="3384000"/>
            <a:ext cx="2260440" cy="943920"/>
          </a:xfrm>
          <a:prstGeom prst="rect">
            <a:avLst/>
          </a:prstGeom>
          <a:noFill/>
          <a:ln>
            <a:noFill/>
          </a:ln>
        </p:spPr>
        <p:txBody>
          <a:bodyPr tIns="91440" bIns="91440" anchor="ctr"/>
          <a:p>
            <a:pPr algn="ctr">
              <a:lnSpc>
                <a:spcPct val="100000"/>
              </a:lnSpc>
            </a:pPr>
            <a:r>
              <a:rPr b="0" lang="en-US" sz="1200" spc="-1" strike="noStrike">
                <a:solidFill>
                  <a:srgbClr val="000000"/>
                </a:solidFill>
                <a:uFill>
                  <a:solidFill>
                    <a:srgbClr val="ffffff"/>
                  </a:solidFill>
                </a:uFill>
                <a:latin typeface="Proxima Nova"/>
                <a:ea typeface="Proxima Nova"/>
              </a:rPr>
              <a:t>Manual Tasks</a:t>
            </a:r>
            <a:endParaRPr b="0" lang="en-US" sz="3200" spc="-1" strike="noStrike">
              <a:solidFill>
                <a:srgbClr val="000000"/>
              </a:solidFill>
              <a:uFill>
                <a:solidFill>
                  <a:srgbClr val="ffffff"/>
                </a:solidFill>
              </a:uFill>
              <a:latin typeface="Arial"/>
            </a:endParaRPr>
          </a:p>
          <a:p>
            <a:pPr algn="ctr">
              <a:lnSpc>
                <a:spcPct val="100000"/>
              </a:lnSpc>
            </a:pPr>
            <a:r>
              <a:rPr b="0" lang="en-US" sz="1200" spc="-1" strike="noStrike">
                <a:solidFill>
                  <a:srgbClr val="000000"/>
                </a:solidFill>
                <a:uFill>
                  <a:solidFill>
                    <a:srgbClr val="ffffff"/>
                  </a:solidFill>
                </a:uFill>
                <a:latin typeface="Proxima Nova"/>
                <a:ea typeface="Proxima Nova"/>
              </a:rPr>
              <a:t>Decisions</a:t>
            </a:r>
            <a:endParaRPr b="0" lang="en-US" sz="3200" spc="-1" strike="noStrike">
              <a:solidFill>
                <a:srgbClr val="000000"/>
              </a:solidFill>
              <a:uFill>
                <a:solidFill>
                  <a:srgbClr val="ffffff"/>
                </a:solidFill>
              </a:uFill>
              <a:latin typeface="Arial"/>
            </a:endParaRPr>
          </a:p>
          <a:p>
            <a:pPr algn="ctr">
              <a:lnSpc>
                <a:spcPct val="100000"/>
              </a:lnSpc>
            </a:pPr>
            <a:r>
              <a:rPr b="0" lang="en-US" sz="1200" spc="-1" strike="noStrike">
                <a:solidFill>
                  <a:srgbClr val="000000"/>
                </a:solidFill>
                <a:uFill>
                  <a:solidFill>
                    <a:srgbClr val="ffffff"/>
                  </a:solidFill>
                </a:uFill>
                <a:latin typeface="Proxima Nova"/>
                <a:ea typeface="Proxima Nova"/>
              </a:rPr>
              <a:t>Intelligence</a:t>
            </a:r>
            <a:endParaRPr b="0" lang="en-US" sz="3200" spc="-1" strike="noStrike">
              <a:solidFill>
                <a:srgbClr val="000000"/>
              </a:solidFill>
              <a:uFill>
                <a:solidFill>
                  <a:srgbClr val="ffffff"/>
                </a:solidFill>
              </a:uFill>
              <a:latin typeface="Arial"/>
            </a:endParaRPr>
          </a:p>
        </p:txBody>
      </p:sp>
      <p:sp>
        <p:nvSpPr>
          <p:cNvPr id="343" name="TextShape 5"/>
          <p:cNvSpPr txBox="1"/>
          <p:nvPr/>
        </p:nvSpPr>
        <p:spPr>
          <a:xfrm>
            <a:off x="4049640" y="2657160"/>
            <a:ext cx="1233000" cy="663840"/>
          </a:xfrm>
          <a:prstGeom prst="rect">
            <a:avLst/>
          </a:prstGeom>
          <a:noFill/>
          <a:ln>
            <a:noFill/>
          </a:ln>
        </p:spPr>
        <p:txBody>
          <a:bodyPr tIns="91440" bIns="91440" anchor="b"/>
          <a:p>
            <a:pPr>
              <a:lnSpc>
                <a:spcPct val="100000"/>
              </a:lnSpc>
            </a:pPr>
            <a:r>
              <a:rPr b="1" lang="en-US" sz="1600" spc="-1" strike="noStrike">
                <a:solidFill>
                  <a:srgbClr val="666666"/>
                </a:solidFill>
                <a:uFill>
                  <a:solidFill>
                    <a:srgbClr val="ffffff"/>
                  </a:solidFill>
                </a:uFill>
                <a:latin typeface="Proxima Nova"/>
                <a:ea typeface="Proxima Nova"/>
              </a:rPr>
              <a:t>Automate</a:t>
            </a:r>
            <a:endParaRPr b="0" lang="en-US" sz="3200" spc="-1" strike="noStrike">
              <a:solidFill>
                <a:srgbClr val="000000"/>
              </a:solidFill>
              <a:uFill>
                <a:solidFill>
                  <a:srgbClr val="ffffff"/>
                </a:solidFill>
              </a:uFill>
              <a:latin typeface="Arial"/>
            </a:endParaRPr>
          </a:p>
        </p:txBody>
      </p:sp>
      <p:sp>
        <p:nvSpPr>
          <p:cNvPr id="344" name="TextShape 6"/>
          <p:cNvSpPr txBox="1"/>
          <p:nvPr/>
        </p:nvSpPr>
        <p:spPr>
          <a:xfrm>
            <a:off x="6044040" y="3492000"/>
            <a:ext cx="2798640" cy="663840"/>
          </a:xfrm>
          <a:prstGeom prst="rect">
            <a:avLst/>
          </a:prstGeom>
          <a:noFill/>
          <a:ln>
            <a:noFill/>
          </a:ln>
        </p:spPr>
        <p:txBody>
          <a:bodyPr tIns="91440" bIns="91440" anchor="ctr"/>
          <a:p>
            <a:pPr algn="ctr">
              <a:lnSpc>
                <a:spcPct val="100000"/>
              </a:lnSpc>
            </a:pPr>
            <a:r>
              <a:rPr b="0" lang="en-US" sz="1200" spc="-1" strike="noStrike">
                <a:solidFill>
                  <a:srgbClr val="000000"/>
                </a:solidFill>
                <a:uFill>
                  <a:solidFill>
                    <a:srgbClr val="ffffff"/>
                  </a:solidFill>
                </a:uFill>
                <a:latin typeface="Proxima Nova"/>
                <a:ea typeface="Proxima Nova"/>
              </a:rPr>
              <a:t>Business users to develop applications (low-code app-dev)</a:t>
            </a:r>
            <a:endParaRPr b="0" lang="en-US" sz="3200" spc="-1" strike="noStrike">
              <a:solidFill>
                <a:srgbClr val="000000"/>
              </a:solidFill>
              <a:uFill>
                <a:solidFill>
                  <a:srgbClr val="ffffff"/>
                </a:solidFill>
              </a:uFill>
              <a:latin typeface="Arial"/>
            </a:endParaRPr>
          </a:p>
        </p:txBody>
      </p:sp>
      <p:sp>
        <p:nvSpPr>
          <p:cNvPr id="345" name="TextShape 7"/>
          <p:cNvSpPr txBox="1"/>
          <p:nvPr/>
        </p:nvSpPr>
        <p:spPr>
          <a:xfrm>
            <a:off x="826560" y="0"/>
            <a:ext cx="7490520" cy="10627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Enabling Digital Transformation</a:t>
            </a:r>
            <a:endParaRPr b="0" lang="en-US" sz="1400" spc="-1" strike="noStrike">
              <a:solidFill>
                <a:srgbClr val="000000"/>
              </a:solidFill>
              <a:uFill>
                <a:solidFill>
                  <a:srgbClr val="ffffff"/>
                </a:solidFill>
              </a:uFill>
              <a:latin typeface="Arial"/>
            </a:endParaRPr>
          </a:p>
        </p:txBody>
      </p:sp>
      <p:sp>
        <p:nvSpPr>
          <p:cNvPr id="346" name="TextShape 8"/>
          <p:cNvSpPr txBox="1"/>
          <p:nvPr/>
        </p:nvSpPr>
        <p:spPr>
          <a:xfrm>
            <a:off x="6120000" y="2695320"/>
            <a:ext cx="2260440" cy="663840"/>
          </a:xfrm>
          <a:prstGeom prst="rect">
            <a:avLst/>
          </a:prstGeom>
          <a:noFill/>
          <a:ln>
            <a:noFill/>
          </a:ln>
        </p:spPr>
        <p:txBody>
          <a:bodyPr tIns="91440" bIns="91440" anchor="b"/>
          <a:p>
            <a:pPr algn="ctr">
              <a:lnSpc>
                <a:spcPct val="100000"/>
              </a:lnSpc>
            </a:pPr>
            <a:r>
              <a:rPr b="1" lang="en-US" sz="1600" spc="-1" strike="noStrike">
                <a:solidFill>
                  <a:srgbClr val="666666"/>
                </a:solidFill>
                <a:uFill>
                  <a:solidFill>
                    <a:srgbClr val="ffffff"/>
                  </a:solidFill>
                </a:uFill>
                <a:latin typeface="Proxima Nova"/>
                <a:ea typeface="Proxima Nova"/>
              </a:rPr>
              <a:t>Enable</a:t>
            </a:r>
            <a:endParaRPr b="0" lang="en-US" sz="3200" spc="-1" strike="noStrike">
              <a:solidFill>
                <a:srgbClr val="000000"/>
              </a:solidFill>
              <a:uFill>
                <a:solidFill>
                  <a:srgbClr val="ffffff"/>
                </a:solidFill>
              </a:uFill>
              <a:latin typeface="Arial"/>
            </a:endParaRPr>
          </a:p>
        </p:txBody>
      </p:sp>
      <p:sp>
        <p:nvSpPr>
          <p:cNvPr id="347" name="TextShape 9"/>
          <p:cNvSpPr txBox="1"/>
          <p:nvPr/>
        </p:nvSpPr>
        <p:spPr>
          <a:xfrm>
            <a:off x="826560" y="929880"/>
            <a:ext cx="8317080" cy="328320"/>
          </a:xfrm>
          <a:prstGeom prst="rect">
            <a:avLst/>
          </a:prstGeom>
          <a:noFill/>
          <a:ln>
            <a:noFill/>
          </a:ln>
        </p:spPr>
        <p:txBody>
          <a:bodyPr tIns="91440" bIns="91440" anchor="ctr"/>
          <a:p>
            <a:pPr>
              <a:lnSpc>
                <a:spcPct val="100000"/>
              </a:lnSpc>
            </a:pPr>
            <a:r>
              <a:rPr b="0" lang="en-US" sz="1400" spc="-1" strike="noStrike">
                <a:solidFill>
                  <a:srgbClr val="000000"/>
                </a:solidFill>
                <a:uFill>
                  <a:solidFill>
                    <a:srgbClr val="ffffff"/>
                  </a:solidFill>
                </a:uFill>
                <a:latin typeface="Proxima Nova"/>
                <a:ea typeface="Proxima Nova"/>
              </a:rPr>
              <a:t>Digital Automation</a:t>
            </a:r>
            <a:endParaRPr b="0" lang="en-US" sz="3200" spc="-1" strike="noStrike">
              <a:solidFill>
                <a:srgbClr val="000000"/>
              </a:solidFill>
              <a:uFill>
                <a:solidFill>
                  <a:srgbClr val="ffffff"/>
                </a:solidFill>
              </a:uFill>
              <a:latin typeface="Arial"/>
            </a:endParaRPr>
          </a:p>
        </p:txBody>
      </p:sp>
      <p:pic>
        <p:nvPicPr>
          <p:cNvPr id="348" name="Shape 457" descr=""/>
          <p:cNvPicPr/>
          <p:nvPr/>
        </p:nvPicPr>
        <p:blipFill>
          <a:blip r:embed="rId2"/>
          <a:stretch/>
        </p:blipFill>
        <p:spPr>
          <a:xfrm>
            <a:off x="6619320" y="1884600"/>
            <a:ext cx="1135080" cy="677520"/>
          </a:xfrm>
          <a:prstGeom prst="rect">
            <a:avLst/>
          </a:prstGeom>
          <a:ln>
            <a:noFill/>
          </a:ln>
        </p:spPr>
      </p:pic>
      <p:sp>
        <p:nvSpPr>
          <p:cNvPr id="349" name="CustomShape 10"/>
          <p:cNvSpPr/>
          <p:nvPr/>
        </p:nvSpPr>
        <p:spPr>
          <a:xfrm>
            <a:off x="7060320" y="1928880"/>
            <a:ext cx="253080" cy="588960"/>
          </a:xfrm>
          <a:prstGeom prst="downArrow">
            <a:avLst>
              <a:gd name="adj1" fmla="val 50000"/>
              <a:gd name="adj2" fmla="val 50000"/>
            </a:avLst>
          </a:prstGeom>
          <a:noFill/>
          <a:ln w="28440">
            <a:solidFill>
              <a:srgbClr val="000000"/>
            </a:solidFill>
            <a:round/>
          </a:ln>
        </p:spPr>
        <p:style>
          <a:lnRef idx="0"/>
          <a:fillRef idx="0"/>
          <a:effectRef idx="0"/>
          <a:fontRef idx="minor"/>
        </p:style>
      </p:sp>
      <p:pic>
        <p:nvPicPr>
          <p:cNvPr id="350" name="Shape 459" descr=""/>
          <p:cNvPicPr/>
          <p:nvPr/>
        </p:nvPicPr>
        <p:blipFill>
          <a:blip r:embed="rId3"/>
          <a:stretch/>
        </p:blipFill>
        <p:spPr>
          <a:xfrm>
            <a:off x="1039320" y="1789920"/>
            <a:ext cx="1834920" cy="866880"/>
          </a:xfrm>
          <a:prstGeom prst="rect">
            <a:avLst/>
          </a:prstGeom>
          <a:ln>
            <a:noFill/>
          </a:ln>
        </p:spPr>
      </p:pic>
      <p:sp>
        <p:nvSpPr>
          <p:cNvPr id="351" name="CustomShape 11"/>
          <p:cNvSpPr/>
          <p:nvPr/>
        </p:nvSpPr>
        <p:spPr>
          <a:xfrm>
            <a:off x="304200" y="3462840"/>
            <a:ext cx="2976840" cy="943920"/>
          </a:xfrm>
          <a:prstGeom prst="rect">
            <a:avLst/>
          </a:prstGeom>
          <a:noFill/>
          <a:ln>
            <a:noFill/>
          </a:ln>
        </p:spPr>
        <p:style>
          <a:lnRef idx="0"/>
          <a:fillRef idx="0"/>
          <a:effectRef idx="0"/>
          <a:fontRef idx="minor"/>
        </p:style>
        <p:txBody>
          <a:bodyPr tIns="91440" bIns="91440"/>
          <a:p>
            <a:pPr algn="ctr">
              <a:lnSpc>
                <a:spcPct val="115000"/>
              </a:lnSpc>
            </a:pPr>
            <a:r>
              <a:rPr b="0" lang="en-US" sz="1200" spc="-1" strike="noStrike">
                <a:solidFill>
                  <a:srgbClr val="666666"/>
                </a:solidFill>
                <a:uFill>
                  <a:solidFill>
                    <a:srgbClr val="ffffff"/>
                  </a:solidFill>
                </a:uFill>
                <a:latin typeface="Proxima Nova"/>
                <a:ea typeface="Proxima Nova"/>
              </a:rPr>
              <a:t>Between systems of engagement and systems of record.</a:t>
            </a:r>
            <a:endParaRPr b="0" lang="en-US" sz="1800" spc="-1" strike="noStrike">
              <a:solidFill>
                <a:srgbClr val="000000"/>
              </a:solidFill>
              <a:uFill>
                <a:solidFill>
                  <a:srgbClr val="ffffff"/>
                </a:solidFill>
              </a:uFill>
              <a:latin typeface="Arial"/>
            </a:endParaRPr>
          </a:p>
          <a:p>
            <a:pPr algn="ctr">
              <a:lnSpc>
                <a:spcPct val="100000"/>
              </a:lnSpc>
            </a:pPr>
            <a:r>
              <a:rPr b="0" lang="en-US" sz="1200" spc="-1" strike="noStrike">
                <a:solidFill>
                  <a:srgbClr val="666666"/>
                </a:solidFill>
                <a:uFill>
                  <a:solidFill>
                    <a:srgbClr val="ffffff"/>
                  </a:solidFill>
                </a:uFill>
                <a:latin typeface="Proxima Nova"/>
                <a:ea typeface="Proxima Nova"/>
              </a:rPr>
              <a:t>Collaboration between knowledge workers.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TextShape 1"/>
          <p:cNvSpPr txBox="1"/>
          <p:nvPr/>
        </p:nvSpPr>
        <p:spPr>
          <a:xfrm>
            <a:off x="103320" y="4734000"/>
            <a:ext cx="360360" cy="393120"/>
          </a:xfrm>
          <a:prstGeom prst="rect">
            <a:avLst/>
          </a:prstGeom>
          <a:noFill/>
          <a:ln>
            <a:noFill/>
          </a:ln>
        </p:spPr>
        <p:txBody>
          <a:bodyPr tIns="91440" bIns="91440" anchor="ctr"/>
          <a:p>
            <a:pPr>
              <a:lnSpc>
                <a:spcPct val="100000"/>
              </a:lnSpc>
            </a:pPr>
            <a:fld id="{4F4D1FB3-DECC-4184-ADA3-6CE1A005369B}"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1195" name="Shape 1562" descr=""/>
          <p:cNvPicPr/>
          <p:nvPr/>
        </p:nvPicPr>
        <p:blipFill>
          <a:blip r:embed="rId1"/>
          <a:stretch/>
        </p:blipFill>
        <p:spPr>
          <a:xfrm>
            <a:off x="0" y="156240"/>
            <a:ext cx="1469160" cy="1469160"/>
          </a:xfrm>
          <a:prstGeom prst="rect">
            <a:avLst/>
          </a:prstGeom>
          <a:ln>
            <a:noFill/>
          </a:ln>
        </p:spPr>
      </p:pic>
      <p:sp>
        <p:nvSpPr>
          <p:cNvPr id="1196" name="TextShape 2"/>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197" name="TextShape 3"/>
          <p:cNvSpPr txBox="1"/>
          <p:nvPr/>
        </p:nvSpPr>
        <p:spPr>
          <a:xfrm>
            <a:off x="1560240" y="514800"/>
            <a:ext cx="68119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Adjust for Business Driven Delivery </a:t>
            </a:r>
            <a:endParaRPr b="0" lang="en-US" sz="3200" spc="-1" strike="noStrike">
              <a:solidFill>
                <a:srgbClr val="000000"/>
              </a:solidFill>
              <a:uFill>
                <a:solidFill>
                  <a:srgbClr val="ffffff"/>
                </a:solidFill>
              </a:uFill>
              <a:latin typeface="Arial"/>
            </a:endParaRPr>
          </a:p>
        </p:txBody>
      </p:sp>
      <p:sp>
        <p:nvSpPr>
          <p:cNvPr id="1198" name="CustomShape 4"/>
          <p:cNvSpPr/>
          <p:nvPr/>
        </p:nvSpPr>
        <p:spPr>
          <a:xfrm>
            <a:off x="1166040" y="0"/>
            <a:ext cx="7490520" cy="51444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    </a:t>
            </a: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pic>
        <p:nvPicPr>
          <p:cNvPr id="1199" name="Shape 1566" descr=""/>
          <p:cNvPicPr/>
          <p:nvPr/>
        </p:nvPicPr>
        <p:blipFill>
          <a:blip r:embed="rId2"/>
          <a:stretch/>
        </p:blipFill>
        <p:spPr>
          <a:xfrm>
            <a:off x="3229920" y="727560"/>
            <a:ext cx="2890800" cy="1425600"/>
          </a:xfrm>
          <a:prstGeom prst="rect">
            <a:avLst/>
          </a:prstGeom>
          <a:ln>
            <a:noFill/>
          </a:ln>
        </p:spPr>
      </p:pic>
      <p:pic>
        <p:nvPicPr>
          <p:cNvPr id="1200" name="Shape 1567" descr=""/>
          <p:cNvPicPr/>
          <p:nvPr/>
        </p:nvPicPr>
        <p:blipFill>
          <a:blip r:embed="rId3"/>
          <a:stretch/>
        </p:blipFill>
        <p:spPr>
          <a:xfrm>
            <a:off x="515520" y="1113840"/>
            <a:ext cx="2566080" cy="1425600"/>
          </a:xfrm>
          <a:prstGeom prst="rect">
            <a:avLst/>
          </a:prstGeom>
          <a:ln>
            <a:noFill/>
          </a:ln>
        </p:spPr>
      </p:pic>
      <p:pic>
        <p:nvPicPr>
          <p:cNvPr id="1201" name="Shape 1568" descr=""/>
          <p:cNvPicPr/>
          <p:nvPr/>
        </p:nvPicPr>
        <p:blipFill>
          <a:blip r:embed="rId4"/>
          <a:stretch/>
        </p:blipFill>
        <p:spPr>
          <a:xfrm>
            <a:off x="6370920" y="1332720"/>
            <a:ext cx="2856600" cy="1369800"/>
          </a:xfrm>
          <a:prstGeom prst="rect">
            <a:avLst/>
          </a:prstGeom>
          <a:ln>
            <a:noFill/>
          </a:ln>
        </p:spPr>
      </p:pic>
      <p:pic>
        <p:nvPicPr>
          <p:cNvPr id="1202" name="Shape 1569" descr=""/>
          <p:cNvPicPr/>
          <p:nvPr/>
        </p:nvPicPr>
        <p:blipFill>
          <a:blip r:embed="rId5"/>
          <a:stretch/>
        </p:blipFill>
        <p:spPr>
          <a:xfrm>
            <a:off x="6066000" y="3308040"/>
            <a:ext cx="2894760" cy="1425600"/>
          </a:xfrm>
          <a:prstGeom prst="rect">
            <a:avLst/>
          </a:prstGeom>
          <a:ln>
            <a:noFill/>
          </a:ln>
        </p:spPr>
      </p:pic>
      <p:pic>
        <p:nvPicPr>
          <p:cNvPr id="1203" name="Shape 1570" descr=""/>
          <p:cNvPicPr/>
          <p:nvPr/>
        </p:nvPicPr>
        <p:blipFill>
          <a:blip r:embed="rId6"/>
          <a:stretch/>
        </p:blipFill>
        <p:spPr>
          <a:xfrm>
            <a:off x="3735000" y="3377520"/>
            <a:ext cx="2856600" cy="1286280"/>
          </a:xfrm>
          <a:prstGeom prst="rect">
            <a:avLst/>
          </a:prstGeom>
          <a:ln>
            <a:noFill/>
          </a:ln>
        </p:spPr>
      </p:pic>
      <p:pic>
        <p:nvPicPr>
          <p:cNvPr id="1204" name="Shape 1571" descr=""/>
          <p:cNvPicPr/>
          <p:nvPr/>
        </p:nvPicPr>
        <p:blipFill>
          <a:blip r:embed="rId7"/>
          <a:stretch/>
        </p:blipFill>
        <p:spPr>
          <a:xfrm>
            <a:off x="826560" y="3203640"/>
            <a:ext cx="2566080" cy="1333800"/>
          </a:xfrm>
          <a:prstGeom prst="rect">
            <a:avLst/>
          </a:prstGeom>
          <a:ln>
            <a:noFill/>
          </a:ln>
        </p:spPr>
      </p:pic>
      <p:sp>
        <p:nvSpPr>
          <p:cNvPr id="1205" name="CustomShape 5"/>
          <p:cNvSpPr/>
          <p:nvPr/>
        </p:nvSpPr>
        <p:spPr>
          <a:xfrm rot="19441800">
            <a:off x="3106080" y="1444680"/>
            <a:ext cx="45684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06" name="CustomShape 6"/>
          <p:cNvSpPr/>
          <p:nvPr/>
        </p:nvSpPr>
        <p:spPr>
          <a:xfrm rot="1983000">
            <a:off x="6296040" y="1438200"/>
            <a:ext cx="45684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07" name="CustomShape 7"/>
          <p:cNvSpPr/>
          <p:nvPr/>
        </p:nvSpPr>
        <p:spPr>
          <a:xfrm rot="5397600">
            <a:off x="7571160" y="288864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08" name="CustomShape 8"/>
          <p:cNvSpPr/>
          <p:nvPr/>
        </p:nvSpPr>
        <p:spPr>
          <a:xfrm rot="10592400">
            <a:off x="6787440" y="390420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09" name="CustomShape 9"/>
          <p:cNvSpPr/>
          <p:nvPr/>
        </p:nvSpPr>
        <p:spPr>
          <a:xfrm rot="11034600">
            <a:off x="3399480" y="3829320"/>
            <a:ext cx="45684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10" name="CustomShape 10"/>
          <p:cNvSpPr/>
          <p:nvPr/>
        </p:nvSpPr>
        <p:spPr>
          <a:xfrm>
            <a:off x="3159720" y="2270520"/>
            <a:ext cx="3620520" cy="652320"/>
          </a:xfrm>
          <a:prstGeom prst="rect">
            <a:avLst/>
          </a:prstGeom>
          <a:noFill/>
          <a:ln>
            <a:noFill/>
          </a:ln>
        </p:spPr>
        <p:style>
          <a:lnRef idx="0"/>
          <a:fillRef idx="0"/>
          <a:effectRef idx="0"/>
          <a:fontRef idx="minor"/>
        </p:style>
        <p:txBody>
          <a:bodyPr tIns="91440" bIns="91440"/>
          <a:p>
            <a:pPr marL="457200" indent="-291600">
              <a:lnSpc>
                <a:spcPct val="100000"/>
              </a:lnSpc>
              <a:buClr>
                <a:srgbClr val="000000"/>
              </a:buClr>
              <a:buFont typeface="Overpass"/>
              <a:buChar char="●"/>
            </a:pPr>
            <a:r>
              <a:rPr b="1" lang="en-US" sz="1000" spc="-1" strike="noStrike">
                <a:solidFill>
                  <a:srgbClr val="000000"/>
                </a:solidFill>
                <a:uFill>
                  <a:solidFill>
                    <a:srgbClr val="ffffff"/>
                  </a:solidFill>
                </a:uFill>
                <a:latin typeface="Overpass"/>
                <a:ea typeface="Overpass"/>
              </a:rPr>
              <a:t>User Stories</a:t>
            </a:r>
            <a:endParaRPr b="0" lang="en-US" sz="1800" spc="-1" strike="noStrike">
              <a:solidFill>
                <a:srgbClr val="000000"/>
              </a:solidFill>
              <a:uFill>
                <a:solidFill>
                  <a:srgbClr val="ffffff"/>
                </a:solidFill>
              </a:uFill>
              <a:latin typeface="Arial"/>
            </a:endParaRPr>
          </a:p>
          <a:p>
            <a:pPr marL="457200" indent="-291600">
              <a:lnSpc>
                <a:spcPct val="100000"/>
              </a:lnSpc>
              <a:buClr>
                <a:srgbClr val="000000"/>
              </a:buClr>
              <a:buFont typeface="Overpass"/>
              <a:buChar char="●"/>
            </a:pPr>
            <a:r>
              <a:rPr b="1" lang="en-US" sz="1000" spc="-1" strike="noStrike">
                <a:solidFill>
                  <a:srgbClr val="000000"/>
                </a:solidFill>
                <a:uFill>
                  <a:solidFill>
                    <a:srgbClr val="ffffff"/>
                  </a:solidFill>
                </a:uFill>
                <a:latin typeface="Overpass"/>
                <a:ea typeface="Overpass"/>
              </a:rPr>
              <a:t>Guided Tables, Excel Sheets</a:t>
            </a:r>
            <a:endParaRPr b="0" lang="en-US" sz="1800" spc="-1" strike="noStrike">
              <a:solidFill>
                <a:srgbClr val="000000"/>
              </a:solidFill>
              <a:uFill>
                <a:solidFill>
                  <a:srgbClr val="ffffff"/>
                </a:solidFill>
              </a:uFill>
              <a:latin typeface="Arial"/>
            </a:endParaRPr>
          </a:p>
          <a:p>
            <a:pPr marL="457200" indent="-291600">
              <a:lnSpc>
                <a:spcPct val="100000"/>
              </a:lnSpc>
              <a:buClr>
                <a:srgbClr val="000000"/>
              </a:buClr>
              <a:buFont typeface="Overpass"/>
              <a:buChar char="●"/>
            </a:pPr>
            <a:r>
              <a:rPr b="1" lang="en-US" sz="1000" spc="-1" strike="noStrike">
                <a:solidFill>
                  <a:srgbClr val="000000"/>
                </a:solidFill>
                <a:uFill>
                  <a:solidFill>
                    <a:srgbClr val="ffffff"/>
                  </a:solidFill>
                </a:uFill>
                <a:latin typeface="Overpass"/>
                <a:ea typeface="Overpass"/>
              </a:rPr>
              <a:t>Acceptance Criteria Driven Development</a:t>
            </a:r>
            <a:endParaRPr b="0" lang="en-US" sz="1800" spc="-1" strike="noStrike">
              <a:solidFill>
                <a:srgbClr val="000000"/>
              </a:solidFill>
              <a:uFill>
                <a:solidFill>
                  <a:srgbClr val="ffffff"/>
                </a:solidFill>
              </a:uFill>
              <a:latin typeface="Arial"/>
            </a:endParaRPr>
          </a:p>
        </p:txBody>
      </p:sp>
    </p:spTree>
  </p:cSld>
  <p:timing>
    <p:tnLst>
      <p:par>
        <p:cTn id="730" dur="indefinite" restart="never" nodeType="tmRoot">
          <p:childTnLst>
            <p:seq>
              <p:cTn id="731"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TextShape 1"/>
          <p:cNvSpPr txBox="1"/>
          <p:nvPr/>
        </p:nvSpPr>
        <p:spPr>
          <a:xfrm>
            <a:off x="103320" y="4734000"/>
            <a:ext cx="360360" cy="393120"/>
          </a:xfrm>
          <a:prstGeom prst="rect">
            <a:avLst/>
          </a:prstGeom>
          <a:noFill/>
          <a:ln>
            <a:noFill/>
          </a:ln>
        </p:spPr>
        <p:txBody>
          <a:bodyPr tIns="91440" bIns="91440" anchor="ctr"/>
          <a:p>
            <a:pPr>
              <a:lnSpc>
                <a:spcPct val="100000"/>
              </a:lnSpc>
            </a:pPr>
            <a:fld id="{3B2C8497-1503-4CBE-8DDB-EFDE83C129B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212" name="CustomShape 2"/>
          <p:cNvSpPr/>
          <p:nvPr/>
        </p:nvSpPr>
        <p:spPr>
          <a:xfrm>
            <a:off x="1166040" y="0"/>
            <a:ext cx="7490520" cy="51444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    </a:t>
            </a:r>
            <a:r>
              <a:rPr b="1" lang="en-US" sz="2400" spc="-1" strike="noStrike">
                <a:solidFill>
                  <a:srgbClr val="000000"/>
                </a:solidFill>
                <a:uFill>
                  <a:solidFill>
                    <a:srgbClr val="ffffff"/>
                  </a:solidFill>
                </a:uFill>
                <a:latin typeface="Proxima Nova"/>
                <a:ea typeface="Proxima Nova"/>
              </a:rPr>
              <a:t>Banking: Credit Decisioning &amp; Loan Organization </a:t>
            </a:r>
            <a:endParaRPr b="0" lang="en-US" sz="1800" spc="-1" strike="noStrike">
              <a:solidFill>
                <a:srgbClr val="000000"/>
              </a:solidFill>
              <a:uFill>
                <a:solidFill>
                  <a:srgbClr val="ffffff"/>
                </a:solidFill>
              </a:uFill>
              <a:latin typeface="Arial"/>
            </a:endParaRPr>
          </a:p>
        </p:txBody>
      </p:sp>
      <p:pic>
        <p:nvPicPr>
          <p:cNvPr id="1213" name="Shape 1584" descr=""/>
          <p:cNvPicPr/>
          <p:nvPr/>
        </p:nvPicPr>
        <p:blipFill>
          <a:blip r:embed="rId1"/>
          <a:stretch/>
        </p:blipFill>
        <p:spPr>
          <a:xfrm>
            <a:off x="0" y="156240"/>
            <a:ext cx="1469160" cy="1469160"/>
          </a:xfrm>
          <a:prstGeom prst="rect">
            <a:avLst/>
          </a:prstGeom>
          <a:ln>
            <a:noFill/>
          </a:ln>
        </p:spPr>
      </p:pic>
      <p:sp>
        <p:nvSpPr>
          <p:cNvPr id="1214"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215" name="TextShape 4"/>
          <p:cNvSpPr txBox="1"/>
          <p:nvPr/>
        </p:nvSpPr>
        <p:spPr>
          <a:xfrm>
            <a:off x="1505160" y="569880"/>
            <a:ext cx="6811920" cy="328320"/>
          </a:xfrm>
          <a:prstGeom prst="rect">
            <a:avLst/>
          </a:prstGeom>
          <a:noFill/>
          <a:ln>
            <a:noFill/>
          </a:ln>
        </p:spPr>
        <p:txBody>
          <a:bodyPr tIns="91440" bIns="91440" anchor="b"/>
          <a:p>
            <a:pPr>
              <a:lnSpc>
                <a:spcPct val="100000"/>
              </a:lnSpc>
            </a:pPr>
            <a:r>
              <a:rPr b="0" lang="en-US" sz="1400" spc="-1" strike="noStrike">
                <a:solidFill>
                  <a:srgbClr val="000000"/>
                </a:solidFill>
                <a:uFill>
                  <a:solidFill>
                    <a:srgbClr val="ffffff"/>
                  </a:solidFill>
                </a:uFill>
                <a:latin typeface="Proxima Nova"/>
                <a:ea typeface="Proxima Nova"/>
              </a:rPr>
              <a:t>Gains</a:t>
            </a:r>
            <a:endParaRPr b="0" lang="en-US" sz="3200" spc="-1" strike="noStrike">
              <a:solidFill>
                <a:srgbClr val="000000"/>
              </a:solidFill>
              <a:uFill>
                <a:solidFill>
                  <a:srgbClr val="ffffff"/>
                </a:solidFill>
              </a:uFill>
              <a:latin typeface="Arial"/>
            </a:endParaRPr>
          </a:p>
        </p:txBody>
      </p:sp>
      <p:sp>
        <p:nvSpPr>
          <p:cNvPr id="1216" name="CustomShape 5"/>
          <p:cNvSpPr/>
          <p:nvPr/>
        </p:nvSpPr>
        <p:spPr>
          <a:xfrm>
            <a:off x="1659600" y="1393200"/>
            <a:ext cx="6256080" cy="114084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Onboarding process reduced to 2-3 weeks on average</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Consistent workflows and business decisions reduced manual steps by 70-90%</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Subject matter expert time to focus on case content increased by 50-70%</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Red Hat is now in Phase 4 of the project delivering both UI &amp; backend services, infrastructure with the customer having been employed only to assit delivering a minimal viable product.</a:t>
            </a:r>
            <a:endParaRPr b="0" lang="en-US" sz="1800" spc="-1" strike="noStrike">
              <a:solidFill>
                <a:srgbClr val="000000"/>
              </a:solidFill>
              <a:uFill>
                <a:solidFill>
                  <a:srgbClr val="ffffff"/>
                </a:solidFill>
              </a:uFill>
              <a:latin typeface="Arial"/>
            </a:endParaRPr>
          </a:p>
        </p:txBody>
      </p:sp>
    </p:spTree>
  </p:cSld>
  <p:timing>
    <p:tnLst>
      <p:par>
        <p:cTn id="732" dur="indefinite" restart="never" nodeType="tmRoot">
          <p:childTnLst>
            <p:seq>
              <p:cTn id="733"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TextShape 1"/>
          <p:cNvSpPr txBox="1"/>
          <p:nvPr/>
        </p:nvSpPr>
        <p:spPr>
          <a:xfrm>
            <a:off x="103320" y="4734000"/>
            <a:ext cx="360360" cy="393120"/>
          </a:xfrm>
          <a:prstGeom prst="rect">
            <a:avLst/>
          </a:prstGeom>
          <a:noFill/>
          <a:ln>
            <a:noFill/>
          </a:ln>
        </p:spPr>
        <p:txBody>
          <a:bodyPr tIns="91440" bIns="91440" anchor="ctr"/>
          <a:p>
            <a:pPr>
              <a:lnSpc>
                <a:spcPct val="100000"/>
              </a:lnSpc>
            </a:pPr>
            <a:fld id="{FEBDCAB2-0119-42FE-BBF8-7B43DFCF4F3A}"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218" name="TextShape 2"/>
          <p:cNvSpPr txBox="1"/>
          <p:nvPr/>
        </p:nvSpPr>
        <p:spPr>
          <a:xfrm>
            <a:off x="346320" y="1612800"/>
            <a:ext cx="8190720" cy="1127520"/>
          </a:xfrm>
          <a:prstGeom prst="rect">
            <a:avLst/>
          </a:prstGeom>
          <a:noFill/>
          <a:ln>
            <a:noFill/>
          </a:ln>
        </p:spPr>
        <p:txBody>
          <a:bodyPr tIns="91440" bIns="91440"/>
          <a:p>
            <a:pPr>
              <a:lnSpc>
                <a:spcPct val="100000"/>
              </a:lnSpc>
            </a:pPr>
            <a:r>
              <a:rPr b="1" lang="en-US" sz="1450" spc="-1" strike="noStrike">
                <a:solidFill>
                  <a:srgbClr val="000000"/>
                </a:solidFill>
                <a:uFill>
                  <a:solidFill>
                    <a:srgbClr val="ffffff"/>
                  </a:solidFill>
                </a:uFill>
                <a:latin typeface="Arial"/>
                <a:ea typeface="Arial"/>
              </a:rPr>
              <a:t>BUSINESS CHALLENGE</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ea typeface="Arial"/>
              </a:rPr>
              <a:t>Customer receives efficient, competitive, and comprehensive services when visiting the RSA eChoice website. </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ea typeface="Arial"/>
              </a:rPr>
              <a:t>RSA eBusiness team has the capability to modify business rules in a timely fashion.</a:t>
            </a:r>
            <a:endParaRPr b="0" lang="en-US" sz="1400" spc="-1" strike="noStrike">
              <a:solidFill>
                <a:srgbClr val="000000"/>
              </a:solidFill>
              <a:uFill>
                <a:solidFill>
                  <a:srgbClr val="ffffff"/>
                </a:solidFill>
              </a:uFill>
              <a:latin typeface="Arial"/>
            </a:endParaRPr>
          </a:p>
        </p:txBody>
      </p:sp>
      <p:pic>
        <p:nvPicPr>
          <p:cNvPr id="1219" name="Shape 1594" descr=""/>
          <p:cNvPicPr/>
          <p:nvPr/>
        </p:nvPicPr>
        <p:blipFill>
          <a:blip r:embed="rId1"/>
          <a:stretch/>
        </p:blipFill>
        <p:spPr>
          <a:xfrm>
            <a:off x="267840" y="116280"/>
            <a:ext cx="1768320" cy="1179000"/>
          </a:xfrm>
          <a:prstGeom prst="rect">
            <a:avLst/>
          </a:prstGeom>
          <a:ln>
            <a:noFill/>
          </a:ln>
        </p:spPr>
      </p:pic>
      <p:sp>
        <p:nvSpPr>
          <p:cNvPr id="1220"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221" name="CustomShape 4"/>
          <p:cNvSpPr/>
          <p:nvPr/>
        </p:nvSpPr>
        <p:spPr>
          <a:xfrm>
            <a:off x="2102040" y="0"/>
            <a:ext cx="704160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Insurance: Quoting</a:t>
            </a:r>
            <a:endParaRPr b="0" lang="en-US" sz="1800" spc="-1" strike="noStrike">
              <a:solidFill>
                <a:srgbClr val="000000"/>
              </a:solidFill>
              <a:uFill>
                <a:solidFill>
                  <a:srgbClr val="ffffff"/>
                </a:solidFill>
              </a:uFill>
              <a:latin typeface="Arial"/>
            </a:endParaRPr>
          </a:p>
        </p:txBody>
      </p:sp>
      <p:sp>
        <p:nvSpPr>
          <p:cNvPr id="1222" name="CustomShape 5"/>
          <p:cNvSpPr/>
          <p:nvPr/>
        </p:nvSpPr>
        <p:spPr>
          <a:xfrm>
            <a:off x="2102040" y="562680"/>
            <a:ext cx="6268320" cy="328320"/>
          </a:xfrm>
          <a:prstGeom prst="rect">
            <a:avLst/>
          </a:prstGeom>
          <a:noFill/>
          <a:ln>
            <a:noFill/>
          </a:ln>
        </p:spPr>
        <p:style>
          <a:lnRef idx="0"/>
          <a:fillRef idx="0"/>
          <a:effectRef idx="0"/>
          <a:fontRef idx="minor"/>
        </p:style>
        <p:txBody>
          <a:bodyPr tIns="91440" bIns="91440"/>
          <a:p>
            <a:pPr>
              <a:lnSpc>
                <a:spcPct val="100000"/>
              </a:lnSpc>
            </a:pPr>
            <a:r>
              <a:rPr b="1" lang="en-US" sz="1200" spc="-1" strike="noStrike">
                <a:solidFill>
                  <a:srgbClr val="ff0000"/>
                </a:solidFill>
                <a:uFill>
                  <a:solidFill>
                    <a:srgbClr val="ffffff"/>
                  </a:solidFill>
                </a:uFill>
                <a:latin typeface="Proxima Nova"/>
                <a:ea typeface="Proxima Nova"/>
              </a:rPr>
              <a:t>RSA</a:t>
            </a:r>
            <a:endParaRPr b="0" lang="en-US" sz="1800" spc="-1" strike="noStrike">
              <a:solidFill>
                <a:srgbClr val="000000"/>
              </a:solidFill>
              <a:uFill>
                <a:solidFill>
                  <a:srgbClr val="ffffff"/>
                </a:solidFill>
              </a:uFill>
              <a:latin typeface="Arial"/>
            </a:endParaRPr>
          </a:p>
        </p:txBody>
      </p:sp>
      <p:pic>
        <p:nvPicPr>
          <p:cNvPr id="1223" name="Shape 1598" descr=""/>
          <p:cNvPicPr/>
          <p:nvPr/>
        </p:nvPicPr>
        <p:blipFill>
          <a:blip r:embed="rId2"/>
          <a:stretch/>
        </p:blipFill>
        <p:spPr>
          <a:xfrm>
            <a:off x="2805840" y="1414440"/>
            <a:ext cx="2250720" cy="2011320"/>
          </a:xfrm>
          <a:prstGeom prst="rect">
            <a:avLst/>
          </a:prstGeom>
          <a:ln>
            <a:noFill/>
          </a:ln>
        </p:spPr>
      </p:pic>
      <p:pic>
        <p:nvPicPr>
          <p:cNvPr id="1224" name="Shape 1599" descr=""/>
          <p:cNvPicPr/>
          <p:nvPr/>
        </p:nvPicPr>
        <p:blipFill>
          <a:blip r:embed="rId3"/>
          <a:stretch/>
        </p:blipFill>
        <p:spPr>
          <a:xfrm>
            <a:off x="2733120" y="3948840"/>
            <a:ext cx="610560" cy="863640"/>
          </a:xfrm>
          <a:prstGeom prst="rect">
            <a:avLst/>
          </a:prstGeom>
          <a:ln>
            <a:noFill/>
          </a:ln>
        </p:spPr>
      </p:pic>
      <p:sp>
        <p:nvSpPr>
          <p:cNvPr id="1225" name="CustomShape 6"/>
          <p:cNvSpPr/>
          <p:nvPr/>
        </p:nvSpPr>
        <p:spPr>
          <a:xfrm>
            <a:off x="6319080" y="73584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Customer</a:t>
            </a:r>
            <a:endParaRPr b="0" lang="en-US" sz="1800" spc="-1" strike="noStrike">
              <a:solidFill>
                <a:srgbClr val="000000"/>
              </a:solidFill>
              <a:uFill>
                <a:solidFill>
                  <a:srgbClr val="ffffff"/>
                </a:solidFill>
              </a:uFill>
              <a:latin typeface="Arial"/>
            </a:endParaRPr>
          </a:p>
        </p:txBody>
      </p:sp>
      <p:pic>
        <p:nvPicPr>
          <p:cNvPr id="1226" name="Shape 1602" descr=""/>
          <p:cNvPicPr/>
          <p:nvPr/>
        </p:nvPicPr>
        <p:blipFill>
          <a:blip r:embed="rId4"/>
          <a:stretch/>
        </p:blipFill>
        <p:spPr>
          <a:xfrm>
            <a:off x="7129080" y="219240"/>
            <a:ext cx="402120" cy="620640"/>
          </a:xfrm>
          <a:prstGeom prst="rect">
            <a:avLst/>
          </a:prstGeom>
          <a:ln>
            <a:noFill/>
          </a:ln>
        </p:spPr>
      </p:pic>
      <p:pic>
        <p:nvPicPr>
          <p:cNvPr id="1227" name="Shape 1603" descr=""/>
          <p:cNvPicPr/>
          <p:nvPr/>
        </p:nvPicPr>
        <p:blipFill>
          <a:blip r:embed="rId5"/>
          <a:stretch/>
        </p:blipFill>
        <p:spPr>
          <a:xfrm>
            <a:off x="6428880" y="1414440"/>
            <a:ext cx="998280" cy="971280"/>
          </a:xfrm>
          <a:prstGeom prst="rect">
            <a:avLst/>
          </a:prstGeom>
          <a:ln>
            <a:noFill/>
          </a:ln>
        </p:spPr>
      </p:pic>
      <p:sp>
        <p:nvSpPr>
          <p:cNvPr id="1228" name="CustomShape 7"/>
          <p:cNvSpPr/>
          <p:nvPr/>
        </p:nvSpPr>
        <p:spPr>
          <a:xfrm rot="5524200">
            <a:off x="6619320" y="1135080"/>
            <a:ext cx="45648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29" name="CustomShape 8"/>
          <p:cNvSpPr/>
          <p:nvPr/>
        </p:nvSpPr>
        <p:spPr>
          <a:xfrm>
            <a:off x="6428880" y="988560"/>
            <a:ext cx="1062720" cy="328320"/>
          </a:xfrm>
          <a:prstGeom prst="rect">
            <a:avLst/>
          </a:prstGeom>
          <a:noFill/>
          <a:ln>
            <a:noFill/>
          </a:ln>
        </p:spPr>
        <p:style>
          <a:lnRef idx="0"/>
          <a:fillRef idx="0"/>
          <a:effectRef idx="0"/>
          <a:fontRef idx="minor"/>
        </p:style>
        <p:txBody>
          <a:bodyPr tIns="91440" bIns="91440" anchor="ctr"/>
          <a:p>
            <a:pPr>
              <a:lnSpc>
                <a:spcPct val="100000"/>
              </a:lnSpc>
            </a:pPr>
            <a:r>
              <a:rPr b="1" lang="en-US" sz="1200" spc="-1" strike="noStrike">
                <a:solidFill>
                  <a:srgbClr val="ff0000"/>
                </a:solidFill>
                <a:uFill>
                  <a:solidFill>
                    <a:srgbClr val="ffffff"/>
                  </a:solidFill>
                </a:uFill>
                <a:latin typeface="Proxima Nova"/>
                <a:ea typeface="Proxima Nova"/>
              </a:rPr>
              <a:t>www.rsa</a:t>
            </a:r>
            <a:endParaRPr b="0" lang="en-US" sz="1800" spc="-1" strike="noStrike">
              <a:solidFill>
                <a:srgbClr val="000000"/>
              </a:solidFill>
              <a:uFill>
                <a:solidFill>
                  <a:srgbClr val="ffffff"/>
                </a:solidFill>
              </a:uFill>
              <a:latin typeface="Arial"/>
            </a:endParaRPr>
          </a:p>
        </p:txBody>
      </p:sp>
      <p:sp>
        <p:nvSpPr>
          <p:cNvPr id="1230" name="CustomShape 9"/>
          <p:cNvSpPr/>
          <p:nvPr/>
        </p:nvSpPr>
        <p:spPr>
          <a:xfrm rot="10800000">
            <a:off x="6428880" y="1900080"/>
            <a:ext cx="1350720" cy="1440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1231" name="CustomShape 10"/>
          <p:cNvSpPr/>
          <p:nvPr/>
        </p:nvSpPr>
        <p:spPr>
          <a:xfrm flipH="1">
            <a:off x="5056920" y="1900080"/>
            <a:ext cx="1371600" cy="51948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1232" name="CustomShape 11"/>
          <p:cNvSpPr/>
          <p:nvPr/>
        </p:nvSpPr>
        <p:spPr>
          <a:xfrm flipH="1">
            <a:off x="5038200" y="1900080"/>
            <a:ext cx="1390320" cy="98496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1233" name="CustomShape 12"/>
          <p:cNvSpPr/>
          <p:nvPr/>
        </p:nvSpPr>
        <p:spPr>
          <a:xfrm>
            <a:off x="2371680" y="4564080"/>
            <a:ext cx="13507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000000"/>
                </a:solidFill>
                <a:uFill>
                  <a:solidFill>
                    <a:srgbClr val="ffffff"/>
                  </a:solidFill>
                </a:uFill>
                <a:latin typeface="Proxima Nova"/>
                <a:ea typeface="Proxima Nova"/>
              </a:rPr>
              <a:t>House insurance package</a:t>
            </a:r>
            <a:endParaRPr b="0" lang="en-US" sz="1800" spc="-1" strike="noStrike">
              <a:solidFill>
                <a:srgbClr val="000000"/>
              </a:solidFill>
              <a:uFill>
                <a:solidFill>
                  <a:srgbClr val="ffffff"/>
                </a:solidFill>
              </a:uFill>
              <a:latin typeface="Arial"/>
            </a:endParaRPr>
          </a:p>
        </p:txBody>
      </p:sp>
      <p:pic>
        <p:nvPicPr>
          <p:cNvPr id="1234" name="Shape 1610" descr=""/>
          <p:cNvPicPr/>
          <p:nvPr/>
        </p:nvPicPr>
        <p:blipFill>
          <a:blip r:embed="rId6"/>
          <a:stretch/>
        </p:blipFill>
        <p:spPr>
          <a:xfrm>
            <a:off x="3942720" y="3948840"/>
            <a:ext cx="610560" cy="863640"/>
          </a:xfrm>
          <a:prstGeom prst="rect">
            <a:avLst/>
          </a:prstGeom>
          <a:ln>
            <a:noFill/>
          </a:ln>
        </p:spPr>
      </p:pic>
      <p:sp>
        <p:nvSpPr>
          <p:cNvPr id="1235" name="CustomShape 13"/>
          <p:cNvSpPr/>
          <p:nvPr/>
        </p:nvSpPr>
        <p:spPr>
          <a:xfrm>
            <a:off x="3849840" y="4564080"/>
            <a:ext cx="13507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000000"/>
                </a:solidFill>
                <a:uFill>
                  <a:solidFill>
                    <a:srgbClr val="ffffff"/>
                  </a:solidFill>
                </a:uFill>
                <a:latin typeface="Proxima Nova"/>
                <a:ea typeface="Proxima Nova"/>
              </a:rPr>
              <a:t>Health insurance package</a:t>
            </a:r>
            <a:endParaRPr b="0" lang="en-US" sz="1800" spc="-1" strike="noStrike">
              <a:solidFill>
                <a:srgbClr val="000000"/>
              </a:solidFill>
              <a:uFill>
                <a:solidFill>
                  <a:srgbClr val="ffffff"/>
                </a:solidFill>
              </a:uFill>
              <a:latin typeface="Arial"/>
            </a:endParaRPr>
          </a:p>
        </p:txBody>
      </p:sp>
      <p:pic>
        <p:nvPicPr>
          <p:cNvPr id="1236" name="Shape 1612" descr=""/>
          <p:cNvPicPr/>
          <p:nvPr/>
        </p:nvPicPr>
        <p:blipFill>
          <a:blip r:embed="rId7"/>
          <a:stretch/>
        </p:blipFill>
        <p:spPr>
          <a:xfrm>
            <a:off x="5245560" y="3908880"/>
            <a:ext cx="610560" cy="863640"/>
          </a:xfrm>
          <a:prstGeom prst="rect">
            <a:avLst/>
          </a:prstGeom>
          <a:ln>
            <a:noFill/>
          </a:ln>
        </p:spPr>
      </p:pic>
      <p:sp>
        <p:nvSpPr>
          <p:cNvPr id="1237" name="CustomShape 14"/>
          <p:cNvSpPr/>
          <p:nvPr/>
        </p:nvSpPr>
        <p:spPr>
          <a:xfrm>
            <a:off x="5152680" y="4523760"/>
            <a:ext cx="14641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000000"/>
                </a:solidFill>
                <a:uFill>
                  <a:solidFill>
                    <a:srgbClr val="ffffff"/>
                  </a:solidFill>
                </a:uFill>
                <a:latin typeface="Proxima Nova"/>
                <a:ea typeface="Proxima Nova"/>
              </a:rPr>
              <a:t>Loan insurance package</a:t>
            </a:r>
            <a:endParaRPr b="0" lang="en-US" sz="1800" spc="-1" strike="noStrike">
              <a:solidFill>
                <a:srgbClr val="000000"/>
              </a:solidFill>
              <a:uFill>
                <a:solidFill>
                  <a:srgbClr val="ffffff"/>
                </a:solidFill>
              </a:uFill>
              <a:latin typeface="Arial"/>
            </a:endParaRPr>
          </a:p>
        </p:txBody>
      </p:sp>
      <p:pic>
        <p:nvPicPr>
          <p:cNvPr id="1238" name="Shape 1614" descr=""/>
          <p:cNvPicPr/>
          <p:nvPr/>
        </p:nvPicPr>
        <p:blipFill>
          <a:blip r:embed="rId8"/>
          <a:stretch/>
        </p:blipFill>
        <p:spPr>
          <a:xfrm>
            <a:off x="6522120" y="3948840"/>
            <a:ext cx="610560" cy="863640"/>
          </a:xfrm>
          <a:prstGeom prst="rect">
            <a:avLst/>
          </a:prstGeom>
          <a:ln>
            <a:noFill/>
          </a:ln>
        </p:spPr>
      </p:pic>
      <p:sp>
        <p:nvSpPr>
          <p:cNvPr id="1239" name="CustomShape 15"/>
          <p:cNvSpPr/>
          <p:nvPr/>
        </p:nvSpPr>
        <p:spPr>
          <a:xfrm>
            <a:off x="6428880" y="4564080"/>
            <a:ext cx="14641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000000"/>
                </a:solidFill>
                <a:uFill>
                  <a:solidFill>
                    <a:srgbClr val="ffffff"/>
                  </a:solidFill>
                </a:uFill>
                <a:latin typeface="Proxima Nova"/>
                <a:ea typeface="Proxima Nova"/>
              </a:rPr>
              <a:t>Car insurance package</a:t>
            </a:r>
            <a:endParaRPr b="0" lang="en-US" sz="1800" spc="-1" strike="noStrike">
              <a:solidFill>
                <a:srgbClr val="000000"/>
              </a:solidFill>
              <a:uFill>
                <a:solidFill>
                  <a:srgbClr val="ffffff"/>
                </a:solidFill>
              </a:uFill>
              <a:latin typeface="Arial"/>
            </a:endParaRPr>
          </a:p>
        </p:txBody>
      </p:sp>
      <p:sp>
        <p:nvSpPr>
          <p:cNvPr id="1240" name="CustomShape 16"/>
          <p:cNvSpPr/>
          <p:nvPr/>
        </p:nvSpPr>
        <p:spPr>
          <a:xfrm flipH="1" rot="10800000">
            <a:off x="2827440" y="3404520"/>
            <a:ext cx="1687320" cy="573840"/>
          </a:xfrm>
          <a:custGeom>
            <a:avLst/>
            <a:gdLst/>
            <a:ahLst/>
            <a:rect l="l" t="t" r="r" b="b"/>
            <a:pathLst>
              <a:path w="21600" h="21600">
                <a:moveTo>
                  <a:pt x="0" y="0"/>
                </a:moveTo>
                <a:lnTo>
                  <a:pt x="21600" y="21600"/>
                </a:lnTo>
              </a:path>
            </a:pathLst>
          </a:custGeom>
          <a:noFill/>
          <a:ln w="19080">
            <a:solidFill>
              <a:srgbClr val="ff0000"/>
            </a:solidFill>
            <a:round/>
            <a:tailEnd len="lg" type="triangle" w="lg"/>
          </a:ln>
        </p:spPr>
        <p:style>
          <a:lnRef idx="0"/>
          <a:fillRef idx="0"/>
          <a:effectRef idx="0"/>
          <a:fontRef idx="minor"/>
        </p:style>
      </p:sp>
      <p:sp>
        <p:nvSpPr>
          <p:cNvPr id="1241" name="CustomShape 17"/>
          <p:cNvSpPr/>
          <p:nvPr/>
        </p:nvSpPr>
        <p:spPr>
          <a:xfrm rot="17076000">
            <a:off x="3020400" y="3596400"/>
            <a:ext cx="45648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42" name="CustomShape 18"/>
          <p:cNvSpPr/>
          <p:nvPr/>
        </p:nvSpPr>
        <p:spPr>
          <a:xfrm rot="15740400">
            <a:off x="3860280" y="3587760"/>
            <a:ext cx="45684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43" name="CustomShape 19"/>
          <p:cNvSpPr/>
          <p:nvPr/>
        </p:nvSpPr>
        <p:spPr>
          <a:xfrm rot="13252200">
            <a:off x="4957560" y="3608280"/>
            <a:ext cx="45684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44" name="CustomShape 20"/>
          <p:cNvSpPr/>
          <p:nvPr/>
        </p:nvSpPr>
        <p:spPr>
          <a:xfrm rot="13493400">
            <a:off x="6153120" y="3760920"/>
            <a:ext cx="456480" cy="23256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45" name="CustomShape 21"/>
          <p:cNvSpPr/>
          <p:nvPr/>
        </p:nvSpPr>
        <p:spPr>
          <a:xfrm>
            <a:off x="1140480" y="2953080"/>
            <a:ext cx="1350720" cy="328320"/>
          </a:xfrm>
          <a:prstGeom prst="rect">
            <a:avLst/>
          </a:prstGeom>
          <a:noFill/>
          <a:ln>
            <a:noFill/>
          </a:ln>
        </p:spPr>
        <p:style>
          <a:lnRef idx="0"/>
          <a:fillRef idx="0"/>
          <a:effectRef idx="0"/>
          <a:fontRef idx="minor"/>
        </p:style>
        <p:txBody>
          <a:bodyPr tIns="91440" bIns="91440" anchor="ctr"/>
          <a:p>
            <a:pPr>
              <a:lnSpc>
                <a:spcPct val="100000"/>
              </a:lnSpc>
            </a:pPr>
            <a:r>
              <a:rPr b="0" lang="en-US" sz="1200" spc="-1" strike="noStrike">
                <a:solidFill>
                  <a:srgbClr val="ff0000"/>
                </a:solidFill>
                <a:uFill>
                  <a:solidFill>
                    <a:srgbClr val="ffffff"/>
                  </a:solidFill>
                </a:uFill>
                <a:latin typeface="Proxima Nova"/>
                <a:ea typeface="Proxima Nova"/>
              </a:rPr>
              <a:t>Define package promotion rules</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ff0000"/>
                </a:solidFill>
                <a:uFill>
                  <a:solidFill>
                    <a:srgbClr val="ffffff"/>
                  </a:solidFill>
                </a:uFill>
                <a:latin typeface="Proxima Nova"/>
                <a:ea typeface="Proxima Nova"/>
              </a:rPr>
              <a:t>And</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ff0000"/>
                </a:solidFill>
                <a:uFill>
                  <a:solidFill>
                    <a:srgbClr val="ffffff"/>
                  </a:solidFill>
                </a:uFill>
                <a:latin typeface="Proxima Nova"/>
                <a:ea typeface="Proxima Nova"/>
              </a:rPr>
              <a:t>Quoting rules</a:t>
            </a:r>
            <a:endParaRPr b="0" lang="en-US" sz="1800" spc="-1" strike="noStrike">
              <a:solidFill>
                <a:srgbClr val="000000"/>
              </a:solidFill>
              <a:uFill>
                <a:solidFill>
                  <a:srgbClr val="ffffff"/>
                </a:solidFill>
              </a:uFill>
              <a:latin typeface="Arial"/>
            </a:endParaRPr>
          </a:p>
        </p:txBody>
      </p:sp>
      <p:pic>
        <p:nvPicPr>
          <p:cNvPr id="1246" name="Shape 1617" descr=""/>
          <p:cNvPicPr/>
          <p:nvPr/>
        </p:nvPicPr>
        <p:blipFill>
          <a:blip r:embed="rId9"/>
          <a:stretch/>
        </p:blipFill>
        <p:spPr>
          <a:xfrm>
            <a:off x="402840" y="2834640"/>
            <a:ext cx="737280" cy="1139760"/>
          </a:xfrm>
          <a:prstGeom prst="rect">
            <a:avLst/>
          </a:prstGeom>
          <a:ln>
            <a:noFill/>
          </a:ln>
        </p:spPr>
      </p:pic>
      <p:sp>
        <p:nvSpPr>
          <p:cNvPr id="1247" name="CustomShape 22"/>
          <p:cNvSpPr/>
          <p:nvPr/>
        </p:nvSpPr>
        <p:spPr>
          <a:xfrm>
            <a:off x="162720" y="406836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RSA Analyst</a:t>
            </a:r>
            <a:endParaRPr b="0" lang="en-US" sz="1800" spc="-1" strike="noStrike">
              <a:solidFill>
                <a:srgbClr val="000000"/>
              </a:solidFill>
              <a:uFill>
                <a:solidFill>
                  <a:srgbClr val="ffffff"/>
                </a:solidFill>
              </a:uFill>
              <a:latin typeface="Arial"/>
            </a:endParaRPr>
          </a:p>
        </p:txBody>
      </p:sp>
    </p:spTree>
  </p:cSld>
  <p:timing>
    <p:tnLst>
      <p:par>
        <p:cTn id="734" dur="indefinite" restart="never" nodeType="tmRoot">
          <p:childTnLst>
            <p:seq>
              <p:cTn id="735" dur="indefinite" nodeType="mainSeq">
                <p:childTnLst>
                  <p:par>
                    <p:cTn id="736" fill="hold">
                      <p:stCondLst>
                        <p:cond delay="indefinite"/>
                      </p:stCondLst>
                      <p:childTnLst>
                        <p:par>
                          <p:cTn id="737" fill="hold">
                            <p:stCondLst>
                              <p:cond delay="0"/>
                            </p:stCondLst>
                            <p:childTnLst>
                              <p:par>
                                <p:cTn id="738" nodeType="clickEffect" fill="hold" presetClass="exit" presetID="2" presetSubtype="8">
                                  <p:stCondLst>
                                    <p:cond delay="0"/>
                                  </p:stCondLst>
                                  <p:childTnLst>
                                    <p:anim calcmode="lin" valueType="num">
                                      <p:cBhvr additive="repl">
                                        <p:cTn id="739" dur="1000"/>
                                        <p:tgtEl>
                                          <p:spTgt spid="1218"/>
                                        </p:tgtEl>
                                        <p:attrNameLst>
                                          <p:attrName>ppt_x</p:attrName>
                                        </p:attrNameLst>
                                      </p:cBhvr>
                                      <p:tavLst>
                                        <p:tav tm="0">
                                          <p:val>
                                            <p:strVal val="#ppt_x"/>
                                          </p:val>
                                        </p:tav>
                                        <p:tav tm="100000">
                                          <p:val>
                                            <p:strVal val="#ppt_x-1"/>
                                          </p:val>
                                        </p:tav>
                                      </p:tavLst>
                                    </p:anim>
                                    <p:set>
                                      <p:cBhvr>
                                        <p:cTn id="740" dur="1" fill="hold">
                                          <p:stCondLst>
                                            <p:cond delay="1000"/>
                                          </p:stCondLst>
                                        </p:cTn>
                                        <p:tgtEl>
                                          <p:spTgt spid="1218"/>
                                        </p:tgtEl>
                                        <p:attrNameLst>
                                          <p:attrName>style.visibility</p:attrName>
                                        </p:attrNameLst>
                                      </p:cBhvr>
                                      <p:to>
                                        <p:strVal val="hidden"/>
                                      </p:to>
                                    </p:set>
                                  </p:childTnLst>
                                </p:cTn>
                              </p:par>
                            </p:childTnLst>
                          </p:cTn>
                        </p:par>
                        <p:par>
                          <p:cTn id="741" fill="hold">
                            <p:stCondLst>
                              <p:cond delay="1000"/>
                            </p:stCondLst>
                            <p:childTnLst>
                              <p:par>
                                <p:cTn id="742" nodeType="afterEffect" fill="hold" presetClass="entr" presetID="10">
                                  <p:stCondLst>
                                    <p:cond delay="0"/>
                                  </p:stCondLst>
                                  <p:childTnLst>
                                    <p:set>
                                      <p:cBhvr>
                                        <p:cTn id="743" dur="1" fill="hold">
                                          <p:stCondLst>
                                            <p:cond delay="0"/>
                                          </p:stCondLst>
                                        </p:cTn>
                                        <p:tgtEl>
                                          <p:spTgt spid="1223"/>
                                        </p:tgtEl>
                                        <p:attrNameLst>
                                          <p:attrName>style.visibility</p:attrName>
                                        </p:attrNameLst>
                                      </p:cBhvr>
                                      <p:to>
                                        <p:strVal val="visible"/>
                                      </p:to>
                                    </p:set>
                                    <p:animEffect filter="fade" transition="in">
                                      <p:cBhvr additive="repl">
                                        <p:cTn id="744" dur="1000"/>
                                        <p:tgtEl>
                                          <p:spTgt spid="1223"/>
                                        </p:tgtEl>
                                      </p:cBhvr>
                                    </p:animEffect>
                                  </p:childTnLst>
                                </p:cTn>
                              </p:par>
                              <p:par>
                                <p:cTn id="745" nodeType="withEffect" fill="hold" presetClass="entr" presetID="10">
                                  <p:stCondLst>
                                    <p:cond delay="0"/>
                                  </p:stCondLst>
                                  <p:childTnLst>
                                    <p:set>
                                      <p:cBhvr>
                                        <p:cTn id="746" dur="1" fill="hold">
                                          <p:stCondLst>
                                            <p:cond delay="0"/>
                                          </p:stCondLst>
                                        </p:cTn>
                                        <p:tgtEl>
                                          <p:spTgt spid="1224"/>
                                        </p:tgtEl>
                                        <p:attrNameLst>
                                          <p:attrName>style.visibility</p:attrName>
                                        </p:attrNameLst>
                                      </p:cBhvr>
                                      <p:to>
                                        <p:strVal val="visible"/>
                                      </p:to>
                                    </p:set>
                                    <p:animEffect filter="fade" transition="in">
                                      <p:cBhvr additive="repl">
                                        <p:cTn id="747" dur="1000"/>
                                        <p:tgtEl>
                                          <p:spTgt spid="1224"/>
                                        </p:tgtEl>
                                      </p:cBhvr>
                                    </p:animEffect>
                                  </p:childTnLst>
                                </p:cTn>
                              </p:par>
                              <p:par>
                                <p:cTn id="748" nodeType="withEffect" fill="hold" presetClass="entr" presetID="10">
                                  <p:stCondLst>
                                    <p:cond delay="0"/>
                                  </p:stCondLst>
                                  <p:childTnLst>
                                    <p:set>
                                      <p:cBhvr>
                                        <p:cTn id="749" dur="1" fill="hold">
                                          <p:stCondLst>
                                            <p:cond delay="0"/>
                                          </p:stCondLst>
                                        </p:cTn>
                                        <p:tgtEl>
                                          <p:spTgt spid="1233"/>
                                        </p:tgtEl>
                                        <p:attrNameLst>
                                          <p:attrName>style.visibility</p:attrName>
                                        </p:attrNameLst>
                                      </p:cBhvr>
                                      <p:to>
                                        <p:strVal val="visible"/>
                                      </p:to>
                                    </p:set>
                                    <p:animEffect filter="fade" transition="in">
                                      <p:cBhvr additive="repl">
                                        <p:cTn id="750" dur="1000"/>
                                        <p:tgtEl>
                                          <p:spTgt spid="1233"/>
                                        </p:tgtEl>
                                      </p:cBhvr>
                                    </p:animEffect>
                                  </p:childTnLst>
                                </p:cTn>
                              </p:par>
                              <p:par>
                                <p:cTn id="751" nodeType="withEffect" fill="hold" presetClass="entr" presetID="10">
                                  <p:stCondLst>
                                    <p:cond delay="0"/>
                                  </p:stCondLst>
                                  <p:childTnLst>
                                    <p:set>
                                      <p:cBhvr>
                                        <p:cTn id="752" dur="1" fill="hold">
                                          <p:stCondLst>
                                            <p:cond delay="0"/>
                                          </p:stCondLst>
                                        </p:cTn>
                                        <p:tgtEl>
                                          <p:spTgt spid="1234"/>
                                        </p:tgtEl>
                                        <p:attrNameLst>
                                          <p:attrName>style.visibility</p:attrName>
                                        </p:attrNameLst>
                                      </p:cBhvr>
                                      <p:to>
                                        <p:strVal val="visible"/>
                                      </p:to>
                                    </p:set>
                                    <p:animEffect filter="fade" transition="in">
                                      <p:cBhvr additive="repl">
                                        <p:cTn id="753" dur="1000"/>
                                        <p:tgtEl>
                                          <p:spTgt spid="1234"/>
                                        </p:tgtEl>
                                      </p:cBhvr>
                                    </p:animEffect>
                                  </p:childTnLst>
                                </p:cTn>
                              </p:par>
                              <p:par>
                                <p:cTn id="754" nodeType="withEffect" fill="hold" presetClass="entr" presetID="10">
                                  <p:stCondLst>
                                    <p:cond delay="0"/>
                                  </p:stCondLst>
                                  <p:childTnLst>
                                    <p:set>
                                      <p:cBhvr>
                                        <p:cTn id="755" dur="1" fill="hold">
                                          <p:stCondLst>
                                            <p:cond delay="0"/>
                                          </p:stCondLst>
                                        </p:cTn>
                                        <p:tgtEl>
                                          <p:spTgt spid="1235"/>
                                        </p:tgtEl>
                                        <p:attrNameLst>
                                          <p:attrName>style.visibility</p:attrName>
                                        </p:attrNameLst>
                                      </p:cBhvr>
                                      <p:to>
                                        <p:strVal val="visible"/>
                                      </p:to>
                                    </p:set>
                                    <p:animEffect filter="fade" transition="in">
                                      <p:cBhvr additive="repl">
                                        <p:cTn id="756" dur="1000"/>
                                        <p:tgtEl>
                                          <p:spTgt spid="1235"/>
                                        </p:tgtEl>
                                      </p:cBhvr>
                                    </p:animEffect>
                                  </p:childTnLst>
                                </p:cTn>
                              </p:par>
                              <p:par>
                                <p:cTn id="757" nodeType="withEffect" fill="hold" presetClass="entr" presetID="10">
                                  <p:stCondLst>
                                    <p:cond delay="0"/>
                                  </p:stCondLst>
                                  <p:childTnLst>
                                    <p:set>
                                      <p:cBhvr>
                                        <p:cTn id="758" dur="1" fill="hold">
                                          <p:stCondLst>
                                            <p:cond delay="0"/>
                                          </p:stCondLst>
                                        </p:cTn>
                                        <p:tgtEl>
                                          <p:spTgt spid="1236"/>
                                        </p:tgtEl>
                                        <p:attrNameLst>
                                          <p:attrName>style.visibility</p:attrName>
                                        </p:attrNameLst>
                                      </p:cBhvr>
                                      <p:to>
                                        <p:strVal val="visible"/>
                                      </p:to>
                                    </p:set>
                                    <p:animEffect filter="fade" transition="in">
                                      <p:cBhvr additive="repl">
                                        <p:cTn id="759" dur="1000"/>
                                        <p:tgtEl>
                                          <p:spTgt spid="1236"/>
                                        </p:tgtEl>
                                      </p:cBhvr>
                                    </p:animEffect>
                                  </p:childTnLst>
                                </p:cTn>
                              </p:par>
                              <p:par>
                                <p:cTn id="760" nodeType="withEffect" fill="hold" presetClass="entr" presetID="10">
                                  <p:stCondLst>
                                    <p:cond delay="0"/>
                                  </p:stCondLst>
                                  <p:childTnLst>
                                    <p:set>
                                      <p:cBhvr>
                                        <p:cTn id="761" dur="1" fill="hold">
                                          <p:stCondLst>
                                            <p:cond delay="0"/>
                                          </p:stCondLst>
                                        </p:cTn>
                                        <p:tgtEl>
                                          <p:spTgt spid="1237"/>
                                        </p:tgtEl>
                                        <p:attrNameLst>
                                          <p:attrName>style.visibility</p:attrName>
                                        </p:attrNameLst>
                                      </p:cBhvr>
                                      <p:to>
                                        <p:strVal val="visible"/>
                                      </p:to>
                                    </p:set>
                                    <p:animEffect filter="fade" transition="in">
                                      <p:cBhvr additive="repl">
                                        <p:cTn id="762" dur="1000"/>
                                        <p:tgtEl>
                                          <p:spTgt spid="1237"/>
                                        </p:tgtEl>
                                      </p:cBhvr>
                                    </p:animEffect>
                                  </p:childTnLst>
                                </p:cTn>
                              </p:par>
                              <p:par>
                                <p:cTn id="763" nodeType="withEffect" fill="hold" presetClass="entr" presetID="10">
                                  <p:stCondLst>
                                    <p:cond delay="0"/>
                                  </p:stCondLst>
                                  <p:childTnLst>
                                    <p:set>
                                      <p:cBhvr>
                                        <p:cTn id="764" dur="1" fill="hold">
                                          <p:stCondLst>
                                            <p:cond delay="0"/>
                                          </p:stCondLst>
                                        </p:cTn>
                                        <p:tgtEl>
                                          <p:spTgt spid="1238"/>
                                        </p:tgtEl>
                                        <p:attrNameLst>
                                          <p:attrName>style.visibility</p:attrName>
                                        </p:attrNameLst>
                                      </p:cBhvr>
                                      <p:to>
                                        <p:strVal val="visible"/>
                                      </p:to>
                                    </p:set>
                                    <p:animEffect filter="fade" transition="in">
                                      <p:cBhvr additive="repl">
                                        <p:cTn id="765" dur="1000"/>
                                        <p:tgtEl>
                                          <p:spTgt spid="1238"/>
                                        </p:tgtEl>
                                      </p:cBhvr>
                                    </p:animEffect>
                                  </p:childTnLst>
                                </p:cTn>
                              </p:par>
                              <p:par>
                                <p:cTn id="766" nodeType="withEffect" fill="hold" presetClass="entr" presetID="10">
                                  <p:stCondLst>
                                    <p:cond delay="0"/>
                                  </p:stCondLst>
                                  <p:childTnLst>
                                    <p:set>
                                      <p:cBhvr>
                                        <p:cTn id="767" dur="1" fill="hold">
                                          <p:stCondLst>
                                            <p:cond delay="0"/>
                                          </p:stCondLst>
                                        </p:cTn>
                                        <p:tgtEl>
                                          <p:spTgt spid="1239"/>
                                        </p:tgtEl>
                                        <p:attrNameLst>
                                          <p:attrName>style.visibility</p:attrName>
                                        </p:attrNameLst>
                                      </p:cBhvr>
                                      <p:to>
                                        <p:strVal val="visible"/>
                                      </p:to>
                                    </p:set>
                                    <p:animEffect filter="fade" transition="in">
                                      <p:cBhvr additive="repl">
                                        <p:cTn id="768" dur="1000"/>
                                        <p:tgtEl>
                                          <p:spTgt spid="1239"/>
                                        </p:tgtEl>
                                      </p:cBhvr>
                                    </p:animEffect>
                                  </p:childTnLst>
                                </p:cTn>
                              </p:par>
                              <p:par>
                                <p:cTn id="769" nodeType="withEffect" fill="hold" presetClass="entr" presetID="10">
                                  <p:stCondLst>
                                    <p:cond delay="0"/>
                                  </p:stCondLst>
                                  <p:childTnLst>
                                    <p:set>
                                      <p:cBhvr>
                                        <p:cTn id="770" dur="1" fill="hold">
                                          <p:stCondLst>
                                            <p:cond delay="0"/>
                                          </p:stCondLst>
                                        </p:cTn>
                                        <p:tgtEl>
                                          <p:spTgt spid="1240"/>
                                        </p:tgtEl>
                                        <p:attrNameLst>
                                          <p:attrName>style.visibility</p:attrName>
                                        </p:attrNameLst>
                                      </p:cBhvr>
                                      <p:to>
                                        <p:strVal val="visible"/>
                                      </p:to>
                                    </p:set>
                                    <p:animEffect filter="fade" transition="in">
                                      <p:cBhvr additive="repl">
                                        <p:cTn id="771" dur="1000"/>
                                        <p:tgtEl>
                                          <p:spTgt spid="1240"/>
                                        </p:tgtEl>
                                      </p:cBhvr>
                                    </p:animEffect>
                                  </p:childTnLst>
                                </p:cTn>
                              </p:par>
                              <p:par>
                                <p:cTn id="772" nodeType="withEffect" fill="hold" presetClass="entr" presetID="10">
                                  <p:stCondLst>
                                    <p:cond delay="0"/>
                                  </p:stCondLst>
                                  <p:childTnLst>
                                    <p:set>
                                      <p:cBhvr>
                                        <p:cTn id="773" dur="1" fill="hold">
                                          <p:stCondLst>
                                            <p:cond delay="0"/>
                                          </p:stCondLst>
                                        </p:cTn>
                                        <p:tgtEl>
                                          <p:spTgt spid="1241"/>
                                        </p:tgtEl>
                                        <p:attrNameLst>
                                          <p:attrName>style.visibility</p:attrName>
                                        </p:attrNameLst>
                                      </p:cBhvr>
                                      <p:to>
                                        <p:strVal val="visible"/>
                                      </p:to>
                                    </p:set>
                                    <p:animEffect filter="fade" transition="in">
                                      <p:cBhvr additive="repl">
                                        <p:cTn id="774" dur="1000"/>
                                        <p:tgtEl>
                                          <p:spTgt spid="1241"/>
                                        </p:tgtEl>
                                      </p:cBhvr>
                                    </p:animEffect>
                                  </p:childTnLst>
                                </p:cTn>
                              </p:par>
                              <p:par>
                                <p:cTn id="775" nodeType="withEffect" fill="hold" presetClass="entr" presetID="10">
                                  <p:stCondLst>
                                    <p:cond delay="0"/>
                                  </p:stCondLst>
                                  <p:childTnLst>
                                    <p:set>
                                      <p:cBhvr>
                                        <p:cTn id="776" dur="1" fill="hold">
                                          <p:stCondLst>
                                            <p:cond delay="0"/>
                                          </p:stCondLst>
                                        </p:cTn>
                                        <p:tgtEl>
                                          <p:spTgt spid="1242"/>
                                        </p:tgtEl>
                                        <p:attrNameLst>
                                          <p:attrName>style.visibility</p:attrName>
                                        </p:attrNameLst>
                                      </p:cBhvr>
                                      <p:to>
                                        <p:strVal val="visible"/>
                                      </p:to>
                                    </p:set>
                                    <p:animEffect filter="fade" transition="in">
                                      <p:cBhvr additive="repl">
                                        <p:cTn id="777" dur="1000"/>
                                        <p:tgtEl>
                                          <p:spTgt spid="1242"/>
                                        </p:tgtEl>
                                      </p:cBhvr>
                                    </p:animEffect>
                                  </p:childTnLst>
                                </p:cTn>
                              </p:par>
                              <p:par>
                                <p:cTn id="778" nodeType="withEffect" fill="hold" presetClass="entr" presetID="10">
                                  <p:stCondLst>
                                    <p:cond delay="0"/>
                                  </p:stCondLst>
                                  <p:childTnLst>
                                    <p:set>
                                      <p:cBhvr>
                                        <p:cTn id="779" dur="1" fill="hold">
                                          <p:stCondLst>
                                            <p:cond delay="0"/>
                                          </p:stCondLst>
                                        </p:cTn>
                                        <p:tgtEl>
                                          <p:spTgt spid="1243"/>
                                        </p:tgtEl>
                                        <p:attrNameLst>
                                          <p:attrName>style.visibility</p:attrName>
                                        </p:attrNameLst>
                                      </p:cBhvr>
                                      <p:to>
                                        <p:strVal val="visible"/>
                                      </p:to>
                                    </p:set>
                                    <p:animEffect filter="fade" transition="in">
                                      <p:cBhvr additive="repl">
                                        <p:cTn id="780" dur="1000"/>
                                        <p:tgtEl>
                                          <p:spTgt spid="1243"/>
                                        </p:tgtEl>
                                      </p:cBhvr>
                                    </p:animEffect>
                                  </p:childTnLst>
                                </p:cTn>
                              </p:par>
                              <p:par>
                                <p:cTn id="781" nodeType="withEffect" fill="hold" presetClass="entr" presetID="10">
                                  <p:stCondLst>
                                    <p:cond delay="0"/>
                                  </p:stCondLst>
                                  <p:childTnLst>
                                    <p:set>
                                      <p:cBhvr>
                                        <p:cTn id="782" dur="1" fill="hold">
                                          <p:stCondLst>
                                            <p:cond delay="0"/>
                                          </p:stCondLst>
                                        </p:cTn>
                                        <p:tgtEl>
                                          <p:spTgt spid="1244"/>
                                        </p:tgtEl>
                                        <p:attrNameLst>
                                          <p:attrName>style.visibility</p:attrName>
                                        </p:attrNameLst>
                                      </p:cBhvr>
                                      <p:to>
                                        <p:strVal val="visible"/>
                                      </p:to>
                                    </p:set>
                                    <p:animEffect filter="fade" transition="in">
                                      <p:cBhvr additive="repl">
                                        <p:cTn id="783" dur="1000"/>
                                        <p:tgtEl>
                                          <p:spTgt spid="1244"/>
                                        </p:tgtEl>
                                      </p:cBhvr>
                                    </p:animEffect>
                                  </p:childTnLst>
                                </p:cTn>
                              </p:par>
                              <p:par>
                                <p:cTn id="784" nodeType="withEffect" fill="hold" presetClass="entr" presetID="10">
                                  <p:stCondLst>
                                    <p:cond delay="0"/>
                                  </p:stCondLst>
                                  <p:childTnLst>
                                    <p:set>
                                      <p:cBhvr>
                                        <p:cTn id="785" dur="1" fill="hold">
                                          <p:stCondLst>
                                            <p:cond delay="0"/>
                                          </p:stCondLst>
                                        </p:cTn>
                                        <p:tgtEl>
                                          <p:spTgt spid="1245"/>
                                        </p:tgtEl>
                                        <p:attrNameLst>
                                          <p:attrName>style.visibility</p:attrName>
                                        </p:attrNameLst>
                                      </p:cBhvr>
                                      <p:to>
                                        <p:strVal val="visible"/>
                                      </p:to>
                                    </p:set>
                                    <p:animEffect filter="fade" transition="in">
                                      <p:cBhvr additive="repl">
                                        <p:cTn id="786" dur="1000"/>
                                        <p:tgtEl>
                                          <p:spTgt spid="1245"/>
                                        </p:tgtEl>
                                      </p:cBhvr>
                                    </p:animEffect>
                                  </p:childTnLst>
                                </p:cTn>
                              </p:par>
                              <p:par>
                                <p:cTn id="787" nodeType="withEffect" fill="hold" presetClass="entr" presetID="10">
                                  <p:stCondLst>
                                    <p:cond delay="0"/>
                                  </p:stCondLst>
                                  <p:childTnLst>
                                    <p:set>
                                      <p:cBhvr>
                                        <p:cTn id="788" dur="1" fill="hold">
                                          <p:stCondLst>
                                            <p:cond delay="0"/>
                                          </p:stCondLst>
                                        </p:cTn>
                                        <p:tgtEl>
                                          <p:spTgt spid="-1"/>
                                        </p:tgtEl>
                                        <p:attrNameLst>
                                          <p:attrName>style.visibility</p:attrName>
                                        </p:attrNameLst>
                                      </p:cBhvr>
                                      <p:to>
                                        <p:strVal val="visible"/>
                                      </p:to>
                                    </p:set>
                                    <p:animEffect filter="fade" transition="in">
                                      <p:cBhvr additive="repl">
                                        <p:cTn id="789" dur="1000"/>
                                        <p:tgtEl>
                                          <p:spTgt spid="-1"/>
                                        </p:tgtEl>
                                      </p:cBhvr>
                                    </p:animEffect>
                                  </p:childTnLst>
                                </p:cTn>
                              </p:par>
                              <p:par>
                                <p:cTn id="790" nodeType="withEffect" fill="hold" presetClass="entr" presetID="10">
                                  <p:stCondLst>
                                    <p:cond delay="0"/>
                                  </p:stCondLst>
                                  <p:childTnLst>
                                    <p:set>
                                      <p:cBhvr>
                                        <p:cTn id="791" dur="1" fill="hold">
                                          <p:stCondLst>
                                            <p:cond delay="0"/>
                                          </p:stCondLst>
                                        </p:cTn>
                                        <p:tgtEl>
                                          <p:spTgt spid="-1"/>
                                        </p:tgtEl>
                                        <p:attrNameLst>
                                          <p:attrName>style.visibility</p:attrName>
                                        </p:attrNameLst>
                                      </p:cBhvr>
                                      <p:to>
                                        <p:strVal val="visible"/>
                                      </p:to>
                                    </p:set>
                                    <p:animEffect filter="fade" transition="in">
                                      <p:cBhvr additive="repl">
                                        <p:cTn id="792" dur="1000"/>
                                        <p:tgtEl>
                                          <p:spTgt spid="-1"/>
                                        </p:tgtEl>
                                      </p:cBhvr>
                                    </p:animEffect>
                                  </p:childTnLst>
                                </p:cTn>
                              </p:par>
                              <p:par>
                                <p:cTn id="793" nodeType="withEffect" fill="hold" presetClass="entr" presetID="10">
                                  <p:stCondLst>
                                    <p:cond delay="0"/>
                                  </p:stCondLst>
                                  <p:childTnLst>
                                    <p:set>
                                      <p:cBhvr>
                                        <p:cTn id="794" dur="1" fill="hold">
                                          <p:stCondLst>
                                            <p:cond delay="0"/>
                                          </p:stCondLst>
                                        </p:cTn>
                                        <p:tgtEl>
                                          <p:spTgt spid="1227"/>
                                        </p:tgtEl>
                                        <p:attrNameLst>
                                          <p:attrName>style.visibility</p:attrName>
                                        </p:attrNameLst>
                                      </p:cBhvr>
                                      <p:to>
                                        <p:strVal val="visible"/>
                                      </p:to>
                                    </p:set>
                                    <p:animEffect filter="fade" transition="in">
                                      <p:cBhvr additive="repl">
                                        <p:cTn id="795" dur="1000"/>
                                        <p:tgtEl>
                                          <p:spTgt spid="1227"/>
                                        </p:tgtEl>
                                      </p:cBhvr>
                                    </p:animEffect>
                                  </p:childTnLst>
                                </p:cTn>
                              </p:par>
                              <p:par>
                                <p:cTn id="796" nodeType="withEffect" fill="hold" presetClass="entr" presetID="10">
                                  <p:stCondLst>
                                    <p:cond delay="0"/>
                                  </p:stCondLst>
                                  <p:childTnLst>
                                    <p:set>
                                      <p:cBhvr>
                                        <p:cTn id="797" dur="1" fill="hold">
                                          <p:stCondLst>
                                            <p:cond delay="0"/>
                                          </p:stCondLst>
                                        </p:cTn>
                                        <p:tgtEl>
                                          <p:spTgt spid="1228"/>
                                        </p:tgtEl>
                                        <p:attrNameLst>
                                          <p:attrName>style.visibility</p:attrName>
                                        </p:attrNameLst>
                                      </p:cBhvr>
                                      <p:to>
                                        <p:strVal val="visible"/>
                                      </p:to>
                                    </p:set>
                                    <p:animEffect filter="fade" transition="in">
                                      <p:cBhvr additive="repl">
                                        <p:cTn id="798" dur="1000"/>
                                        <p:tgtEl>
                                          <p:spTgt spid="1228"/>
                                        </p:tgtEl>
                                      </p:cBhvr>
                                    </p:animEffect>
                                  </p:childTnLst>
                                </p:cTn>
                              </p:par>
                              <p:par>
                                <p:cTn id="799" nodeType="withEffect" fill="hold" presetClass="entr" presetID="10">
                                  <p:stCondLst>
                                    <p:cond delay="0"/>
                                  </p:stCondLst>
                                  <p:childTnLst>
                                    <p:set>
                                      <p:cBhvr>
                                        <p:cTn id="800" dur="1" fill="hold">
                                          <p:stCondLst>
                                            <p:cond delay="0"/>
                                          </p:stCondLst>
                                        </p:cTn>
                                        <p:tgtEl>
                                          <p:spTgt spid="1229"/>
                                        </p:tgtEl>
                                        <p:attrNameLst>
                                          <p:attrName>style.visibility</p:attrName>
                                        </p:attrNameLst>
                                      </p:cBhvr>
                                      <p:to>
                                        <p:strVal val="visible"/>
                                      </p:to>
                                    </p:set>
                                    <p:animEffect filter="fade" transition="in">
                                      <p:cBhvr additive="repl">
                                        <p:cTn id="801" dur="1000"/>
                                        <p:tgtEl>
                                          <p:spTgt spid="1229"/>
                                        </p:tgtEl>
                                      </p:cBhvr>
                                    </p:animEffect>
                                  </p:childTnLst>
                                </p:cTn>
                              </p:par>
                              <p:par>
                                <p:cTn id="802" nodeType="withEffect" fill="hold" presetClass="entr" presetID="10">
                                  <p:stCondLst>
                                    <p:cond delay="0"/>
                                  </p:stCondLst>
                                  <p:childTnLst>
                                    <p:set>
                                      <p:cBhvr>
                                        <p:cTn id="803" dur="1" fill="hold">
                                          <p:stCondLst>
                                            <p:cond delay="0"/>
                                          </p:stCondLst>
                                        </p:cTn>
                                        <p:tgtEl>
                                          <p:spTgt spid="1230"/>
                                        </p:tgtEl>
                                        <p:attrNameLst>
                                          <p:attrName>style.visibility</p:attrName>
                                        </p:attrNameLst>
                                      </p:cBhvr>
                                      <p:to>
                                        <p:strVal val="visible"/>
                                      </p:to>
                                    </p:set>
                                    <p:animEffect filter="fade" transition="in">
                                      <p:cBhvr additive="repl">
                                        <p:cTn id="804" dur="1000"/>
                                        <p:tgtEl>
                                          <p:spTgt spid="1230"/>
                                        </p:tgtEl>
                                      </p:cBhvr>
                                    </p:animEffect>
                                  </p:childTnLst>
                                </p:cTn>
                              </p:par>
                              <p:par>
                                <p:cTn id="805" nodeType="withEffect" fill="hold" presetClass="entr" presetID="10">
                                  <p:stCondLst>
                                    <p:cond delay="0"/>
                                  </p:stCondLst>
                                  <p:childTnLst>
                                    <p:set>
                                      <p:cBhvr>
                                        <p:cTn id="806" dur="1" fill="hold">
                                          <p:stCondLst>
                                            <p:cond delay="0"/>
                                          </p:stCondLst>
                                        </p:cTn>
                                        <p:tgtEl>
                                          <p:spTgt spid="1231"/>
                                        </p:tgtEl>
                                        <p:attrNameLst>
                                          <p:attrName>style.visibility</p:attrName>
                                        </p:attrNameLst>
                                      </p:cBhvr>
                                      <p:to>
                                        <p:strVal val="visible"/>
                                      </p:to>
                                    </p:set>
                                    <p:animEffect filter="fade" transition="in">
                                      <p:cBhvr additive="repl">
                                        <p:cTn id="807" dur="1000"/>
                                        <p:tgtEl>
                                          <p:spTgt spid="1231"/>
                                        </p:tgtEl>
                                      </p:cBhvr>
                                    </p:animEffect>
                                  </p:childTnLst>
                                </p:cTn>
                              </p:par>
                              <p:par>
                                <p:cTn id="808" nodeType="withEffect" fill="hold" presetClass="entr" presetID="10">
                                  <p:stCondLst>
                                    <p:cond delay="0"/>
                                  </p:stCondLst>
                                  <p:childTnLst>
                                    <p:set>
                                      <p:cBhvr>
                                        <p:cTn id="809" dur="1" fill="hold">
                                          <p:stCondLst>
                                            <p:cond delay="0"/>
                                          </p:stCondLst>
                                        </p:cTn>
                                        <p:tgtEl>
                                          <p:spTgt spid="1232"/>
                                        </p:tgtEl>
                                        <p:attrNameLst>
                                          <p:attrName>style.visibility</p:attrName>
                                        </p:attrNameLst>
                                      </p:cBhvr>
                                      <p:to>
                                        <p:strVal val="visible"/>
                                      </p:to>
                                    </p:set>
                                    <p:animEffect filter="fade" transition="in">
                                      <p:cBhvr additive="repl">
                                        <p:cTn id="810" dur="1000"/>
                                        <p:tgtEl>
                                          <p:spTgt spid="12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TextShape 1"/>
          <p:cNvSpPr txBox="1"/>
          <p:nvPr/>
        </p:nvSpPr>
        <p:spPr>
          <a:xfrm>
            <a:off x="103320" y="4734000"/>
            <a:ext cx="360360" cy="393120"/>
          </a:xfrm>
          <a:prstGeom prst="rect">
            <a:avLst/>
          </a:prstGeom>
          <a:noFill/>
          <a:ln>
            <a:noFill/>
          </a:ln>
        </p:spPr>
        <p:txBody>
          <a:bodyPr tIns="91440" bIns="91440" anchor="ctr"/>
          <a:p>
            <a:pPr>
              <a:lnSpc>
                <a:spcPct val="100000"/>
              </a:lnSpc>
            </a:pPr>
            <a:fld id="{7A445E8C-392A-4DEC-94CD-01AF622830C0}"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249" name="CustomShape 2"/>
          <p:cNvSpPr/>
          <p:nvPr/>
        </p:nvSpPr>
        <p:spPr>
          <a:xfrm>
            <a:off x="2137680" y="49212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BUSINESS CHALLENGE</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250" name="Shape 1631" descr=""/>
          <p:cNvPicPr/>
          <p:nvPr/>
        </p:nvPicPr>
        <p:blipFill>
          <a:blip r:embed="rId1"/>
          <a:stretch/>
        </p:blipFill>
        <p:spPr>
          <a:xfrm>
            <a:off x="267840" y="116280"/>
            <a:ext cx="1768320" cy="1179000"/>
          </a:xfrm>
          <a:prstGeom prst="rect">
            <a:avLst/>
          </a:prstGeom>
          <a:ln>
            <a:noFill/>
          </a:ln>
        </p:spPr>
      </p:pic>
      <p:sp>
        <p:nvSpPr>
          <p:cNvPr id="1251"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252" name="CustomShape 4"/>
          <p:cNvSpPr/>
          <p:nvPr/>
        </p:nvSpPr>
        <p:spPr>
          <a:xfrm>
            <a:off x="2137680" y="0"/>
            <a:ext cx="704160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Insurance: Fraud Detection</a:t>
            </a:r>
            <a:endParaRPr b="0" lang="en-US" sz="1800" spc="-1" strike="noStrike">
              <a:solidFill>
                <a:srgbClr val="000000"/>
              </a:solidFill>
              <a:uFill>
                <a:solidFill>
                  <a:srgbClr val="ffffff"/>
                </a:solidFill>
              </a:uFill>
              <a:latin typeface="Arial"/>
            </a:endParaRPr>
          </a:p>
        </p:txBody>
      </p:sp>
      <p:sp>
        <p:nvSpPr>
          <p:cNvPr id="1253" name="TextShape 5"/>
          <p:cNvSpPr txBox="1"/>
          <p:nvPr/>
        </p:nvSpPr>
        <p:spPr>
          <a:xfrm>
            <a:off x="346320" y="1612800"/>
            <a:ext cx="8190720" cy="1127520"/>
          </a:xfrm>
          <a:prstGeom prst="rect">
            <a:avLst/>
          </a:prstGeom>
          <a:noFill/>
          <a:ln>
            <a:noFill/>
          </a:ln>
        </p:spPr>
        <p:txBody>
          <a:bodyPr tIns="91440" bIns="91440"/>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ea typeface="Arial"/>
              </a:rPr>
              <a:t>Provide a Fraud Scoring platform for batch processing of up to 3.5 billion claims daily in under 60 minutes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50" spc="-1" strike="noStrike">
                <a:solidFill>
                  <a:srgbClr val="000000"/>
                </a:solidFill>
                <a:uFill>
                  <a:solidFill>
                    <a:srgbClr val="ffffff"/>
                  </a:solidFill>
                </a:uFill>
                <a:latin typeface="Arial"/>
                <a:ea typeface="Arial"/>
              </a:rPr>
              <a:t>Provide standard federated rules</a:t>
            </a:r>
            <a:endParaRPr b="0" lang="en-US" sz="1400" spc="-1" strike="noStrike">
              <a:solidFill>
                <a:srgbClr val="000000"/>
              </a:solidFill>
              <a:uFill>
                <a:solidFill>
                  <a:srgbClr val="ffffff"/>
                </a:solidFill>
              </a:uFill>
              <a:latin typeface="Arial"/>
            </a:endParaRPr>
          </a:p>
          <a:p>
            <a:pPr marL="457200" indent="-320400">
              <a:lnSpc>
                <a:spcPct val="100000"/>
              </a:lnSpc>
              <a:buClr>
                <a:srgbClr val="000000"/>
              </a:buClr>
              <a:buSzPct val="96000"/>
              <a:buFont typeface="Arial"/>
              <a:buChar char="●"/>
            </a:pPr>
            <a:r>
              <a:rPr b="0" lang="en-US" sz="1450" spc="-1" strike="noStrike">
                <a:solidFill>
                  <a:srgbClr val="000000"/>
                </a:solidFill>
                <a:uFill>
                  <a:solidFill>
                    <a:srgbClr val="ffffff"/>
                  </a:solidFill>
                </a:uFill>
                <a:latin typeface="Arial"/>
                <a:ea typeface="Arial"/>
              </a:rPr>
              <a:t>Allow sub-division to inherit and expand rule base</a:t>
            </a:r>
            <a:endParaRPr b="0" lang="en-US" sz="1400" spc="-1" strike="noStrike">
              <a:solidFill>
                <a:srgbClr val="000000"/>
              </a:solidFill>
              <a:uFill>
                <a:solidFill>
                  <a:srgbClr val="ffffff"/>
                </a:solidFill>
              </a:uFill>
              <a:latin typeface="Arial"/>
            </a:endParaRPr>
          </a:p>
          <a:p>
            <a:pPr marL="457200" indent="-320400">
              <a:lnSpc>
                <a:spcPct val="100000"/>
              </a:lnSpc>
              <a:buClr>
                <a:srgbClr val="000000"/>
              </a:buClr>
              <a:buSzPct val="96000"/>
              <a:buFont typeface="Arial"/>
              <a:buChar char="●"/>
            </a:pPr>
            <a:r>
              <a:rPr b="0" lang="en-US" sz="1450" spc="-1" strike="noStrike">
                <a:solidFill>
                  <a:srgbClr val="000000"/>
                </a:solidFill>
                <a:uFill>
                  <a:solidFill>
                    <a:srgbClr val="ffffff"/>
                  </a:solidFill>
                </a:uFill>
                <a:latin typeface="Arial"/>
                <a:ea typeface="Arial"/>
              </a:rPr>
              <a:t>Business Users without technical knowledge to define and test rules</a:t>
            </a:r>
            <a:endParaRPr b="0" lang="en-US" sz="1400" spc="-1" strike="noStrike">
              <a:solidFill>
                <a:srgbClr val="000000"/>
              </a:solidFill>
              <a:uFill>
                <a:solidFill>
                  <a:srgbClr val="ffffff"/>
                </a:solidFill>
              </a:uFill>
              <a:latin typeface="Arial"/>
            </a:endParaRPr>
          </a:p>
          <a:p>
            <a:pPr marL="457200" indent="-320400">
              <a:lnSpc>
                <a:spcPct val="100000"/>
              </a:lnSpc>
              <a:buClr>
                <a:srgbClr val="000000"/>
              </a:buClr>
              <a:buSzPct val="96000"/>
              <a:buFont typeface="Arial"/>
              <a:buChar char="●"/>
            </a:pPr>
            <a:r>
              <a:rPr b="0" lang="en-US" sz="1450" spc="-1" strike="noStrike">
                <a:solidFill>
                  <a:srgbClr val="000000"/>
                </a:solidFill>
                <a:uFill>
                  <a:solidFill>
                    <a:srgbClr val="ffffff"/>
                  </a:solidFill>
                </a:uFill>
                <a:latin typeface="Arial"/>
                <a:ea typeface="Arial"/>
              </a:rPr>
              <a:t>Reduce 6-12 weeks business logic update cycles</a:t>
            </a:r>
            <a:endParaRPr b="0" lang="en-US" sz="1400" spc="-1" strike="noStrike">
              <a:solidFill>
                <a:srgbClr val="000000"/>
              </a:solidFill>
              <a:uFill>
                <a:solidFill>
                  <a:srgbClr val="ffffff"/>
                </a:solidFill>
              </a:uFill>
              <a:latin typeface="Arial"/>
            </a:endParaRPr>
          </a:p>
        </p:txBody>
      </p:sp>
    </p:spTree>
  </p:cSld>
  <p:timing>
    <p:tnLst>
      <p:par>
        <p:cTn id="811" dur="indefinite" restart="never" nodeType="tmRoot">
          <p:childTnLst>
            <p:seq>
              <p:cTn id="812"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TextShape 1"/>
          <p:cNvSpPr txBox="1"/>
          <p:nvPr/>
        </p:nvSpPr>
        <p:spPr>
          <a:xfrm>
            <a:off x="103320" y="4734000"/>
            <a:ext cx="360360" cy="393120"/>
          </a:xfrm>
          <a:prstGeom prst="rect">
            <a:avLst/>
          </a:prstGeom>
          <a:noFill/>
          <a:ln>
            <a:noFill/>
          </a:ln>
        </p:spPr>
        <p:txBody>
          <a:bodyPr tIns="91440" bIns="91440" anchor="ctr"/>
          <a:p>
            <a:pPr>
              <a:lnSpc>
                <a:spcPct val="100000"/>
              </a:lnSpc>
            </a:pPr>
            <a:fld id="{28C7E5E8-23C9-48A0-B82D-483A8A664BAE}"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255" name="CustomShape 2"/>
          <p:cNvSpPr/>
          <p:nvPr/>
        </p:nvSpPr>
        <p:spPr>
          <a:xfrm>
            <a:off x="2137680" y="49212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Authoring Federated &amp; Division Rules</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256" name="Shape 1641" descr=""/>
          <p:cNvPicPr/>
          <p:nvPr/>
        </p:nvPicPr>
        <p:blipFill>
          <a:blip r:embed="rId1"/>
          <a:stretch/>
        </p:blipFill>
        <p:spPr>
          <a:xfrm>
            <a:off x="267840" y="116280"/>
            <a:ext cx="1768320" cy="1179000"/>
          </a:xfrm>
          <a:prstGeom prst="rect">
            <a:avLst/>
          </a:prstGeom>
          <a:ln>
            <a:noFill/>
          </a:ln>
        </p:spPr>
      </p:pic>
      <p:sp>
        <p:nvSpPr>
          <p:cNvPr id="1257"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258" name="CustomShape 4"/>
          <p:cNvSpPr/>
          <p:nvPr/>
        </p:nvSpPr>
        <p:spPr>
          <a:xfrm>
            <a:off x="2137680" y="0"/>
            <a:ext cx="7041600" cy="562320"/>
          </a:xfrm>
          <a:prstGeom prst="rect">
            <a:avLst/>
          </a:prstGeom>
          <a:noFill/>
          <a:ln>
            <a:noFill/>
          </a:ln>
        </p:spPr>
        <p:style>
          <a:lnRef idx="0"/>
          <a:fillRef idx="0"/>
          <a:effectRef idx="0"/>
          <a:fontRef idx="minor"/>
        </p:style>
        <p:txBody>
          <a:bodyPr tIns="91440" bIns="91440" anchor="b"/>
          <a:p>
            <a:pPr>
              <a:lnSpc>
                <a:spcPct val="100000"/>
              </a:lnSpc>
            </a:pPr>
            <a:r>
              <a:rPr b="1" lang="en-US" sz="2400" spc="-1" strike="noStrike">
                <a:solidFill>
                  <a:srgbClr val="000000"/>
                </a:solidFill>
                <a:uFill>
                  <a:solidFill>
                    <a:srgbClr val="ffffff"/>
                  </a:solidFill>
                </a:uFill>
                <a:latin typeface="Proxima Nova"/>
                <a:ea typeface="Proxima Nova"/>
              </a:rPr>
              <a:t>Insurance: Fraud Detection</a:t>
            </a:r>
            <a:endParaRPr b="0" lang="en-US" sz="1800" spc="-1" strike="noStrike">
              <a:solidFill>
                <a:srgbClr val="000000"/>
              </a:solidFill>
              <a:uFill>
                <a:solidFill>
                  <a:srgbClr val="ffffff"/>
                </a:solidFill>
              </a:uFill>
              <a:latin typeface="Arial"/>
            </a:endParaRPr>
          </a:p>
        </p:txBody>
      </p:sp>
      <p:sp>
        <p:nvSpPr>
          <p:cNvPr id="1259" name="TextShape 5"/>
          <p:cNvSpPr txBox="1"/>
          <p:nvPr/>
        </p:nvSpPr>
        <p:spPr>
          <a:xfrm>
            <a:off x="103320" y="4734000"/>
            <a:ext cx="360360" cy="393120"/>
          </a:xfrm>
          <a:prstGeom prst="rect">
            <a:avLst/>
          </a:prstGeom>
          <a:noFill/>
          <a:ln>
            <a:noFill/>
          </a:ln>
        </p:spPr>
        <p:txBody>
          <a:bodyPr tIns="91440" bIns="91440" anchor="ctr"/>
          <a:p>
            <a:pPr>
              <a:lnSpc>
                <a:spcPct val="100000"/>
              </a:lnSpc>
            </a:pPr>
            <a:fld id="{5E75C39D-0B4C-4C44-BB30-9D3DD3FBB2F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260" name="CustomShape 6"/>
          <p:cNvSpPr/>
          <p:nvPr/>
        </p:nvSpPr>
        <p:spPr>
          <a:xfrm>
            <a:off x="1277640" y="1899000"/>
            <a:ext cx="1423800" cy="1316520"/>
          </a:xfrm>
          <a:prstGeom prst="roundRect">
            <a:avLst>
              <a:gd name="adj" fmla="val 16667"/>
            </a:avLst>
          </a:prstGeom>
          <a:noFill/>
          <a:ln w="12600">
            <a:solidFill>
              <a:srgbClr val="000000"/>
            </a:solidFill>
            <a:round/>
          </a:ln>
        </p:spPr>
        <p:style>
          <a:lnRef idx="0"/>
          <a:fillRef idx="0"/>
          <a:effectRef idx="0"/>
          <a:fontRef idx="minor"/>
        </p:style>
      </p:sp>
      <p:sp>
        <p:nvSpPr>
          <p:cNvPr id="1261" name="CustomShape 7"/>
          <p:cNvSpPr/>
          <p:nvPr/>
        </p:nvSpPr>
        <p:spPr>
          <a:xfrm>
            <a:off x="6245280" y="1899000"/>
            <a:ext cx="831600" cy="1316520"/>
          </a:xfrm>
          <a:prstGeom prst="roundRect">
            <a:avLst>
              <a:gd name="adj" fmla="val 16667"/>
            </a:avLst>
          </a:prstGeom>
          <a:noFill/>
          <a:ln w="19080">
            <a:solidFill>
              <a:srgbClr val="000000"/>
            </a:solidFill>
            <a:round/>
          </a:ln>
        </p:spPr>
        <p:style>
          <a:lnRef idx="0"/>
          <a:fillRef idx="0"/>
          <a:effectRef idx="0"/>
          <a:fontRef idx="minor"/>
        </p:style>
      </p:sp>
      <p:sp>
        <p:nvSpPr>
          <p:cNvPr id="1262" name="CustomShape 8"/>
          <p:cNvSpPr/>
          <p:nvPr/>
        </p:nvSpPr>
        <p:spPr>
          <a:xfrm>
            <a:off x="1447920" y="2102760"/>
            <a:ext cx="106308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nSpc>
                <a:spcPct val="100000"/>
              </a:lnSpc>
            </a:pPr>
            <a:r>
              <a:rPr b="0" lang="en-US" sz="1200" spc="-1" strike="noStrike">
                <a:solidFill>
                  <a:srgbClr val="000000"/>
                </a:solidFill>
                <a:uFill>
                  <a:solidFill>
                    <a:srgbClr val="ffffff"/>
                  </a:solidFill>
                </a:uFill>
                <a:latin typeface="Overpass"/>
                <a:ea typeface="Overpass"/>
              </a:rPr>
              <a:t>Tool for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business experts</a:t>
            </a:r>
            <a:endParaRPr b="0" lang="en-US" sz="1800" spc="-1" strike="noStrike">
              <a:solidFill>
                <a:srgbClr val="000000"/>
              </a:solidFill>
              <a:uFill>
                <a:solidFill>
                  <a:srgbClr val="ffffff"/>
                </a:solidFill>
              </a:uFill>
              <a:latin typeface="Arial"/>
            </a:endParaRPr>
          </a:p>
        </p:txBody>
      </p:sp>
      <p:pic>
        <p:nvPicPr>
          <p:cNvPr id="1263" name="Shape 1648" descr=""/>
          <p:cNvPicPr/>
          <p:nvPr/>
        </p:nvPicPr>
        <p:blipFill>
          <a:blip r:embed="rId2"/>
          <a:stretch/>
        </p:blipFill>
        <p:spPr>
          <a:xfrm>
            <a:off x="254520" y="2194200"/>
            <a:ext cx="360360" cy="557280"/>
          </a:xfrm>
          <a:prstGeom prst="rect">
            <a:avLst/>
          </a:prstGeom>
          <a:ln>
            <a:noFill/>
          </a:ln>
        </p:spPr>
      </p:pic>
      <p:pic>
        <p:nvPicPr>
          <p:cNvPr id="1264" name="Shape 1649" descr=""/>
          <p:cNvPicPr/>
          <p:nvPr/>
        </p:nvPicPr>
        <p:blipFill>
          <a:blip r:embed="rId3"/>
          <a:stretch/>
        </p:blipFill>
        <p:spPr>
          <a:xfrm>
            <a:off x="4958640" y="973440"/>
            <a:ext cx="441360" cy="682200"/>
          </a:xfrm>
          <a:prstGeom prst="rect">
            <a:avLst/>
          </a:prstGeom>
          <a:ln>
            <a:noFill/>
          </a:ln>
        </p:spPr>
      </p:pic>
      <p:sp>
        <p:nvSpPr>
          <p:cNvPr id="1265" name="CustomShape 9"/>
          <p:cNvSpPr/>
          <p:nvPr/>
        </p:nvSpPr>
        <p:spPr>
          <a:xfrm>
            <a:off x="615240" y="237276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66" name="CustomShape 10"/>
          <p:cNvSpPr/>
          <p:nvPr/>
        </p:nvSpPr>
        <p:spPr>
          <a:xfrm rot="5400000">
            <a:off x="4967640" y="179640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67" name="CustomShape 11"/>
          <p:cNvSpPr/>
          <p:nvPr/>
        </p:nvSpPr>
        <p:spPr>
          <a:xfrm>
            <a:off x="6437520" y="2080440"/>
            <a:ext cx="441360" cy="456840"/>
          </a:xfrm>
          <a:prstGeom prst="rect">
            <a:avLst/>
          </a:prstGeom>
          <a:solidFill>
            <a:srgbClr val="ffffff"/>
          </a:solidFill>
          <a:ln w="19080">
            <a:solidFill>
              <a:srgbClr val="000000"/>
            </a:solidFill>
            <a:round/>
          </a:ln>
        </p:spPr>
        <p:style>
          <a:lnRef idx="0"/>
          <a:fillRef idx="0"/>
          <a:effectRef idx="0"/>
          <a:fontRef idx="minor"/>
        </p:style>
        <p:txBody>
          <a:bodyPr lIns="34200" rIns="34200" tIns="17280" bIns="17280" anchor="ctr"/>
          <a:p>
            <a:pPr algn="ctr">
              <a:lnSpc>
                <a:spcPct val="93000"/>
              </a:lnSpc>
            </a:pPr>
            <a:r>
              <a:rPr b="1" lang="en-US" sz="700" spc="-1" strike="noStrike">
                <a:solidFill>
                  <a:srgbClr val="000000"/>
                </a:solidFill>
                <a:uFill>
                  <a:solidFill>
                    <a:srgbClr val="ffffff"/>
                  </a:solidFill>
                </a:uFill>
                <a:latin typeface="Overpass"/>
                <a:ea typeface="Overpass"/>
              </a:rPr>
              <a:t>Batch Fraud Scoring</a:t>
            </a:r>
            <a:endParaRPr b="0" lang="en-US" sz="1800" spc="-1" strike="noStrike">
              <a:solidFill>
                <a:srgbClr val="000000"/>
              </a:solidFill>
              <a:uFill>
                <a:solidFill>
                  <a:srgbClr val="ffffff"/>
                </a:solidFill>
              </a:uFill>
              <a:latin typeface="Arial"/>
            </a:endParaRPr>
          </a:p>
        </p:txBody>
      </p:sp>
      <p:sp>
        <p:nvSpPr>
          <p:cNvPr id="1268" name="CustomShape 12"/>
          <p:cNvSpPr/>
          <p:nvPr/>
        </p:nvSpPr>
        <p:spPr>
          <a:xfrm>
            <a:off x="1332720" y="1833840"/>
            <a:ext cx="1314000" cy="2329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Business Central</a:t>
            </a:r>
            <a:endParaRPr b="0" lang="en-US" sz="1800" spc="-1" strike="noStrike">
              <a:solidFill>
                <a:srgbClr val="000000"/>
              </a:solidFill>
              <a:uFill>
                <a:solidFill>
                  <a:srgbClr val="ffffff"/>
                </a:solidFill>
              </a:uFill>
              <a:latin typeface="Arial"/>
            </a:endParaRPr>
          </a:p>
        </p:txBody>
      </p:sp>
      <p:sp>
        <p:nvSpPr>
          <p:cNvPr id="1269" name="CustomShape 13"/>
          <p:cNvSpPr/>
          <p:nvPr/>
        </p:nvSpPr>
        <p:spPr>
          <a:xfrm>
            <a:off x="6081480" y="1215720"/>
            <a:ext cx="1880640" cy="407520"/>
          </a:xfrm>
          <a:prstGeom prst="rect">
            <a:avLst/>
          </a:prstGeom>
          <a:noFill/>
          <a:ln>
            <a:noFill/>
          </a:ln>
        </p:spPr>
        <p:style>
          <a:lnRef idx="0"/>
          <a:fillRef idx="0"/>
          <a:effectRef idx="0"/>
          <a:fontRef idx="minor"/>
        </p:style>
        <p:txBody>
          <a:bodyPr tIns="91440" bIns="91440"/>
          <a:p>
            <a:pPr algn="ctr">
              <a:lnSpc>
                <a:spcPct val="100000"/>
              </a:lnSpc>
            </a:pPr>
            <a:r>
              <a:rPr b="1" lang="en-US" sz="1100" spc="-1" strike="noStrike">
                <a:solidFill>
                  <a:srgbClr val="000000"/>
                </a:solidFill>
                <a:uFill>
                  <a:solidFill>
                    <a:srgbClr val="ffffff"/>
                  </a:solidFill>
                </a:uFill>
                <a:latin typeface="Overpass"/>
                <a:ea typeface="Overpass"/>
              </a:rPr>
              <a:t>Runtime Environment (one per division)</a:t>
            </a:r>
            <a:endParaRPr b="0" lang="en-US" sz="1800" spc="-1" strike="noStrike">
              <a:solidFill>
                <a:srgbClr val="000000"/>
              </a:solidFill>
              <a:uFill>
                <a:solidFill>
                  <a:srgbClr val="ffffff"/>
                </a:solidFill>
              </a:uFill>
              <a:latin typeface="Arial"/>
            </a:endParaRPr>
          </a:p>
        </p:txBody>
      </p:sp>
      <p:pic>
        <p:nvPicPr>
          <p:cNvPr id="1270" name="Shape 1655" descr=""/>
          <p:cNvPicPr/>
          <p:nvPr/>
        </p:nvPicPr>
        <p:blipFill>
          <a:blip r:embed="rId4"/>
          <a:stretch/>
        </p:blipFill>
        <p:spPr>
          <a:xfrm>
            <a:off x="2094840" y="2156400"/>
            <a:ext cx="304560" cy="304560"/>
          </a:xfrm>
          <a:prstGeom prst="rect">
            <a:avLst/>
          </a:prstGeom>
          <a:ln>
            <a:noFill/>
          </a:ln>
        </p:spPr>
      </p:pic>
      <p:sp>
        <p:nvSpPr>
          <p:cNvPr id="1271" name="TextShape 1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1272" name="Shape 1657" descr=""/>
          <p:cNvPicPr/>
          <p:nvPr/>
        </p:nvPicPr>
        <p:blipFill>
          <a:blip r:embed="rId5"/>
          <a:stretch/>
        </p:blipFill>
        <p:spPr>
          <a:xfrm>
            <a:off x="1095840" y="3313800"/>
            <a:ext cx="298800" cy="298800"/>
          </a:xfrm>
          <a:prstGeom prst="rect">
            <a:avLst/>
          </a:prstGeom>
          <a:ln>
            <a:noFill/>
          </a:ln>
        </p:spPr>
      </p:pic>
      <p:sp>
        <p:nvSpPr>
          <p:cNvPr id="1273" name="CustomShape 15"/>
          <p:cNvSpPr/>
          <p:nvPr/>
        </p:nvSpPr>
        <p:spPr>
          <a:xfrm>
            <a:off x="-122040" y="277308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Core Fraud Analyst</a:t>
            </a:r>
            <a:endParaRPr b="0" lang="en-US" sz="1800" spc="-1" strike="noStrike">
              <a:solidFill>
                <a:srgbClr val="000000"/>
              </a:solidFill>
              <a:uFill>
                <a:solidFill>
                  <a:srgbClr val="ffffff"/>
                </a:solidFill>
              </a:uFill>
              <a:latin typeface="Arial"/>
            </a:endParaRPr>
          </a:p>
        </p:txBody>
      </p:sp>
      <p:pic>
        <p:nvPicPr>
          <p:cNvPr id="1274" name="Shape 1660" descr=""/>
          <p:cNvPicPr/>
          <p:nvPr/>
        </p:nvPicPr>
        <p:blipFill>
          <a:blip r:embed="rId6"/>
          <a:stretch/>
        </p:blipFill>
        <p:spPr>
          <a:xfrm>
            <a:off x="2914200" y="1917720"/>
            <a:ext cx="807480" cy="1066320"/>
          </a:xfrm>
          <a:prstGeom prst="rect">
            <a:avLst/>
          </a:prstGeom>
          <a:ln>
            <a:noFill/>
          </a:ln>
        </p:spPr>
      </p:pic>
      <p:sp>
        <p:nvSpPr>
          <p:cNvPr id="1275" name="CustomShape 16"/>
          <p:cNvSpPr/>
          <p:nvPr/>
        </p:nvSpPr>
        <p:spPr>
          <a:xfrm>
            <a:off x="3021480" y="2361240"/>
            <a:ext cx="777600" cy="307440"/>
          </a:xfrm>
          <a:prstGeom prst="rect">
            <a:avLst/>
          </a:prstGeom>
          <a:noFill/>
          <a:ln>
            <a:noFill/>
          </a:ln>
        </p:spPr>
        <p:style>
          <a:lnRef idx="0"/>
          <a:fillRef idx="0"/>
          <a:effectRef idx="0"/>
          <a:fontRef idx="minor"/>
        </p:style>
        <p:txBody>
          <a:bodyPr lIns="90720" rIns="90720" tIns="45360" bIns="45360"/>
          <a:p>
            <a:pPr>
              <a:lnSpc>
                <a:spcPct val="100000"/>
              </a:lnSpc>
            </a:pPr>
            <a:r>
              <a:rPr b="1" lang="en-US" sz="1400" spc="-1" strike="noStrike">
                <a:solidFill>
                  <a:srgbClr val="000000"/>
                </a:solidFill>
                <a:uFill>
                  <a:solidFill>
                    <a:srgbClr val="ffffff"/>
                  </a:solidFill>
                </a:uFill>
                <a:latin typeface="Overpass"/>
                <a:ea typeface="Overpass"/>
              </a:rPr>
              <a:t>RULES</a:t>
            </a:r>
            <a:endParaRPr b="0" lang="en-US" sz="1800" spc="-1" strike="noStrike">
              <a:solidFill>
                <a:srgbClr val="000000"/>
              </a:solidFill>
              <a:uFill>
                <a:solidFill>
                  <a:srgbClr val="ffffff"/>
                </a:solidFill>
              </a:uFill>
              <a:latin typeface="Arial"/>
            </a:endParaRPr>
          </a:p>
        </p:txBody>
      </p:sp>
      <p:pic>
        <p:nvPicPr>
          <p:cNvPr id="1276" name="Shape 1662" descr=""/>
          <p:cNvPicPr/>
          <p:nvPr/>
        </p:nvPicPr>
        <p:blipFill>
          <a:blip r:embed="rId7"/>
          <a:stretch/>
        </p:blipFill>
        <p:spPr>
          <a:xfrm>
            <a:off x="3168360" y="2718720"/>
            <a:ext cx="298800" cy="298800"/>
          </a:xfrm>
          <a:prstGeom prst="rect">
            <a:avLst/>
          </a:prstGeom>
          <a:ln>
            <a:noFill/>
          </a:ln>
        </p:spPr>
      </p:pic>
      <p:sp>
        <p:nvSpPr>
          <p:cNvPr id="1277" name="CustomShape 17"/>
          <p:cNvSpPr/>
          <p:nvPr/>
        </p:nvSpPr>
        <p:spPr>
          <a:xfrm>
            <a:off x="2582280" y="233352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78" name="CustomShape 18"/>
          <p:cNvSpPr/>
          <p:nvPr/>
        </p:nvSpPr>
        <p:spPr>
          <a:xfrm>
            <a:off x="4182120" y="1269720"/>
            <a:ext cx="1217520" cy="299520"/>
          </a:xfrm>
          <a:prstGeom prst="rect">
            <a:avLst/>
          </a:prstGeom>
          <a:noFill/>
          <a:ln>
            <a:noFill/>
          </a:ln>
        </p:spPr>
        <p:style>
          <a:lnRef idx="0"/>
          <a:fillRef idx="0"/>
          <a:effectRef idx="0"/>
          <a:fontRef idx="minor"/>
        </p:style>
        <p:txBody>
          <a:bodyPr tIns="91440" bIns="91440" anchor="ctr"/>
          <a:p>
            <a:pPr>
              <a:lnSpc>
                <a:spcPct val="100000"/>
              </a:lnSpc>
            </a:pPr>
            <a:r>
              <a:rPr b="1" lang="en-US" sz="1000" spc="-1" strike="noStrike">
                <a:solidFill>
                  <a:srgbClr val="000000"/>
                </a:solidFill>
                <a:uFill>
                  <a:solidFill>
                    <a:srgbClr val="ffffff"/>
                  </a:solidFill>
                </a:uFill>
                <a:latin typeface="Overpass"/>
                <a:ea typeface="Overpass"/>
              </a:rPr>
              <a:t>Division </a:t>
            </a:r>
            <a:endParaRPr b="0" lang="en-US" sz="1800" spc="-1" strike="noStrike">
              <a:solidFill>
                <a:srgbClr val="000000"/>
              </a:solidFill>
              <a:uFill>
                <a:solidFill>
                  <a:srgbClr val="ffffff"/>
                </a:solidFill>
              </a:uFill>
              <a:latin typeface="Arial"/>
            </a:endParaRPr>
          </a:p>
          <a:p>
            <a:pPr>
              <a:lnSpc>
                <a:spcPct val="100000"/>
              </a:lnSpc>
            </a:pPr>
            <a:r>
              <a:rPr b="1" lang="en-US" sz="1000" spc="-1" strike="noStrike">
                <a:solidFill>
                  <a:srgbClr val="000000"/>
                </a:solidFill>
                <a:uFill>
                  <a:solidFill>
                    <a:srgbClr val="ffffff"/>
                  </a:solidFill>
                </a:uFill>
                <a:latin typeface="Overpass"/>
                <a:ea typeface="Overpass"/>
              </a:rPr>
              <a:t>Fraud Analyst</a:t>
            </a:r>
            <a:endParaRPr b="0" lang="en-US" sz="1800" spc="-1" strike="noStrike">
              <a:solidFill>
                <a:srgbClr val="000000"/>
              </a:solidFill>
              <a:uFill>
                <a:solidFill>
                  <a:srgbClr val="ffffff"/>
                </a:solidFill>
              </a:uFill>
              <a:latin typeface="Arial"/>
            </a:endParaRPr>
          </a:p>
        </p:txBody>
      </p:sp>
      <p:sp>
        <p:nvSpPr>
          <p:cNvPr id="1279" name="CustomShape 19"/>
          <p:cNvSpPr/>
          <p:nvPr/>
        </p:nvSpPr>
        <p:spPr>
          <a:xfrm rot="10796400">
            <a:off x="2064960" y="2669760"/>
            <a:ext cx="298800" cy="393120"/>
          </a:xfrm>
          <a:prstGeom prst="uturnArrow">
            <a:avLst>
              <a:gd name="adj1" fmla="val 25000"/>
              <a:gd name="adj2" fmla="val 25000"/>
              <a:gd name="adj3" fmla="val 25000"/>
              <a:gd name="adj4" fmla="val 43750"/>
              <a:gd name="adj5" fmla="val 75000"/>
            </a:avLst>
          </a:prstGeom>
          <a:solidFill>
            <a:srgbClr val="ffffff"/>
          </a:solidFill>
          <a:ln w="9360">
            <a:solidFill>
              <a:schemeClr val="dk2"/>
            </a:solidFill>
            <a:round/>
          </a:ln>
        </p:spPr>
        <p:style>
          <a:lnRef idx="0"/>
          <a:fillRef idx="0"/>
          <a:effectRef idx="0"/>
          <a:fontRef idx="minor"/>
        </p:style>
      </p:sp>
      <p:sp>
        <p:nvSpPr>
          <p:cNvPr id="1280" name="CustomShape 20"/>
          <p:cNvSpPr/>
          <p:nvPr/>
        </p:nvSpPr>
        <p:spPr>
          <a:xfrm>
            <a:off x="2694960" y="152244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Central Rules Repository</a:t>
            </a:r>
            <a:endParaRPr b="0" lang="en-US" sz="1800" spc="-1" strike="noStrike">
              <a:solidFill>
                <a:srgbClr val="000000"/>
              </a:solidFill>
              <a:uFill>
                <a:solidFill>
                  <a:srgbClr val="ffffff"/>
                </a:solidFill>
              </a:uFill>
              <a:latin typeface="Arial"/>
            </a:endParaRPr>
          </a:p>
        </p:txBody>
      </p:sp>
      <p:sp>
        <p:nvSpPr>
          <p:cNvPr id="1281" name="CustomShape 21"/>
          <p:cNvSpPr/>
          <p:nvPr/>
        </p:nvSpPr>
        <p:spPr>
          <a:xfrm>
            <a:off x="4201920" y="1966320"/>
            <a:ext cx="1423800" cy="1316520"/>
          </a:xfrm>
          <a:prstGeom prst="roundRect">
            <a:avLst>
              <a:gd name="adj" fmla="val 16667"/>
            </a:avLst>
          </a:prstGeom>
          <a:noFill/>
          <a:ln w="12600">
            <a:solidFill>
              <a:srgbClr val="000000"/>
            </a:solidFill>
            <a:round/>
          </a:ln>
        </p:spPr>
        <p:style>
          <a:lnRef idx="0"/>
          <a:fillRef idx="0"/>
          <a:effectRef idx="0"/>
          <a:fontRef idx="minor"/>
        </p:style>
      </p:sp>
      <p:sp>
        <p:nvSpPr>
          <p:cNvPr id="1282" name="CustomShape 22"/>
          <p:cNvSpPr/>
          <p:nvPr/>
        </p:nvSpPr>
        <p:spPr>
          <a:xfrm>
            <a:off x="4372200" y="2170440"/>
            <a:ext cx="106308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nSpc>
                <a:spcPct val="100000"/>
              </a:lnSpc>
            </a:pPr>
            <a:r>
              <a:rPr b="0" lang="en-US" sz="1200" spc="-1" strike="noStrike">
                <a:solidFill>
                  <a:srgbClr val="000000"/>
                </a:solidFill>
                <a:uFill>
                  <a:solidFill>
                    <a:srgbClr val="ffffff"/>
                  </a:solidFill>
                </a:uFill>
                <a:latin typeface="Overpass"/>
                <a:ea typeface="Overpass"/>
              </a:rPr>
              <a:t>Division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000000"/>
                </a:solidFill>
                <a:uFill>
                  <a:solidFill>
                    <a:srgbClr val="ffffff"/>
                  </a:solidFill>
                </a:uFill>
                <a:latin typeface="Overpass"/>
                <a:ea typeface="Overpass"/>
              </a:rPr>
              <a:t>Rules Project</a:t>
            </a:r>
            <a:endParaRPr b="0" lang="en-US" sz="1800" spc="-1" strike="noStrike">
              <a:solidFill>
                <a:srgbClr val="000000"/>
              </a:solidFill>
              <a:uFill>
                <a:solidFill>
                  <a:srgbClr val="ffffff"/>
                </a:solidFill>
              </a:uFill>
              <a:latin typeface="Arial"/>
            </a:endParaRPr>
          </a:p>
        </p:txBody>
      </p:sp>
      <p:sp>
        <p:nvSpPr>
          <p:cNvPr id="1283" name="CustomShape 23"/>
          <p:cNvSpPr/>
          <p:nvPr/>
        </p:nvSpPr>
        <p:spPr>
          <a:xfrm>
            <a:off x="4201920" y="1911960"/>
            <a:ext cx="1314000" cy="232920"/>
          </a:xfrm>
          <a:prstGeom prst="rect">
            <a:avLst/>
          </a:prstGeom>
          <a:noFill/>
          <a:ln>
            <a:noFill/>
          </a:ln>
        </p:spPr>
        <p:style>
          <a:lnRef idx="0"/>
          <a:fillRef idx="0"/>
          <a:effectRef idx="0"/>
          <a:fontRef idx="minor"/>
        </p:style>
        <p:txBody>
          <a:bodyPr tIns="91440" bIns="91440"/>
          <a:p>
            <a:pPr>
              <a:lnSpc>
                <a:spcPct val="100000"/>
              </a:lnSpc>
            </a:pPr>
            <a:r>
              <a:rPr b="1" lang="en-US" sz="1100" spc="-1" strike="noStrike">
                <a:solidFill>
                  <a:srgbClr val="000000"/>
                </a:solidFill>
                <a:uFill>
                  <a:solidFill>
                    <a:srgbClr val="ffffff"/>
                  </a:solidFill>
                </a:uFill>
                <a:latin typeface="Overpass"/>
                <a:ea typeface="Overpass"/>
              </a:rPr>
              <a:t>Business Central</a:t>
            </a:r>
            <a:endParaRPr b="0" lang="en-US" sz="1800" spc="-1" strike="noStrike">
              <a:solidFill>
                <a:srgbClr val="000000"/>
              </a:solidFill>
              <a:uFill>
                <a:solidFill>
                  <a:srgbClr val="ffffff"/>
                </a:solidFill>
              </a:uFill>
              <a:latin typeface="Arial"/>
            </a:endParaRPr>
          </a:p>
        </p:txBody>
      </p:sp>
      <p:pic>
        <p:nvPicPr>
          <p:cNvPr id="1284" name="Shape 1670" descr=""/>
          <p:cNvPicPr/>
          <p:nvPr/>
        </p:nvPicPr>
        <p:blipFill>
          <a:blip r:embed="rId8"/>
          <a:stretch/>
        </p:blipFill>
        <p:spPr>
          <a:xfrm>
            <a:off x="5019120" y="2223720"/>
            <a:ext cx="304560" cy="304560"/>
          </a:xfrm>
          <a:prstGeom prst="rect">
            <a:avLst/>
          </a:prstGeom>
          <a:ln>
            <a:noFill/>
          </a:ln>
        </p:spPr>
      </p:pic>
      <p:sp>
        <p:nvSpPr>
          <p:cNvPr id="1285" name="CustomShape 24"/>
          <p:cNvSpPr/>
          <p:nvPr/>
        </p:nvSpPr>
        <p:spPr>
          <a:xfrm>
            <a:off x="5506560" y="2400840"/>
            <a:ext cx="6494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86" name="CustomShape 25"/>
          <p:cNvSpPr/>
          <p:nvPr/>
        </p:nvSpPr>
        <p:spPr>
          <a:xfrm rot="10796400">
            <a:off x="4989240" y="2737080"/>
            <a:ext cx="298800" cy="393120"/>
          </a:xfrm>
          <a:prstGeom prst="uturnArrow">
            <a:avLst>
              <a:gd name="adj1" fmla="val 25000"/>
              <a:gd name="adj2" fmla="val 25000"/>
              <a:gd name="adj3" fmla="val 25000"/>
              <a:gd name="adj4" fmla="val 43750"/>
              <a:gd name="adj5" fmla="val 75000"/>
            </a:avLst>
          </a:prstGeom>
          <a:solidFill>
            <a:srgbClr val="ffffff"/>
          </a:solidFill>
          <a:ln w="9360">
            <a:solidFill>
              <a:schemeClr val="dk2"/>
            </a:solidFill>
            <a:round/>
          </a:ln>
        </p:spPr>
        <p:style>
          <a:lnRef idx="0"/>
          <a:fillRef idx="0"/>
          <a:effectRef idx="0"/>
          <a:fontRef idx="minor"/>
        </p:style>
      </p:sp>
      <p:sp>
        <p:nvSpPr>
          <p:cNvPr id="1287" name="CustomShape 26"/>
          <p:cNvSpPr/>
          <p:nvPr/>
        </p:nvSpPr>
        <p:spPr>
          <a:xfrm>
            <a:off x="1476720" y="29160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Testing Rules</a:t>
            </a:r>
            <a:endParaRPr b="0" lang="en-US" sz="1800" spc="-1" strike="noStrike">
              <a:solidFill>
                <a:srgbClr val="000000"/>
              </a:solidFill>
              <a:uFill>
                <a:solidFill>
                  <a:srgbClr val="ffffff"/>
                </a:solidFill>
              </a:uFill>
              <a:latin typeface="Arial"/>
            </a:endParaRPr>
          </a:p>
        </p:txBody>
      </p:sp>
      <p:sp>
        <p:nvSpPr>
          <p:cNvPr id="1288" name="CustomShape 27"/>
          <p:cNvSpPr/>
          <p:nvPr/>
        </p:nvSpPr>
        <p:spPr>
          <a:xfrm>
            <a:off x="3633480" y="236772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289" name="CustomShape 28"/>
          <p:cNvSpPr/>
          <p:nvPr/>
        </p:nvSpPr>
        <p:spPr>
          <a:xfrm>
            <a:off x="4529880" y="302580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Testing Rules</a:t>
            </a:r>
            <a:endParaRPr b="0" lang="en-US" sz="1800" spc="-1" strike="noStrike">
              <a:solidFill>
                <a:srgbClr val="000000"/>
              </a:solidFill>
              <a:uFill>
                <a:solidFill>
                  <a:srgbClr val="ffffff"/>
                </a:solidFill>
              </a:uFill>
              <a:latin typeface="Arial"/>
            </a:endParaRPr>
          </a:p>
        </p:txBody>
      </p:sp>
      <p:pic>
        <p:nvPicPr>
          <p:cNvPr id="1290" name="Shape 1676" descr=""/>
          <p:cNvPicPr/>
          <p:nvPr/>
        </p:nvPicPr>
        <p:blipFill>
          <a:blip r:embed="rId9"/>
          <a:stretch/>
        </p:blipFill>
        <p:spPr>
          <a:xfrm>
            <a:off x="5046480" y="1661760"/>
            <a:ext cx="298800" cy="298800"/>
          </a:xfrm>
          <a:prstGeom prst="rect">
            <a:avLst/>
          </a:prstGeom>
          <a:ln>
            <a:noFill/>
          </a:ln>
        </p:spPr>
      </p:pic>
      <p:sp>
        <p:nvSpPr>
          <p:cNvPr id="1291" name="CustomShape 29"/>
          <p:cNvSpPr/>
          <p:nvPr/>
        </p:nvSpPr>
        <p:spPr>
          <a:xfrm>
            <a:off x="-13320" y="379008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Technical Rule Developer</a:t>
            </a:r>
            <a:endParaRPr b="0" lang="en-US" sz="1800" spc="-1" strike="noStrike">
              <a:solidFill>
                <a:srgbClr val="000000"/>
              </a:solidFill>
              <a:uFill>
                <a:solidFill>
                  <a:srgbClr val="ffffff"/>
                </a:solidFill>
              </a:uFill>
              <a:latin typeface="Arial"/>
            </a:endParaRPr>
          </a:p>
        </p:txBody>
      </p:sp>
      <p:pic>
        <p:nvPicPr>
          <p:cNvPr id="1292" name="Shape 1679" descr=""/>
          <p:cNvPicPr/>
          <p:nvPr/>
        </p:nvPicPr>
        <p:blipFill>
          <a:blip r:embed="rId10"/>
          <a:stretch/>
        </p:blipFill>
        <p:spPr>
          <a:xfrm>
            <a:off x="796680" y="3273120"/>
            <a:ext cx="402120" cy="620640"/>
          </a:xfrm>
          <a:prstGeom prst="rect">
            <a:avLst/>
          </a:prstGeom>
          <a:ln>
            <a:noFill/>
          </a:ln>
        </p:spPr>
      </p:pic>
      <p:sp>
        <p:nvSpPr>
          <p:cNvPr id="1293" name="CustomShape 30"/>
          <p:cNvSpPr/>
          <p:nvPr/>
        </p:nvSpPr>
        <p:spPr>
          <a:xfrm>
            <a:off x="933840" y="3218760"/>
            <a:ext cx="952200" cy="456840"/>
          </a:xfrm>
          <a:prstGeom prst="bentUpArrow">
            <a:avLst>
              <a:gd name="adj1" fmla="val 25000"/>
              <a:gd name="adj2" fmla="val 25000"/>
              <a:gd name="adj3" fmla="val 25000"/>
            </a:avLst>
          </a:prstGeom>
          <a:solidFill>
            <a:srgbClr val="ffffff"/>
          </a:solidFill>
          <a:ln w="19080">
            <a:solidFill>
              <a:srgbClr val="000000"/>
            </a:solidFill>
            <a:round/>
          </a:ln>
        </p:spPr>
        <p:style>
          <a:lnRef idx="0"/>
          <a:fillRef idx="0"/>
          <a:effectRef idx="0"/>
          <a:fontRef idx="minor"/>
        </p:style>
      </p:sp>
      <p:pic>
        <p:nvPicPr>
          <p:cNvPr id="1294" name="Shape 1681" descr=""/>
          <p:cNvPicPr/>
          <p:nvPr/>
        </p:nvPicPr>
        <p:blipFill>
          <a:blip r:embed="rId11"/>
          <a:stretch/>
        </p:blipFill>
        <p:spPr>
          <a:xfrm>
            <a:off x="5690880" y="2368080"/>
            <a:ext cx="298800" cy="298800"/>
          </a:xfrm>
          <a:prstGeom prst="rect">
            <a:avLst/>
          </a:prstGeom>
          <a:ln>
            <a:noFill/>
          </a:ln>
        </p:spPr>
      </p:pic>
      <p:sp>
        <p:nvSpPr>
          <p:cNvPr id="1295" name="CustomShape 31"/>
          <p:cNvSpPr/>
          <p:nvPr/>
        </p:nvSpPr>
        <p:spPr>
          <a:xfrm>
            <a:off x="5555880" y="1944000"/>
            <a:ext cx="64944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Release </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New </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Rules</a:t>
            </a:r>
            <a:endParaRPr b="0" lang="en-US" sz="1800" spc="-1" strike="noStrike">
              <a:solidFill>
                <a:srgbClr val="000000"/>
              </a:solidFill>
              <a:uFill>
                <a:solidFill>
                  <a:srgbClr val="ffffff"/>
                </a:solidFill>
              </a:uFill>
              <a:latin typeface="Arial"/>
            </a:endParaRPr>
          </a:p>
        </p:txBody>
      </p:sp>
      <p:pic>
        <p:nvPicPr>
          <p:cNvPr id="1296" name="Shape 1683" descr=""/>
          <p:cNvPicPr/>
          <p:nvPr/>
        </p:nvPicPr>
        <p:blipFill>
          <a:blip r:embed="rId12"/>
          <a:stretch/>
        </p:blipFill>
        <p:spPr>
          <a:xfrm>
            <a:off x="6478200" y="2623680"/>
            <a:ext cx="298800" cy="298800"/>
          </a:xfrm>
          <a:prstGeom prst="rect">
            <a:avLst/>
          </a:prstGeom>
          <a:ln>
            <a:noFill/>
          </a:ln>
        </p:spPr>
      </p:pic>
      <p:sp>
        <p:nvSpPr>
          <p:cNvPr id="1297" name="CustomShape 32"/>
          <p:cNvSpPr/>
          <p:nvPr/>
        </p:nvSpPr>
        <p:spPr>
          <a:xfrm>
            <a:off x="6406920" y="2544480"/>
            <a:ext cx="441360" cy="456840"/>
          </a:xfrm>
          <a:prstGeom prst="rect">
            <a:avLst/>
          </a:prstGeom>
          <a:noFill/>
          <a:ln w="9360">
            <a:solidFill>
              <a:schemeClr val="dk2"/>
            </a:solidFill>
            <a:custDash>
              <a:ds d="500000" sp="400000"/>
            </a:custDash>
            <a:round/>
          </a:ln>
        </p:spPr>
        <p:style>
          <a:lnRef idx="0"/>
          <a:fillRef idx="0"/>
          <a:effectRef idx="0"/>
          <a:fontRef idx="minor"/>
        </p:style>
      </p:sp>
      <p:pic>
        <p:nvPicPr>
          <p:cNvPr id="1298" name="Shape 1686" descr=""/>
          <p:cNvPicPr/>
          <p:nvPr/>
        </p:nvPicPr>
        <p:blipFill>
          <a:blip r:embed="rId13"/>
          <a:stretch/>
        </p:blipFill>
        <p:spPr>
          <a:xfrm>
            <a:off x="7629120" y="1910160"/>
            <a:ext cx="807480" cy="1066320"/>
          </a:xfrm>
          <a:prstGeom prst="rect">
            <a:avLst/>
          </a:prstGeom>
          <a:ln>
            <a:noFill/>
          </a:ln>
        </p:spPr>
      </p:pic>
      <p:sp>
        <p:nvSpPr>
          <p:cNvPr id="1299" name="CustomShape 33"/>
          <p:cNvSpPr/>
          <p:nvPr/>
        </p:nvSpPr>
        <p:spPr>
          <a:xfrm>
            <a:off x="7736760" y="2354040"/>
            <a:ext cx="777600" cy="307440"/>
          </a:xfrm>
          <a:prstGeom prst="rect">
            <a:avLst/>
          </a:prstGeom>
          <a:noFill/>
          <a:ln>
            <a:noFill/>
          </a:ln>
        </p:spPr>
        <p:style>
          <a:lnRef idx="0"/>
          <a:fillRef idx="0"/>
          <a:effectRef idx="0"/>
          <a:fontRef idx="minor"/>
        </p:style>
        <p:txBody>
          <a:bodyPr lIns="90720" rIns="90720" tIns="45360" bIns="45360"/>
          <a:p>
            <a:pPr>
              <a:lnSpc>
                <a:spcPct val="100000"/>
              </a:lnSpc>
            </a:pPr>
            <a:r>
              <a:rPr b="1" lang="en-US" sz="1400" spc="-1" strike="noStrike">
                <a:solidFill>
                  <a:srgbClr val="000000"/>
                </a:solidFill>
                <a:uFill>
                  <a:solidFill>
                    <a:srgbClr val="ffffff"/>
                  </a:solidFill>
                </a:uFill>
                <a:latin typeface="Overpass"/>
                <a:ea typeface="Overpass"/>
              </a:rPr>
              <a:t>Claims</a:t>
            </a:r>
            <a:endParaRPr b="0" lang="en-US" sz="1800" spc="-1" strike="noStrike">
              <a:solidFill>
                <a:srgbClr val="000000"/>
              </a:solidFill>
              <a:uFill>
                <a:solidFill>
                  <a:srgbClr val="ffffff"/>
                </a:solidFill>
              </a:uFill>
              <a:latin typeface="Arial"/>
            </a:endParaRPr>
          </a:p>
        </p:txBody>
      </p:sp>
      <p:sp>
        <p:nvSpPr>
          <p:cNvPr id="1300" name="CustomShape 34"/>
          <p:cNvSpPr/>
          <p:nvPr/>
        </p:nvSpPr>
        <p:spPr>
          <a:xfrm rot="10800000">
            <a:off x="7666200" y="2677680"/>
            <a:ext cx="6494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01" name="CustomShape 35"/>
          <p:cNvSpPr/>
          <p:nvPr/>
        </p:nvSpPr>
        <p:spPr>
          <a:xfrm>
            <a:off x="7016400" y="2080440"/>
            <a:ext cx="64944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Load Data</a:t>
            </a:r>
            <a:endParaRPr b="0" lang="en-US" sz="1800" spc="-1" strike="noStrike">
              <a:solidFill>
                <a:srgbClr val="000000"/>
              </a:solidFill>
              <a:uFill>
                <a:solidFill>
                  <a:srgbClr val="ffffff"/>
                </a:solidFill>
              </a:uFill>
              <a:latin typeface="Arial"/>
            </a:endParaRPr>
          </a:p>
        </p:txBody>
      </p:sp>
      <p:sp>
        <p:nvSpPr>
          <p:cNvPr id="1302" name="CustomShape 36"/>
          <p:cNvSpPr/>
          <p:nvPr/>
        </p:nvSpPr>
        <p:spPr>
          <a:xfrm>
            <a:off x="2044080" y="3553920"/>
            <a:ext cx="1314000" cy="739800"/>
          </a:xfrm>
          <a:prstGeom prst="roundRect">
            <a:avLst>
              <a:gd name="adj" fmla="val 16667"/>
            </a:avLst>
          </a:prstGeom>
          <a:noFill/>
          <a:ln w="19080">
            <a:solidFill>
              <a:srgbClr val="000000"/>
            </a:solidFill>
            <a:round/>
          </a:ln>
        </p:spPr>
        <p:style>
          <a:lnRef idx="0"/>
          <a:fillRef idx="0"/>
          <a:effectRef idx="0"/>
          <a:fontRef idx="minor"/>
        </p:style>
        <p:txBody>
          <a:bodyPr lIns="34200" rIns="34200" tIns="16920" bIns="16920" anchor="ctr"/>
          <a:p>
            <a:pPr algn="ctr">
              <a:lnSpc>
                <a:spcPct val="100000"/>
              </a:lnSpc>
            </a:pPr>
            <a:r>
              <a:rPr b="0" lang="en-US" sz="1200" spc="-1" strike="noStrike">
                <a:solidFill>
                  <a:srgbClr val="000000"/>
                </a:solidFill>
                <a:uFill>
                  <a:solidFill>
                    <a:srgbClr val="ffffff"/>
                  </a:solidFill>
                </a:uFill>
                <a:latin typeface="Overpass"/>
                <a:ea typeface="Overpass"/>
              </a:rPr>
              <a:t>Tools for developers</a:t>
            </a:r>
            <a:endParaRPr b="0" lang="en-US" sz="1800" spc="-1" strike="noStrike">
              <a:solidFill>
                <a:srgbClr val="000000"/>
              </a:solidFill>
              <a:uFill>
                <a:solidFill>
                  <a:srgbClr val="ffffff"/>
                </a:solidFill>
              </a:uFill>
              <a:latin typeface="Arial"/>
            </a:endParaRPr>
          </a:p>
        </p:txBody>
      </p:sp>
      <p:pic>
        <p:nvPicPr>
          <p:cNvPr id="1303" name="Shape 1691" descr=""/>
          <p:cNvPicPr/>
          <p:nvPr/>
        </p:nvPicPr>
        <p:blipFill>
          <a:blip r:embed="rId14"/>
          <a:stretch/>
        </p:blipFill>
        <p:spPr>
          <a:xfrm>
            <a:off x="2044080" y="4072680"/>
            <a:ext cx="761760" cy="249840"/>
          </a:xfrm>
          <a:prstGeom prst="rect">
            <a:avLst/>
          </a:prstGeom>
          <a:ln>
            <a:noFill/>
          </a:ln>
        </p:spPr>
      </p:pic>
      <p:pic>
        <p:nvPicPr>
          <p:cNvPr id="1304" name="Shape 1692" descr=""/>
          <p:cNvPicPr/>
          <p:nvPr/>
        </p:nvPicPr>
        <p:blipFill>
          <a:blip r:embed="rId15"/>
          <a:stretch/>
        </p:blipFill>
        <p:spPr>
          <a:xfrm>
            <a:off x="3018960" y="3630600"/>
            <a:ext cx="304560" cy="304560"/>
          </a:xfrm>
          <a:prstGeom prst="rect">
            <a:avLst/>
          </a:prstGeom>
          <a:ln>
            <a:noFill/>
          </a:ln>
        </p:spPr>
      </p:pic>
      <p:sp>
        <p:nvSpPr>
          <p:cNvPr id="1305" name="CustomShape 37"/>
          <p:cNvSpPr/>
          <p:nvPr/>
        </p:nvSpPr>
        <p:spPr>
          <a:xfrm>
            <a:off x="1017000" y="3938040"/>
            <a:ext cx="10267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06" name="CustomShape 38"/>
          <p:cNvSpPr/>
          <p:nvPr/>
        </p:nvSpPr>
        <p:spPr>
          <a:xfrm flipH="1" rot="10800000">
            <a:off x="6878520" y="3924000"/>
            <a:ext cx="3520440" cy="1614960"/>
          </a:xfrm>
          <a:prstGeom prst="bentConnector3">
            <a:avLst>
              <a:gd name="adj1" fmla="val 103006"/>
            </a:avLst>
          </a:prstGeom>
          <a:noFill/>
          <a:ln w="9360">
            <a:solidFill>
              <a:schemeClr val="dk2"/>
            </a:solidFill>
            <a:round/>
            <a:tailEnd len="lg" type="triangle" w="lg"/>
          </a:ln>
        </p:spPr>
        <p:style>
          <a:lnRef idx="0"/>
          <a:fillRef idx="0"/>
          <a:effectRef idx="0"/>
          <a:fontRef idx="minor"/>
        </p:style>
      </p:sp>
      <p:pic>
        <p:nvPicPr>
          <p:cNvPr id="1307" name="Shape 1695" descr=""/>
          <p:cNvPicPr/>
          <p:nvPr/>
        </p:nvPicPr>
        <p:blipFill>
          <a:blip r:embed="rId16"/>
          <a:stretch/>
        </p:blipFill>
        <p:spPr>
          <a:xfrm>
            <a:off x="8272800" y="3491280"/>
            <a:ext cx="441360" cy="682200"/>
          </a:xfrm>
          <a:prstGeom prst="rect">
            <a:avLst/>
          </a:prstGeom>
          <a:ln>
            <a:noFill/>
          </a:ln>
        </p:spPr>
      </p:pic>
      <p:sp>
        <p:nvSpPr>
          <p:cNvPr id="1308" name="CustomShape 39"/>
          <p:cNvSpPr/>
          <p:nvPr/>
        </p:nvSpPr>
        <p:spPr>
          <a:xfrm>
            <a:off x="8112600" y="4258080"/>
            <a:ext cx="1063080" cy="299520"/>
          </a:xfrm>
          <a:prstGeom prst="rect">
            <a:avLst/>
          </a:prstGeom>
          <a:noFill/>
          <a:ln>
            <a:noFill/>
          </a:ln>
        </p:spPr>
        <p:style>
          <a:lnRef idx="0"/>
          <a:fillRef idx="0"/>
          <a:effectRef idx="0"/>
          <a:fontRef idx="minor"/>
        </p:style>
        <p:txBody>
          <a:bodyPr tIns="91440" bIns="91440" anchor="ctr"/>
          <a:p>
            <a:pPr>
              <a:lnSpc>
                <a:spcPct val="100000"/>
              </a:lnSpc>
            </a:pPr>
            <a:r>
              <a:rPr b="1" lang="en-US" sz="1000" spc="-1" strike="noStrike">
                <a:solidFill>
                  <a:srgbClr val="000000"/>
                </a:solidFill>
                <a:uFill>
                  <a:solidFill>
                    <a:srgbClr val="ffffff"/>
                  </a:solidFill>
                </a:uFill>
                <a:latin typeface="Overpass"/>
                <a:ea typeface="Overpass"/>
              </a:rPr>
              <a:t>Fraud Officer</a:t>
            </a:r>
            <a:endParaRPr b="0" lang="en-US" sz="1800" spc="-1" strike="noStrike">
              <a:solidFill>
                <a:srgbClr val="000000"/>
              </a:solidFill>
              <a:uFill>
                <a:solidFill>
                  <a:srgbClr val="ffffff"/>
                </a:solidFill>
              </a:uFill>
              <a:latin typeface="Arial"/>
            </a:endParaRPr>
          </a:p>
        </p:txBody>
      </p:sp>
      <p:pic>
        <p:nvPicPr>
          <p:cNvPr id="1309" name="Shape 1698" descr=""/>
          <p:cNvPicPr/>
          <p:nvPr/>
        </p:nvPicPr>
        <p:blipFill>
          <a:blip r:embed="rId17"/>
          <a:stretch/>
        </p:blipFill>
        <p:spPr>
          <a:xfrm>
            <a:off x="6215760" y="3491280"/>
            <a:ext cx="807480" cy="1066320"/>
          </a:xfrm>
          <a:prstGeom prst="rect">
            <a:avLst/>
          </a:prstGeom>
          <a:ln>
            <a:noFill/>
          </a:ln>
        </p:spPr>
      </p:pic>
      <p:sp>
        <p:nvSpPr>
          <p:cNvPr id="1310" name="CustomShape 40"/>
          <p:cNvSpPr/>
          <p:nvPr/>
        </p:nvSpPr>
        <p:spPr>
          <a:xfrm>
            <a:off x="6269400" y="3934800"/>
            <a:ext cx="831600" cy="307440"/>
          </a:xfrm>
          <a:prstGeom prst="rect">
            <a:avLst/>
          </a:prstGeom>
          <a:noFill/>
          <a:ln>
            <a:noFill/>
          </a:ln>
        </p:spPr>
        <p:style>
          <a:lnRef idx="0"/>
          <a:fillRef idx="0"/>
          <a:effectRef idx="0"/>
          <a:fontRef idx="minor"/>
        </p:style>
        <p:txBody>
          <a:bodyPr lIns="90720" rIns="90720" tIns="45360" bIns="45360"/>
          <a:p>
            <a:pPr>
              <a:lnSpc>
                <a:spcPct val="100000"/>
              </a:lnSpc>
            </a:pPr>
            <a:r>
              <a:rPr b="1" lang="en-US" sz="1400" spc="-1" strike="noStrike">
                <a:solidFill>
                  <a:srgbClr val="000000"/>
                </a:solidFill>
                <a:uFill>
                  <a:solidFill>
                    <a:srgbClr val="ffffff"/>
                  </a:solidFill>
                </a:uFill>
                <a:latin typeface="Overpass"/>
                <a:ea typeface="Overpass"/>
              </a:rPr>
              <a:t>Results</a:t>
            </a:r>
            <a:endParaRPr b="0" lang="en-US" sz="1800" spc="-1" strike="noStrike">
              <a:solidFill>
                <a:srgbClr val="000000"/>
              </a:solidFill>
              <a:uFill>
                <a:solidFill>
                  <a:srgbClr val="ffffff"/>
                </a:solidFill>
              </a:uFill>
              <a:latin typeface="Arial"/>
            </a:endParaRPr>
          </a:p>
        </p:txBody>
      </p:sp>
      <p:sp>
        <p:nvSpPr>
          <p:cNvPr id="1311" name="CustomShape 41"/>
          <p:cNvSpPr/>
          <p:nvPr/>
        </p:nvSpPr>
        <p:spPr>
          <a:xfrm rot="5400000">
            <a:off x="6432840" y="3185280"/>
            <a:ext cx="45684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12" name="CustomShape 42"/>
          <p:cNvSpPr/>
          <p:nvPr/>
        </p:nvSpPr>
        <p:spPr>
          <a:xfrm>
            <a:off x="7020000" y="3908160"/>
            <a:ext cx="1217520" cy="2329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13" name="CustomShape 43"/>
          <p:cNvSpPr/>
          <p:nvPr/>
        </p:nvSpPr>
        <p:spPr>
          <a:xfrm>
            <a:off x="7020000" y="3329280"/>
            <a:ext cx="1217520" cy="557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Informed of claims &gt; threshold</a:t>
            </a:r>
            <a:endParaRPr b="0" lang="en-US" sz="1800" spc="-1" strike="noStrike">
              <a:solidFill>
                <a:srgbClr val="000000"/>
              </a:solidFill>
              <a:uFill>
                <a:solidFill>
                  <a:srgbClr val="ffffff"/>
                </a:solidFill>
              </a:uFill>
              <a:latin typeface="Arial"/>
            </a:endParaRPr>
          </a:p>
        </p:txBody>
      </p:sp>
      <p:sp>
        <p:nvSpPr>
          <p:cNvPr id="1314" name="CustomShape 44"/>
          <p:cNvSpPr/>
          <p:nvPr/>
        </p:nvSpPr>
        <p:spPr>
          <a:xfrm>
            <a:off x="175680" y="3404520"/>
            <a:ext cx="6256080" cy="1140840"/>
          </a:xfrm>
          <a:prstGeom prst="rect">
            <a:avLst/>
          </a:prstGeom>
          <a:gradFill>
            <a:gsLst>
              <a:gs pos="0">
                <a:srgbClr val="fff6db"/>
              </a:gs>
              <a:gs pos="100000">
                <a:srgbClr val="fad25c"/>
              </a:gs>
            </a:gsLst>
            <a:lin ang="0"/>
          </a:gradFill>
          <a:ln>
            <a:noFill/>
          </a:ln>
        </p:spPr>
        <p:style>
          <a:lnRef idx="0"/>
          <a:fillRef idx="0"/>
          <a:effectRef idx="0"/>
          <a:fontRef idx="minor"/>
        </p:style>
        <p:txBody>
          <a:bodyPr tIns="91440" bIns="91440"/>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Processed 1.5-3.5 billion claims in 35 minutes for fraud scoring (11% spent on rule execution and bulk on data provisioning)</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Reduced upto 80% maintenance of fraud scoring rules per division</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Eliminated division cost to run software to perform scoring</a:t>
            </a:r>
            <a:endParaRPr b="0" lang="en-US" sz="1800" spc="-1" strike="noStrike">
              <a:solidFill>
                <a:srgbClr val="000000"/>
              </a:solidFill>
              <a:uFill>
                <a:solidFill>
                  <a:srgbClr val="ffffff"/>
                </a:solidFill>
              </a:uFill>
              <a:latin typeface="Arial"/>
            </a:endParaRPr>
          </a:p>
          <a:p>
            <a:pPr marL="457200" indent="-298080">
              <a:lnSpc>
                <a:spcPct val="100000"/>
              </a:lnSpc>
              <a:buClr>
                <a:srgbClr val="000000"/>
              </a:buClr>
              <a:buFont typeface="Wingdings" charset="2"/>
              <a:buChar char=""/>
            </a:pPr>
            <a:r>
              <a:rPr b="1" lang="en-US" sz="1100" spc="-1" strike="noStrike">
                <a:solidFill>
                  <a:srgbClr val="000000"/>
                </a:solidFill>
                <a:uFill>
                  <a:solidFill>
                    <a:srgbClr val="ffffff"/>
                  </a:solidFill>
                </a:uFill>
                <a:latin typeface="Arial"/>
                <a:ea typeface="Arial"/>
              </a:rPr>
              <a:t>Reduced 6-12 weeks TTM down to 1-3 days</a:t>
            </a:r>
            <a:endParaRPr b="0" lang="en-US" sz="1800" spc="-1" strike="noStrike">
              <a:solidFill>
                <a:srgbClr val="000000"/>
              </a:solidFill>
              <a:uFill>
                <a:solidFill>
                  <a:srgbClr val="ffffff"/>
                </a:solidFill>
              </a:uFill>
              <a:latin typeface="Arial"/>
            </a:endParaRPr>
          </a:p>
        </p:txBody>
      </p:sp>
    </p:spTree>
  </p:cSld>
  <p:timing>
    <p:tnLst>
      <p:par>
        <p:cTn id="813" dur="indefinite" restart="never" nodeType="tmRoot">
          <p:childTnLst>
            <p:seq>
              <p:cTn id="814" dur="indefinite" nodeType="mainSeq">
                <p:childTnLst>
                  <p:par>
                    <p:cTn id="815" fill="hold">
                      <p:stCondLst>
                        <p:cond delay="indefinite"/>
                      </p:stCondLst>
                      <p:childTnLst>
                        <p:par>
                          <p:cTn id="816" fill="hold">
                            <p:stCondLst>
                              <p:cond delay="0"/>
                            </p:stCondLst>
                            <p:childTnLst>
                              <p:par>
                                <p:cTn id="817" nodeType="clickEffect" fill="hold" presetClass="entr" presetID="10">
                                  <p:stCondLst>
                                    <p:cond delay="0"/>
                                  </p:stCondLst>
                                  <p:childTnLst>
                                    <p:set>
                                      <p:cBhvr>
                                        <p:cTn id="818" dur="1" fill="hold">
                                          <p:stCondLst>
                                            <p:cond delay="0"/>
                                          </p:stCondLst>
                                        </p:cTn>
                                        <p:tgtEl>
                                          <p:spTgt spid="1314"/>
                                        </p:tgtEl>
                                        <p:attrNameLst>
                                          <p:attrName>style.visibility</p:attrName>
                                        </p:attrNameLst>
                                      </p:cBhvr>
                                      <p:to>
                                        <p:strVal val="visible"/>
                                      </p:to>
                                    </p:set>
                                    <p:animEffect filter="fade" transition="in">
                                      <p:cBhvr additive="repl">
                                        <p:cTn id="819" dur="1000"/>
                                        <p:tgtEl>
                                          <p:spTgt spid="13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TextShape 1"/>
          <p:cNvSpPr txBox="1"/>
          <p:nvPr/>
        </p:nvSpPr>
        <p:spPr>
          <a:xfrm>
            <a:off x="103320" y="4734000"/>
            <a:ext cx="360360" cy="393120"/>
          </a:xfrm>
          <a:prstGeom prst="rect">
            <a:avLst/>
          </a:prstGeom>
          <a:noFill/>
          <a:ln>
            <a:noFill/>
          </a:ln>
        </p:spPr>
        <p:txBody>
          <a:bodyPr tIns="91440" bIns="91440" anchor="ctr"/>
          <a:p>
            <a:pPr>
              <a:lnSpc>
                <a:spcPct val="100000"/>
              </a:lnSpc>
            </a:pPr>
            <a:fld id="{FFB9F270-5B5B-431E-8503-168B9344D5D5}"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316" name="CustomShape 2"/>
          <p:cNvSpPr/>
          <p:nvPr/>
        </p:nvSpPr>
        <p:spPr>
          <a:xfrm>
            <a:off x="1684080" y="0"/>
            <a:ext cx="6633000" cy="7250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Capital Markets: Trading Platform</a:t>
            </a:r>
            <a:endParaRPr b="0" lang="en-US" sz="1800" spc="-1" strike="noStrike">
              <a:solidFill>
                <a:srgbClr val="000000"/>
              </a:solidFill>
              <a:uFill>
                <a:solidFill>
                  <a:srgbClr val="ffffff"/>
                </a:solidFill>
              </a:uFill>
              <a:latin typeface="Arial"/>
            </a:endParaRPr>
          </a:p>
        </p:txBody>
      </p:sp>
      <p:sp>
        <p:nvSpPr>
          <p:cNvPr id="1317"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318" name="TextShape 4"/>
          <p:cNvSpPr txBox="1"/>
          <p:nvPr/>
        </p:nvSpPr>
        <p:spPr>
          <a:xfrm>
            <a:off x="103320" y="1520280"/>
            <a:ext cx="3584520" cy="146232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Legacy Trading Platform</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A trading platform built on highly available Status hardware. </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Expensive to maintain</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Required dedicated staff with specialized skills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Cumbersome to expand and update. </a:t>
            </a:r>
            <a:endParaRPr b="0" lang="en-US" sz="1400" spc="-1" strike="noStrike">
              <a:solidFill>
                <a:srgbClr val="000000"/>
              </a:solidFill>
              <a:uFill>
                <a:solidFill>
                  <a:srgbClr val="ffffff"/>
                </a:solidFill>
              </a:uFill>
              <a:latin typeface="Arial"/>
            </a:endParaRPr>
          </a:p>
        </p:txBody>
      </p:sp>
      <p:pic>
        <p:nvPicPr>
          <p:cNvPr id="1319" name="Shape 1712" descr=""/>
          <p:cNvPicPr/>
          <p:nvPr/>
        </p:nvPicPr>
        <p:blipFill>
          <a:blip r:embed="rId1"/>
          <a:stretch/>
        </p:blipFill>
        <p:spPr>
          <a:xfrm>
            <a:off x="103320" y="163080"/>
            <a:ext cx="1580400" cy="1462320"/>
          </a:xfrm>
          <a:prstGeom prst="rect">
            <a:avLst/>
          </a:prstGeom>
          <a:ln>
            <a:noFill/>
          </a:ln>
        </p:spPr>
      </p:pic>
      <p:sp>
        <p:nvSpPr>
          <p:cNvPr id="1320"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321" name="CustomShape 6"/>
          <p:cNvSpPr/>
          <p:nvPr/>
        </p:nvSpPr>
        <p:spPr>
          <a:xfrm>
            <a:off x="1812960" y="60084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Problem Domain</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322" name="TextShape 7"/>
          <p:cNvSpPr txBox="1"/>
          <p:nvPr/>
        </p:nvSpPr>
        <p:spPr>
          <a:xfrm>
            <a:off x="3688200" y="1463040"/>
            <a:ext cx="5455440" cy="351072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New Trading Platform Vision</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Modular</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Simple/Efficient horizontal scalability as throughput increases.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Adaptable to accept trades from disparate trading interfaces, perform trade order and execution processing and send out to a variety of equities and options exchanges.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Trade data is </a:t>
            </a:r>
            <a:r>
              <a:rPr b="1" lang="en-US" sz="1100" spc="-1" strike="noStrike">
                <a:solidFill>
                  <a:srgbClr val="000000"/>
                </a:solidFill>
                <a:uFill>
                  <a:solidFill>
                    <a:srgbClr val="ffffff"/>
                  </a:solidFill>
                </a:uFill>
                <a:latin typeface="Arial"/>
                <a:ea typeface="Arial"/>
              </a:rPr>
              <a:t>validated</a:t>
            </a:r>
            <a:r>
              <a:rPr b="0" lang="en-US" sz="1100" spc="-1" strike="noStrike">
                <a:solidFill>
                  <a:srgbClr val="000000"/>
                </a:solidFill>
                <a:uFill>
                  <a:solidFill>
                    <a:srgbClr val="ffffff"/>
                  </a:solidFill>
                </a:uFill>
                <a:latin typeface="Arial"/>
                <a:ea typeface="Arial"/>
              </a:rPr>
              <a:t>, processed, transformed, enriched, cached, routed, and transmitted.</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Strict SLAs for uptime(99.9999% uptime required during trading hours), throughput, latency, fault tolerance(tolerate single node failure without breaking latency or throughput), disaster recovery(geographic replication, with a switchover of 5 minutes or less), and scalability.</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100" spc="-1" strike="noStrike">
                <a:solidFill>
                  <a:srgbClr val="000000"/>
                </a:solidFill>
                <a:uFill>
                  <a:solidFill>
                    <a:srgbClr val="ffffff"/>
                  </a:solidFill>
                </a:uFill>
                <a:latin typeface="Arial"/>
                <a:ea typeface="Arial"/>
              </a:rPr>
              <a:t>Throughput of 200 messages per second, and up to 900,000 executions per day, with a maximum processing time of 200 milliseconds per layer, and 1 second end-to-end.</a:t>
            </a:r>
            <a:endParaRPr b="0" lang="en-US" sz="1400" spc="-1" strike="noStrike">
              <a:solidFill>
                <a:srgbClr val="000000"/>
              </a:solidFill>
              <a:uFill>
                <a:solidFill>
                  <a:srgbClr val="ffffff"/>
                </a:solidFill>
              </a:uFill>
              <a:latin typeface="Arial"/>
            </a:endParaRPr>
          </a:p>
        </p:txBody>
      </p:sp>
      <p:sp>
        <p:nvSpPr>
          <p:cNvPr id="1323" name="CustomShape 8"/>
          <p:cNvSpPr/>
          <p:nvPr/>
        </p:nvSpPr>
        <p:spPr>
          <a:xfrm>
            <a:off x="3362400" y="2040480"/>
            <a:ext cx="456840" cy="6246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1324" name="Shape 1717" descr=""/>
          <p:cNvPicPr/>
          <p:nvPr/>
        </p:nvPicPr>
        <p:blipFill>
          <a:blip r:embed="rId2"/>
          <a:stretch/>
        </p:blipFill>
        <p:spPr>
          <a:xfrm>
            <a:off x="354960" y="3023280"/>
            <a:ext cx="3007080" cy="1669680"/>
          </a:xfrm>
          <a:prstGeom prst="rect">
            <a:avLst/>
          </a:prstGeom>
          <a:ln>
            <a:noFill/>
          </a:ln>
        </p:spPr>
      </p:pic>
    </p:spTree>
  </p:cSld>
  <p:timing>
    <p:tnLst>
      <p:par>
        <p:cTn id="820" dur="indefinite" restart="never" nodeType="tmRoot">
          <p:childTnLst>
            <p:seq>
              <p:cTn id="821"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TextShape 1"/>
          <p:cNvSpPr txBox="1"/>
          <p:nvPr/>
        </p:nvSpPr>
        <p:spPr>
          <a:xfrm>
            <a:off x="103320" y="4734000"/>
            <a:ext cx="360360" cy="393120"/>
          </a:xfrm>
          <a:prstGeom prst="rect">
            <a:avLst/>
          </a:prstGeom>
          <a:noFill/>
          <a:ln>
            <a:noFill/>
          </a:ln>
        </p:spPr>
        <p:txBody>
          <a:bodyPr tIns="91440" bIns="91440" anchor="ctr"/>
          <a:p>
            <a:pPr>
              <a:lnSpc>
                <a:spcPct val="100000"/>
              </a:lnSpc>
            </a:pPr>
            <a:fld id="{A68F8C9C-75B6-429C-B4E5-5EA01D637AF1}"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326" name="CustomShape 2"/>
          <p:cNvSpPr/>
          <p:nvPr/>
        </p:nvSpPr>
        <p:spPr>
          <a:xfrm>
            <a:off x="1684080" y="0"/>
            <a:ext cx="6633000" cy="7250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Capital Markets: Trading Platform</a:t>
            </a:r>
            <a:endParaRPr b="0" lang="en-US" sz="1800" spc="-1" strike="noStrike">
              <a:solidFill>
                <a:srgbClr val="000000"/>
              </a:solidFill>
              <a:uFill>
                <a:solidFill>
                  <a:srgbClr val="ffffff"/>
                </a:solidFill>
              </a:uFill>
              <a:latin typeface="Arial"/>
            </a:endParaRPr>
          </a:p>
        </p:txBody>
      </p:sp>
      <p:sp>
        <p:nvSpPr>
          <p:cNvPr id="1327"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328" name="Shape 1725" descr=""/>
          <p:cNvPicPr/>
          <p:nvPr/>
        </p:nvPicPr>
        <p:blipFill>
          <a:blip r:embed="rId1"/>
          <a:stretch/>
        </p:blipFill>
        <p:spPr>
          <a:xfrm>
            <a:off x="103320" y="163080"/>
            <a:ext cx="1580400" cy="1462320"/>
          </a:xfrm>
          <a:prstGeom prst="rect">
            <a:avLst/>
          </a:prstGeom>
          <a:ln>
            <a:noFill/>
          </a:ln>
        </p:spPr>
      </p:pic>
      <p:sp>
        <p:nvSpPr>
          <p:cNvPr id="1329"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330" name="CustomShape 5"/>
          <p:cNvSpPr/>
          <p:nvPr/>
        </p:nvSpPr>
        <p:spPr>
          <a:xfrm>
            <a:off x="1812960" y="60084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Platform Rules Focus</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331" name="Shape 1728" descr=""/>
          <p:cNvPicPr/>
          <p:nvPr/>
        </p:nvPicPr>
        <p:blipFill>
          <a:blip r:embed="rId2"/>
          <a:stretch/>
        </p:blipFill>
        <p:spPr>
          <a:xfrm>
            <a:off x="0" y="1877400"/>
            <a:ext cx="676080" cy="496080"/>
          </a:xfrm>
          <a:prstGeom prst="rect">
            <a:avLst/>
          </a:prstGeom>
          <a:ln>
            <a:noFill/>
          </a:ln>
        </p:spPr>
      </p:pic>
      <p:pic>
        <p:nvPicPr>
          <p:cNvPr id="1332" name="Shape 1729" descr=""/>
          <p:cNvPicPr/>
          <p:nvPr/>
        </p:nvPicPr>
        <p:blipFill>
          <a:blip r:embed="rId3"/>
          <a:stretch/>
        </p:blipFill>
        <p:spPr>
          <a:xfrm>
            <a:off x="158040" y="2546280"/>
            <a:ext cx="360360" cy="632880"/>
          </a:xfrm>
          <a:prstGeom prst="rect">
            <a:avLst/>
          </a:prstGeom>
          <a:ln>
            <a:noFill/>
          </a:ln>
        </p:spPr>
      </p:pic>
      <p:sp>
        <p:nvSpPr>
          <p:cNvPr id="1333" name="CustomShape 6"/>
          <p:cNvSpPr/>
          <p:nvPr/>
        </p:nvSpPr>
        <p:spPr>
          <a:xfrm>
            <a:off x="1277640" y="1442520"/>
            <a:ext cx="6046920" cy="3374280"/>
          </a:xfrm>
          <a:prstGeom prst="roundRect">
            <a:avLst>
              <a:gd name="adj" fmla="val 16667"/>
            </a:avLst>
          </a:prstGeom>
          <a:noFill/>
          <a:ln w="12600">
            <a:solidFill>
              <a:srgbClr val="000000"/>
            </a:solidFill>
            <a:round/>
          </a:ln>
        </p:spPr>
        <p:style>
          <a:lnRef idx="0"/>
          <a:fillRef idx="0"/>
          <a:effectRef idx="0"/>
          <a:fontRef idx="minor"/>
        </p:style>
      </p:sp>
      <p:sp>
        <p:nvSpPr>
          <p:cNvPr id="1334" name="CustomShape 7"/>
          <p:cNvSpPr/>
          <p:nvPr/>
        </p:nvSpPr>
        <p:spPr>
          <a:xfrm>
            <a:off x="748440" y="2278800"/>
            <a:ext cx="456840" cy="6246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35" name="CustomShape 8"/>
          <p:cNvSpPr/>
          <p:nvPr/>
        </p:nvSpPr>
        <p:spPr>
          <a:xfrm>
            <a:off x="609120" y="1877400"/>
            <a:ext cx="73584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Trade Requests</a:t>
            </a:r>
            <a:endParaRPr b="0" lang="en-US" sz="1800" spc="-1" strike="noStrike">
              <a:solidFill>
                <a:srgbClr val="000000"/>
              </a:solidFill>
              <a:uFill>
                <a:solidFill>
                  <a:srgbClr val="ffffff"/>
                </a:solidFill>
              </a:uFill>
              <a:latin typeface="Arial"/>
            </a:endParaRPr>
          </a:p>
        </p:txBody>
      </p:sp>
      <p:sp>
        <p:nvSpPr>
          <p:cNvPr id="1336" name="CustomShape 9"/>
          <p:cNvSpPr/>
          <p:nvPr/>
        </p:nvSpPr>
        <p:spPr>
          <a:xfrm>
            <a:off x="1873800" y="1836360"/>
            <a:ext cx="1167120" cy="57816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Trading Policies &amp; Validations</a:t>
            </a:r>
            <a:endParaRPr b="0" lang="en-US" sz="1800" spc="-1" strike="noStrike">
              <a:solidFill>
                <a:srgbClr val="000000"/>
              </a:solidFill>
              <a:uFill>
                <a:solidFill>
                  <a:srgbClr val="ffffff"/>
                </a:solidFill>
              </a:uFill>
              <a:latin typeface="Arial"/>
            </a:endParaRPr>
          </a:p>
        </p:txBody>
      </p:sp>
      <p:sp>
        <p:nvSpPr>
          <p:cNvPr id="1337" name="CustomShape 10"/>
          <p:cNvSpPr/>
          <p:nvPr/>
        </p:nvSpPr>
        <p:spPr>
          <a:xfrm>
            <a:off x="2304720" y="223344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338" name="CustomShape 11"/>
          <p:cNvSpPr/>
          <p:nvPr/>
        </p:nvSpPr>
        <p:spPr>
          <a:xfrm>
            <a:off x="1416600" y="196128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39" name="CustomShape 12"/>
          <p:cNvSpPr/>
          <p:nvPr/>
        </p:nvSpPr>
        <p:spPr>
          <a:xfrm>
            <a:off x="1276920" y="1606680"/>
            <a:ext cx="675720" cy="407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Stream 1</a:t>
            </a:r>
            <a:endParaRPr b="0" lang="en-US" sz="1800" spc="-1" strike="noStrike">
              <a:solidFill>
                <a:srgbClr val="000000"/>
              </a:solidFill>
              <a:uFill>
                <a:solidFill>
                  <a:srgbClr val="ffffff"/>
                </a:solidFill>
              </a:uFill>
              <a:latin typeface="Arial"/>
            </a:endParaRPr>
          </a:p>
        </p:txBody>
      </p:sp>
      <p:sp>
        <p:nvSpPr>
          <p:cNvPr id="1340" name="CustomShape 13"/>
          <p:cNvSpPr/>
          <p:nvPr/>
        </p:nvSpPr>
        <p:spPr>
          <a:xfrm>
            <a:off x="1873800" y="2688120"/>
            <a:ext cx="116712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Trading Policies &amp; Validations</a:t>
            </a:r>
            <a:endParaRPr b="0" lang="en-US" sz="1800" spc="-1" strike="noStrike">
              <a:solidFill>
                <a:srgbClr val="000000"/>
              </a:solidFill>
              <a:uFill>
                <a:solidFill>
                  <a:srgbClr val="ffffff"/>
                </a:solidFill>
              </a:uFill>
              <a:latin typeface="Arial"/>
            </a:endParaRPr>
          </a:p>
        </p:txBody>
      </p:sp>
      <p:sp>
        <p:nvSpPr>
          <p:cNvPr id="1341" name="CustomShape 14"/>
          <p:cNvSpPr/>
          <p:nvPr/>
        </p:nvSpPr>
        <p:spPr>
          <a:xfrm>
            <a:off x="2304720" y="302436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342" name="CustomShape 15"/>
          <p:cNvSpPr/>
          <p:nvPr/>
        </p:nvSpPr>
        <p:spPr>
          <a:xfrm>
            <a:off x="1416600" y="281304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43" name="CustomShape 16"/>
          <p:cNvSpPr/>
          <p:nvPr/>
        </p:nvSpPr>
        <p:spPr>
          <a:xfrm>
            <a:off x="1276920" y="2458440"/>
            <a:ext cx="67572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Stream 2</a:t>
            </a:r>
            <a:endParaRPr b="0" lang="en-US" sz="1800" spc="-1" strike="noStrike">
              <a:solidFill>
                <a:srgbClr val="000000"/>
              </a:solidFill>
              <a:uFill>
                <a:solidFill>
                  <a:srgbClr val="ffffff"/>
                </a:solidFill>
              </a:uFill>
              <a:latin typeface="Arial"/>
            </a:endParaRPr>
          </a:p>
        </p:txBody>
      </p:sp>
      <p:sp>
        <p:nvSpPr>
          <p:cNvPr id="1344" name="CustomShape 17"/>
          <p:cNvSpPr/>
          <p:nvPr/>
        </p:nvSpPr>
        <p:spPr>
          <a:xfrm>
            <a:off x="1873800" y="3496680"/>
            <a:ext cx="116712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Trading Policies &amp; Validations</a:t>
            </a:r>
            <a:endParaRPr b="0" lang="en-US" sz="1800" spc="-1" strike="noStrike">
              <a:solidFill>
                <a:srgbClr val="000000"/>
              </a:solidFill>
              <a:uFill>
                <a:solidFill>
                  <a:srgbClr val="ffffff"/>
                </a:solidFill>
              </a:uFill>
              <a:latin typeface="Arial"/>
            </a:endParaRPr>
          </a:p>
        </p:txBody>
      </p:sp>
      <p:sp>
        <p:nvSpPr>
          <p:cNvPr id="1345" name="CustomShape 18"/>
          <p:cNvSpPr/>
          <p:nvPr/>
        </p:nvSpPr>
        <p:spPr>
          <a:xfrm>
            <a:off x="2304720" y="386388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346" name="CustomShape 19"/>
          <p:cNvSpPr/>
          <p:nvPr/>
        </p:nvSpPr>
        <p:spPr>
          <a:xfrm>
            <a:off x="1416600" y="362160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47" name="CustomShape 20"/>
          <p:cNvSpPr/>
          <p:nvPr/>
        </p:nvSpPr>
        <p:spPr>
          <a:xfrm>
            <a:off x="1276920" y="3267000"/>
            <a:ext cx="67572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Stream N</a:t>
            </a:r>
            <a:endParaRPr b="0" lang="en-US" sz="1800" spc="-1" strike="noStrike">
              <a:solidFill>
                <a:srgbClr val="000000"/>
              </a:solidFill>
              <a:uFill>
                <a:solidFill>
                  <a:srgbClr val="ffffff"/>
                </a:solidFill>
              </a:uFill>
              <a:latin typeface="Arial"/>
            </a:endParaRPr>
          </a:p>
        </p:txBody>
      </p:sp>
      <p:sp>
        <p:nvSpPr>
          <p:cNvPr id="1348" name="CustomShape 21"/>
          <p:cNvSpPr/>
          <p:nvPr/>
        </p:nvSpPr>
        <p:spPr>
          <a:xfrm rot="10800000">
            <a:off x="3748680" y="4221000"/>
            <a:ext cx="456840" cy="328320"/>
          </a:xfrm>
          <a:prstGeom prst="trapezoid">
            <a:avLst>
              <a:gd name="adj" fmla="val 25000"/>
            </a:avLst>
          </a:prstGeom>
          <a:solidFill>
            <a:srgbClr val="ffffff"/>
          </a:solidFill>
          <a:ln w="19080">
            <a:solidFill>
              <a:schemeClr val="dk2"/>
            </a:solidFill>
            <a:round/>
          </a:ln>
        </p:spPr>
        <p:style>
          <a:lnRef idx="0"/>
          <a:fillRef idx="0"/>
          <a:effectRef idx="0"/>
          <a:fontRef idx="minor"/>
        </p:style>
      </p:sp>
      <p:sp>
        <p:nvSpPr>
          <p:cNvPr id="1349" name="CustomShape 22"/>
          <p:cNvSpPr/>
          <p:nvPr/>
        </p:nvSpPr>
        <p:spPr>
          <a:xfrm>
            <a:off x="3041280" y="3786120"/>
            <a:ext cx="478440" cy="105840"/>
          </a:xfrm>
          <a:prstGeom prst="bentConnector2">
            <a:avLst/>
          </a:prstGeom>
          <a:noFill/>
          <a:ln w="9360">
            <a:solidFill>
              <a:schemeClr val="dk2"/>
            </a:solidFill>
            <a:round/>
          </a:ln>
        </p:spPr>
        <p:style>
          <a:lnRef idx="0"/>
          <a:fillRef idx="0"/>
          <a:effectRef idx="0"/>
          <a:fontRef idx="minor"/>
        </p:style>
      </p:sp>
      <p:sp>
        <p:nvSpPr>
          <p:cNvPr id="1350" name="CustomShape 23"/>
          <p:cNvSpPr/>
          <p:nvPr/>
        </p:nvSpPr>
        <p:spPr>
          <a:xfrm>
            <a:off x="3040920" y="2977560"/>
            <a:ext cx="478440" cy="914400"/>
          </a:xfrm>
          <a:prstGeom prst="bentConnector2">
            <a:avLst/>
          </a:prstGeom>
          <a:noFill/>
          <a:ln w="9360">
            <a:solidFill>
              <a:schemeClr val="dk2"/>
            </a:solidFill>
            <a:round/>
          </a:ln>
        </p:spPr>
        <p:style>
          <a:lnRef idx="0"/>
          <a:fillRef idx="0"/>
          <a:effectRef idx="0"/>
          <a:fontRef idx="minor"/>
        </p:style>
      </p:sp>
      <p:sp>
        <p:nvSpPr>
          <p:cNvPr id="1351" name="CustomShape 24"/>
          <p:cNvSpPr/>
          <p:nvPr/>
        </p:nvSpPr>
        <p:spPr>
          <a:xfrm flipH="1" rot="16200000">
            <a:off x="2396520" y="2769840"/>
            <a:ext cx="1766160" cy="478440"/>
          </a:xfrm>
          <a:prstGeom prst="bentConnector3">
            <a:avLst>
              <a:gd name="adj1" fmla="val 420"/>
            </a:avLst>
          </a:prstGeom>
          <a:noFill/>
          <a:ln w="9360">
            <a:solidFill>
              <a:schemeClr val="dk2"/>
            </a:solidFill>
            <a:round/>
          </a:ln>
        </p:spPr>
        <p:style>
          <a:lnRef idx="0"/>
          <a:fillRef idx="0"/>
          <a:effectRef idx="0"/>
          <a:fontRef idx="minor"/>
        </p:style>
      </p:sp>
      <p:sp>
        <p:nvSpPr>
          <p:cNvPr id="1352" name="CustomShape 25"/>
          <p:cNvSpPr/>
          <p:nvPr/>
        </p:nvSpPr>
        <p:spPr>
          <a:xfrm>
            <a:off x="2936160" y="4221000"/>
            <a:ext cx="116676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CEP (Time/SIze) Trades Analysis</a:t>
            </a:r>
            <a:endParaRPr b="0" lang="en-US" sz="1800" spc="-1" strike="noStrike">
              <a:solidFill>
                <a:srgbClr val="000000"/>
              </a:solidFill>
              <a:uFill>
                <a:solidFill>
                  <a:srgbClr val="ffffff"/>
                </a:solidFill>
              </a:uFill>
              <a:latin typeface="Arial"/>
            </a:endParaRPr>
          </a:p>
        </p:txBody>
      </p:sp>
      <p:pic>
        <p:nvPicPr>
          <p:cNvPr id="1353" name="Shape 1753" descr=""/>
          <p:cNvPicPr/>
          <p:nvPr/>
        </p:nvPicPr>
        <p:blipFill>
          <a:blip r:embed="rId4"/>
          <a:stretch/>
        </p:blipFill>
        <p:spPr>
          <a:xfrm>
            <a:off x="4650480" y="4075200"/>
            <a:ext cx="456840" cy="401040"/>
          </a:xfrm>
          <a:prstGeom prst="rect">
            <a:avLst/>
          </a:prstGeom>
          <a:ln>
            <a:noFill/>
          </a:ln>
        </p:spPr>
      </p:pic>
      <p:pic>
        <p:nvPicPr>
          <p:cNvPr id="1354" name="Shape 1754" descr=""/>
          <p:cNvPicPr/>
          <p:nvPr/>
        </p:nvPicPr>
        <p:blipFill>
          <a:blip r:embed="rId5"/>
          <a:stretch/>
        </p:blipFill>
        <p:spPr>
          <a:xfrm>
            <a:off x="4589640" y="4641480"/>
            <a:ext cx="578520" cy="578520"/>
          </a:xfrm>
          <a:prstGeom prst="rect">
            <a:avLst/>
          </a:prstGeom>
          <a:ln>
            <a:noFill/>
          </a:ln>
        </p:spPr>
      </p:pic>
      <p:sp>
        <p:nvSpPr>
          <p:cNvPr id="1355" name="CustomShape 26"/>
          <p:cNvSpPr/>
          <p:nvPr/>
        </p:nvSpPr>
        <p:spPr>
          <a:xfrm flipH="1" rot="10800000">
            <a:off x="4650480" y="4510440"/>
            <a:ext cx="546480" cy="234000"/>
          </a:xfrm>
          <a:prstGeom prst="bentConnector3">
            <a:avLst>
              <a:gd name="adj1" fmla="val 54763"/>
            </a:avLst>
          </a:prstGeom>
          <a:noFill/>
          <a:ln w="9360">
            <a:solidFill>
              <a:schemeClr val="dk2"/>
            </a:solidFill>
            <a:round/>
            <a:tailEnd len="lg" type="triangle" w="lg"/>
          </a:ln>
        </p:spPr>
        <p:style>
          <a:lnRef idx="0"/>
          <a:fillRef idx="0"/>
          <a:effectRef idx="0"/>
          <a:fontRef idx="minor"/>
        </p:style>
      </p:sp>
      <p:sp>
        <p:nvSpPr>
          <p:cNvPr id="1356" name="CustomShape 27"/>
          <p:cNvSpPr/>
          <p:nvPr/>
        </p:nvSpPr>
        <p:spPr>
          <a:xfrm>
            <a:off x="4103640" y="4510440"/>
            <a:ext cx="486000" cy="420120"/>
          </a:xfrm>
          <a:prstGeom prst="bentConnector3">
            <a:avLst>
              <a:gd name="adj1" fmla="val 58868"/>
            </a:avLst>
          </a:prstGeom>
          <a:noFill/>
          <a:ln w="9360">
            <a:solidFill>
              <a:schemeClr val="dk2"/>
            </a:solidFill>
            <a:round/>
            <a:tailEnd len="lg" type="triangle" w="lg"/>
          </a:ln>
        </p:spPr>
        <p:style>
          <a:lnRef idx="0"/>
          <a:fillRef idx="0"/>
          <a:effectRef idx="0"/>
          <a:fontRef idx="minor"/>
        </p:style>
      </p:sp>
      <p:pic>
        <p:nvPicPr>
          <p:cNvPr id="1357" name="Shape 1757" descr=""/>
          <p:cNvPicPr/>
          <p:nvPr/>
        </p:nvPicPr>
        <p:blipFill>
          <a:blip r:embed="rId6"/>
          <a:stretch/>
        </p:blipFill>
        <p:spPr>
          <a:xfrm>
            <a:off x="8264880" y="1550160"/>
            <a:ext cx="456840" cy="456840"/>
          </a:xfrm>
          <a:prstGeom prst="rect">
            <a:avLst/>
          </a:prstGeom>
          <a:ln>
            <a:noFill/>
          </a:ln>
        </p:spPr>
      </p:pic>
      <p:sp>
        <p:nvSpPr>
          <p:cNvPr id="1358" name="CustomShape 28"/>
          <p:cNvSpPr/>
          <p:nvPr/>
        </p:nvSpPr>
        <p:spPr>
          <a:xfrm>
            <a:off x="7858440" y="1985760"/>
            <a:ext cx="1167120" cy="2340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Stock Market 1</a:t>
            </a:r>
            <a:endParaRPr b="0" lang="en-US" sz="1800" spc="-1" strike="noStrike">
              <a:solidFill>
                <a:srgbClr val="000000"/>
              </a:solidFill>
              <a:uFill>
                <a:solidFill>
                  <a:srgbClr val="ffffff"/>
                </a:solidFill>
              </a:uFill>
              <a:latin typeface="Arial"/>
            </a:endParaRPr>
          </a:p>
        </p:txBody>
      </p:sp>
      <p:pic>
        <p:nvPicPr>
          <p:cNvPr id="1359" name="Shape 1759" descr=""/>
          <p:cNvPicPr/>
          <p:nvPr/>
        </p:nvPicPr>
        <p:blipFill>
          <a:blip r:embed="rId7"/>
          <a:stretch/>
        </p:blipFill>
        <p:spPr>
          <a:xfrm>
            <a:off x="8316360" y="2233440"/>
            <a:ext cx="456840" cy="456840"/>
          </a:xfrm>
          <a:prstGeom prst="rect">
            <a:avLst/>
          </a:prstGeom>
          <a:ln>
            <a:noFill/>
          </a:ln>
        </p:spPr>
      </p:pic>
      <p:sp>
        <p:nvSpPr>
          <p:cNvPr id="1360" name="CustomShape 29"/>
          <p:cNvSpPr/>
          <p:nvPr/>
        </p:nvSpPr>
        <p:spPr>
          <a:xfrm>
            <a:off x="7909920" y="2669400"/>
            <a:ext cx="1167120" cy="2340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Stock Market 2</a:t>
            </a:r>
            <a:endParaRPr b="0" lang="en-US" sz="1800" spc="-1" strike="noStrike">
              <a:solidFill>
                <a:srgbClr val="000000"/>
              </a:solidFill>
              <a:uFill>
                <a:solidFill>
                  <a:srgbClr val="ffffff"/>
                </a:solidFill>
              </a:uFill>
              <a:latin typeface="Arial"/>
            </a:endParaRPr>
          </a:p>
        </p:txBody>
      </p:sp>
      <p:pic>
        <p:nvPicPr>
          <p:cNvPr id="1361" name="Shape 1761" descr=""/>
          <p:cNvPicPr/>
          <p:nvPr/>
        </p:nvPicPr>
        <p:blipFill>
          <a:blip r:embed="rId8"/>
          <a:stretch/>
        </p:blipFill>
        <p:spPr>
          <a:xfrm>
            <a:off x="3612600" y="2125800"/>
            <a:ext cx="3044160" cy="1372680"/>
          </a:xfrm>
          <a:prstGeom prst="rect">
            <a:avLst/>
          </a:prstGeom>
          <a:ln>
            <a:noFill/>
          </a:ln>
        </p:spPr>
      </p:pic>
      <p:sp>
        <p:nvSpPr>
          <p:cNvPr id="1362" name="CustomShape 30"/>
          <p:cNvSpPr/>
          <p:nvPr/>
        </p:nvSpPr>
        <p:spPr>
          <a:xfrm>
            <a:off x="3367440" y="461448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363" name="CustomShape 31"/>
          <p:cNvSpPr/>
          <p:nvPr/>
        </p:nvSpPr>
        <p:spPr>
          <a:xfrm>
            <a:off x="6602040" y="1917000"/>
            <a:ext cx="144396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64" name="CustomShape 32"/>
          <p:cNvSpPr/>
          <p:nvPr/>
        </p:nvSpPr>
        <p:spPr>
          <a:xfrm>
            <a:off x="6749640" y="1841040"/>
            <a:ext cx="1018080" cy="401040"/>
          </a:xfrm>
          <a:prstGeom prst="roundRect">
            <a:avLst>
              <a:gd name="adj" fmla="val 4654"/>
            </a:avLst>
          </a:prstGeom>
          <a:solidFill>
            <a:srgbClr val="efefef"/>
          </a:solid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Trade Policy</a:t>
            </a:r>
            <a:endParaRPr b="0" lang="en-US" sz="1800" spc="-1" strike="noStrike">
              <a:solidFill>
                <a:srgbClr val="000000"/>
              </a:solidFill>
              <a:uFill>
                <a:solidFill>
                  <a:srgbClr val="ffffff"/>
                </a:solidFill>
              </a:uFill>
              <a:latin typeface="Arial"/>
            </a:endParaRPr>
          </a:p>
        </p:txBody>
      </p:sp>
      <p:sp>
        <p:nvSpPr>
          <p:cNvPr id="1365" name="CustomShape 33"/>
          <p:cNvSpPr/>
          <p:nvPr/>
        </p:nvSpPr>
        <p:spPr>
          <a:xfrm>
            <a:off x="6955920" y="201996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366" name="CustomShape 34"/>
          <p:cNvSpPr/>
          <p:nvPr/>
        </p:nvSpPr>
        <p:spPr>
          <a:xfrm>
            <a:off x="6657120" y="2660040"/>
            <a:ext cx="144396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67" name="CustomShape 35"/>
          <p:cNvSpPr/>
          <p:nvPr/>
        </p:nvSpPr>
        <p:spPr>
          <a:xfrm>
            <a:off x="6804720" y="2584080"/>
            <a:ext cx="1018080" cy="401040"/>
          </a:xfrm>
          <a:prstGeom prst="roundRect">
            <a:avLst>
              <a:gd name="adj" fmla="val 4654"/>
            </a:avLst>
          </a:prstGeom>
          <a:solidFill>
            <a:srgbClr val="efefef"/>
          </a:solid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Trade Policy</a:t>
            </a:r>
            <a:endParaRPr b="0" lang="en-US" sz="1800" spc="-1" strike="noStrike">
              <a:solidFill>
                <a:srgbClr val="000000"/>
              </a:solidFill>
              <a:uFill>
                <a:solidFill>
                  <a:srgbClr val="ffffff"/>
                </a:solidFill>
              </a:uFill>
              <a:latin typeface="Arial"/>
            </a:endParaRPr>
          </a:p>
        </p:txBody>
      </p:sp>
      <p:sp>
        <p:nvSpPr>
          <p:cNvPr id="1368" name="CustomShape 36"/>
          <p:cNvSpPr/>
          <p:nvPr/>
        </p:nvSpPr>
        <p:spPr>
          <a:xfrm>
            <a:off x="7011000" y="276300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369" name="CustomShape 37"/>
          <p:cNvSpPr/>
          <p:nvPr/>
        </p:nvSpPr>
        <p:spPr>
          <a:xfrm>
            <a:off x="6657120" y="3308760"/>
            <a:ext cx="144396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370" name="CustomShape 38"/>
          <p:cNvSpPr/>
          <p:nvPr/>
        </p:nvSpPr>
        <p:spPr>
          <a:xfrm>
            <a:off x="6804720" y="3232800"/>
            <a:ext cx="1018080" cy="401040"/>
          </a:xfrm>
          <a:prstGeom prst="roundRect">
            <a:avLst>
              <a:gd name="adj" fmla="val 4654"/>
            </a:avLst>
          </a:prstGeom>
          <a:solidFill>
            <a:srgbClr val="efefef"/>
          </a:solid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Trade Policy</a:t>
            </a:r>
            <a:endParaRPr b="0" lang="en-US" sz="1800" spc="-1" strike="noStrike">
              <a:solidFill>
                <a:srgbClr val="000000"/>
              </a:solidFill>
              <a:uFill>
                <a:solidFill>
                  <a:srgbClr val="ffffff"/>
                </a:solidFill>
              </a:uFill>
              <a:latin typeface="Arial"/>
            </a:endParaRPr>
          </a:p>
        </p:txBody>
      </p:sp>
      <p:sp>
        <p:nvSpPr>
          <p:cNvPr id="1371" name="CustomShape 39"/>
          <p:cNvSpPr/>
          <p:nvPr/>
        </p:nvSpPr>
        <p:spPr>
          <a:xfrm>
            <a:off x="7011000" y="341208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pic>
        <p:nvPicPr>
          <p:cNvPr id="1372" name="Shape 1772" descr=""/>
          <p:cNvPicPr/>
          <p:nvPr/>
        </p:nvPicPr>
        <p:blipFill>
          <a:blip r:embed="rId9"/>
          <a:stretch/>
        </p:blipFill>
        <p:spPr>
          <a:xfrm>
            <a:off x="8452800" y="3098520"/>
            <a:ext cx="456840" cy="456840"/>
          </a:xfrm>
          <a:prstGeom prst="rect">
            <a:avLst/>
          </a:prstGeom>
          <a:ln>
            <a:noFill/>
          </a:ln>
        </p:spPr>
      </p:pic>
      <p:sp>
        <p:nvSpPr>
          <p:cNvPr id="1373" name="CustomShape 40"/>
          <p:cNvSpPr/>
          <p:nvPr/>
        </p:nvSpPr>
        <p:spPr>
          <a:xfrm>
            <a:off x="8046360" y="3534480"/>
            <a:ext cx="1167120" cy="2340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Otions</a:t>
            </a:r>
            <a:endParaRPr b="0" lang="en-US" sz="1800" spc="-1" strike="noStrike">
              <a:solidFill>
                <a:srgbClr val="000000"/>
              </a:solidFill>
              <a:uFill>
                <a:solidFill>
                  <a:srgbClr val="ffffff"/>
                </a:solidFill>
              </a:uFill>
              <a:latin typeface="Arial"/>
            </a:endParaRPr>
          </a:p>
        </p:txBody>
      </p:sp>
    </p:spTree>
  </p:cSld>
  <p:timing>
    <p:tnLst>
      <p:par>
        <p:cTn id="822" dur="indefinite" restart="never" nodeType="tmRoot">
          <p:childTnLst>
            <p:seq>
              <p:cTn id="823"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TextShape 1"/>
          <p:cNvSpPr txBox="1"/>
          <p:nvPr/>
        </p:nvSpPr>
        <p:spPr>
          <a:xfrm>
            <a:off x="103320" y="4734000"/>
            <a:ext cx="360360" cy="393120"/>
          </a:xfrm>
          <a:prstGeom prst="rect">
            <a:avLst/>
          </a:prstGeom>
          <a:noFill/>
          <a:ln>
            <a:noFill/>
          </a:ln>
        </p:spPr>
        <p:txBody>
          <a:bodyPr tIns="91440" bIns="91440" anchor="ctr"/>
          <a:p>
            <a:pPr>
              <a:lnSpc>
                <a:spcPct val="100000"/>
              </a:lnSpc>
            </a:pPr>
            <a:fld id="{BAF2188F-1E0F-4D3B-A8EB-AF25D80C854B}"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375" name="CustomShape 2"/>
          <p:cNvSpPr/>
          <p:nvPr/>
        </p:nvSpPr>
        <p:spPr>
          <a:xfrm>
            <a:off x="1780560" y="0"/>
            <a:ext cx="6536520" cy="47772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Public Sector: Regulatory </a:t>
            </a:r>
            <a:endParaRPr b="0" lang="en-US" sz="1800" spc="-1" strike="noStrike">
              <a:solidFill>
                <a:srgbClr val="000000"/>
              </a:solidFill>
              <a:uFill>
                <a:solidFill>
                  <a:srgbClr val="ffffff"/>
                </a:solidFill>
              </a:uFill>
              <a:latin typeface="Arial"/>
            </a:endParaRPr>
          </a:p>
        </p:txBody>
      </p:sp>
      <p:sp>
        <p:nvSpPr>
          <p:cNvPr id="1376"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377" name="Shape 1781" descr=""/>
          <p:cNvPicPr/>
          <p:nvPr/>
        </p:nvPicPr>
        <p:blipFill>
          <a:blip r:embed="rId1"/>
          <a:stretch/>
        </p:blipFill>
        <p:spPr>
          <a:xfrm>
            <a:off x="103320" y="144000"/>
            <a:ext cx="1676880" cy="1481400"/>
          </a:xfrm>
          <a:prstGeom prst="rect">
            <a:avLst/>
          </a:prstGeom>
          <a:ln>
            <a:noFill/>
          </a:ln>
        </p:spPr>
      </p:pic>
      <p:sp>
        <p:nvSpPr>
          <p:cNvPr id="1378"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379" name="CustomShape 5"/>
          <p:cNvSpPr/>
          <p:nvPr/>
        </p:nvSpPr>
        <p:spPr>
          <a:xfrm>
            <a:off x="1780560" y="39672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Regulations in BRMS</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380" name="Shape 1784" descr=""/>
          <p:cNvPicPr/>
          <p:nvPr/>
        </p:nvPicPr>
        <p:blipFill>
          <a:blip r:embed="rId2"/>
          <a:stretch/>
        </p:blipFill>
        <p:spPr>
          <a:xfrm>
            <a:off x="1986840" y="1143720"/>
            <a:ext cx="5426640" cy="3546720"/>
          </a:xfrm>
          <a:prstGeom prst="rect">
            <a:avLst/>
          </a:prstGeom>
          <a:ln>
            <a:noFill/>
          </a:ln>
        </p:spPr>
      </p:pic>
      <p:pic>
        <p:nvPicPr>
          <p:cNvPr id="1381" name="Shape 1785" descr=""/>
          <p:cNvPicPr/>
          <p:nvPr/>
        </p:nvPicPr>
        <p:blipFill>
          <a:blip r:embed="rId3"/>
          <a:stretch/>
        </p:blipFill>
        <p:spPr>
          <a:xfrm>
            <a:off x="3055320" y="1212480"/>
            <a:ext cx="1748520" cy="1748520"/>
          </a:xfrm>
          <a:prstGeom prst="rect">
            <a:avLst/>
          </a:prstGeom>
          <a:ln>
            <a:noFill/>
          </a:ln>
        </p:spPr>
      </p:pic>
      <p:pic>
        <p:nvPicPr>
          <p:cNvPr id="1382" name="Shape 1786" descr=""/>
          <p:cNvPicPr/>
          <p:nvPr/>
        </p:nvPicPr>
        <p:blipFill>
          <a:blip r:embed="rId4"/>
          <a:stretch/>
        </p:blipFill>
        <p:spPr>
          <a:xfrm>
            <a:off x="4991040" y="2034000"/>
            <a:ext cx="2050560" cy="2050560"/>
          </a:xfrm>
          <a:prstGeom prst="rect">
            <a:avLst/>
          </a:prstGeom>
          <a:ln>
            <a:noFill/>
          </a:ln>
        </p:spPr>
      </p:pic>
      <p:pic>
        <p:nvPicPr>
          <p:cNvPr id="1383" name="Shape 1787" descr=""/>
          <p:cNvPicPr/>
          <p:nvPr/>
        </p:nvPicPr>
        <p:blipFill>
          <a:blip r:embed="rId5"/>
          <a:stretch/>
        </p:blipFill>
        <p:spPr>
          <a:xfrm>
            <a:off x="5918040" y="3357360"/>
            <a:ext cx="2717640" cy="1792080"/>
          </a:xfrm>
          <a:prstGeom prst="rect">
            <a:avLst/>
          </a:prstGeom>
          <a:ln>
            <a:noFill/>
          </a:ln>
        </p:spPr>
      </p:pic>
      <p:pic>
        <p:nvPicPr>
          <p:cNvPr id="1384" name="Shape 1788" descr=""/>
          <p:cNvPicPr/>
          <p:nvPr/>
        </p:nvPicPr>
        <p:blipFill>
          <a:blip r:embed="rId6"/>
          <a:stretch/>
        </p:blipFill>
        <p:spPr>
          <a:xfrm>
            <a:off x="1986840" y="1941840"/>
            <a:ext cx="1347480" cy="880200"/>
          </a:xfrm>
          <a:prstGeom prst="rect">
            <a:avLst/>
          </a:prstGeom>
          <a:ln>
            <a:noFill/>
          </a:ln>
        </p:spPr>
      </p:pic>
      <p:pic>
        <p:nvPicPr>
          <p:cNvPr id="1385" name="Shape 1789" descr=""/>
          <p:cNvPicPr/>
          <p:nvPr/>
        </p:nvPicPr>
        <p:blipFill>
          <a:blip r:embed="rId7"/>
          <a:stretch/>
        </p:blipFill>
        <p:spPr>
          <a:xfrm>
            <a:off x="4740120" y="1416600"/>
            <a:ext cx="880200" cy="880200"/>
          </a:xfrm>
          <a:prstGeom prst="rect">
            <a:avLst/>
          </a:prstGeom>
          <a:ln>
            <a:noFill/>
          </a:ln>
        </p:spPr>
      </p:pic>
      <p:pic>
        <p:nvPicPr>
          <p:cNvPr id="1386" name="Shape 1790" descr=""/>
          <p:cNvPicPr/>
          <p:nvPr/>
        </p:nvPicPr>
        <p:blipFill>
          <a:blip r:embed="rId8"/>
          <a:stretch/>
        </p:blipFill>
        <p:spPr>
          <a:xfrm>
            <a:off x="5212800" y="3897720"/>
            <a:ext cx="880200" cy="880200"/>
          </a:xfrm>
          <a:prstGeom prst="rect">
            <a:avLst/>
          </a:prstGeom>
          <a:ln>
            <a:noFill/>
          </a:ln>
        </p:spPr>
      </p:pic>
      <p:sp>
        <p:nvSpPr>
          <p:cNvPr id="1387" name="CustomShape 6"/>
          <p:cNvSpPr/>
          <p:nvPr/>
        </p:nvSpPr>
        <p:spPr>
          <a:xfrm>
            <a:off x="2049840" y="1396440"/>
            <a:ext cx="735840" cy="407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Cutting a Tree in Town</a:t>
            </a:r>
            <a:endParaRPr b="0" lang="en-US" sz="1800" spc="-1" strike="noStrike">
              <a:solidFill>
                <a:srgbClr val="000000"/>
              </a:solidFill>
              <a:uFill>
                <a:solidFill>
                  <a:srgbClr val="ffffff"/>
                </a:solidFill>
              </a:uFill>
              <a:latin typeface="Arial"/>
            </a:endParaRPr>
          </a:p>
        </p:txBody>
      </p:sp>
      <p:pic>
        <p:nvPicPr>
          <p:cNvPr id="1388" name="Shape 1792" descr=""/>
          <p:cNvPicPr/>
          <p:nvPr/>
        </p:nvPicPr>
        <p:blipFill>
          <a:blip r:embed="rId9"/>
          <a:stretch/>
        </p:blipFill>
        <p:spPr>
          <a:xfrm>
            <a:off x="6449760" y="2376720"/>
            <a:ext cx="1167120" cy="700200"/>
          </a:xfrm>
          <a:prstGeom prst="rect">
            <a:avLst/>
          </a:prstGeom>
          <a:ln>
            <a:noFill/>
          </a:ln>
        </p:spPr>
      </p:pic>
      <p:sp>
        <p:nvSpPr>
          <p:cNvPr id="1389" name="CustomShape 7"/>
          <p:cNvSpPr/>
          <p:nvPr/>
        </p:nvSpPr>
        <p:spPr>
          <a:xfrm>
            <a:off x="7462440" y="2192760"/>
            <a:ext cx="1347480" cy="10681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Cutting a tree next to a river &amp;  &lt; 500m from a provincial road</a:t>
            </a:r>
            <a:endParaRPr b="0" lang="en-US" sz="1800" spc="-1" strike="noStrike">
              <a:solidFill>
                <a:srgbClr val="000000"/>
              </a:solidFill>
              <a:uFill>
                <a:solidFill>
                  <a:srgbClr val="ffffff"/>
                </a:solidFill>
              </a:uFill>
              <a:latin typeface="Arial"/>
            </a:endParaRPr>
          </a:p>
        </p:txBody>
      </p:sp>
      <p:sp>
        <p:nvSpPr>
          <p:cNvPr id="1390" name="CustomShape 8"/>
          <p:cNvSpPr/>
          <p:nvPr/>
        </p:nvSpPr>
        <p:spPr>
          <a:xfrm>
            <a:off x="4045320" y="1030320"/>
            <a:ext cx="1167120" cy="7002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Building a 2 story house in city centre</a:t>
            </a:r>
            <a:endParaRPr b="0" lang="en-US" sz="1800" spc="-1" strike="noStrike">
              <a:solidFill>
                <a:srgbClr val="000000"/>
              </a:solidFill>
              <a:uFill>
                <a:solidFill>
                  <a:srgbClr val="ffffff"/>
                </a:solidFill>
              </a:uFill>
              <a:latin typeface="Arial"/>
            </a:endParaRPr>
          </a:p>
        </p:txBody>
      </p:sp>
      <p:sp>
        <p:nvSpPr>
          <p:cNvPr id="1391" name="CustomShape 9"/>
          <p:cNvSpPr/>
          <p:nvPr/>
        </p:nvSpPr>
        <p:spPr>
          <a:xfrm>
            <a:off x="4715280" y="3765240"/>
            <a:ext cx="929880" cy="7002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Building a house next to a river</a:t>
            </a:r>
            <a:endParaRPr b="0" lang="en-US" sz="1800" spc="-1" strike="noStrike">
              <a:solidFill>
                <a:srgbClr val="000000"/>
              </a:solidFill>
              <a:uFill>
                <a:solidFill>
                  <a:srgbClr val="ffffff"/>
                </a:solidFill>
              </a:uFill>
              <a:latin typeface="Arial"/>
            </a:endParaRPr>
          </a:p>
        </p:txBody>
      </p:sp>
    </p:spTree>
  </p:cSld>
  <p:timing>
    <p:tnLst>
      <p:par>
        <p:cTn id="824" dur="indefinite" restart="never" nodeType="tmRoot">
          <p:childTnLst>
            <p:seq>
              <p:cTn id="825"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2" name="TextShape 1"/>
          <p:cNvSpPr txBox="1"/>
          <p:nvPr/>
        </p:nvSpPr>
        <p:spPr>
          <a:xfrm>
            <a:off x="103320" y="4734000"/>
            <a:ext cx="360360" cy="393120"/>
          </a:xfrm>
          <a:prstGeom prst="rect">
            <a:avLst/>
          </a:prstGeom>
          <a:noFill/>
          <a:ln>
            <a:noFill/>
          </a:ln>
        </p:spPr>
        <p:txBody>
          <a:bodyPr tIns="91440" bIns="91440" anchor="ctr"/>
          <a:p>
            <a:pPr>
              <a:lnSpc>
                <a:spcPct val="100000"/>
              </a:lnSpc>
            </a:pPr>
            <a:fld id="{501DF21F-D8AB-4D65-B2FC-F87F78331E74}"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393"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Decision Model &amp; Notation </a:t>
            </a:r>
            <a:endParaRPr b="0" lang="en-US" sz="1800" spc="-1" strike="noStrike">
              <a:solidFill>
                <a:srgbClr val="000000"/>
              </a:solidFill>
              <a:uFill>
                <a:solidFill>
                  <a:srgbClr val="ffffff"/>
                </a:solidFill>
              </a:uFill>
              <a:latin typeface="Arial"/>
            </a:endParaRPr>
          </a:p>
        </p:txBody>
      </p:sp>
      <p:pic>
        <p:nvPicPr>
          <p:cNvPr id="1394" name="Shape 1802" descr=""/>
          <p:cNvPicPr/>
          <p:nvPr/>
        </p:nvPicPr>
        <p:blipFill>
          <a:blip r:embed="rId1"/>
          <a:stretch/>
        </p:blipFill>
        <p:spPr>
          <a:xfrm>
            <a:off x="495720" y="1063080"/>
            <a:ext cx="8219520" cy="3448080"/>
          </a:xfrm>
          <a:prstGeom prst="rect">
            <a:avLst/>
          </a:prstGeom>
          <a:ln>
            <a:noFill/>
          </a:ln>
        </p:spPr>
      </p:pic>
      <p:sp>
        <p:nvSpPr>
          <p:cNvPr id="1395"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DRD</a:t>
            </a:r>
            <a:endParaRPr b="0" lang="en-US" sz="1800" spc="-1" strike="noStrike">
              <a:solidFill>
                <a:srgbClr val="000000"/>
              </a:solidFill>
              <a:uFill>
                <a:solidFill>
                  <a:srgbClr val="ffffff"/>
                </a:solidFill>
              </a:uFill>
              <a:latin typeface="Arial"/>
            </a:endParaRPr>
          </a:p>
        </p:txBody>
      </p:sp>
      <p:sp>
        <p:nvSpPr>
          <p:cNvPr id="1396"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826" dur="indefinite" restart="never" nodeType="tmRoot">
          <p:childTnLst>
            <p:seq>
              <p:cTn id="827"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TextShape 1"/>
          <p:cNvSpPr txBox="1"/>
          <p:nvPr/>
        </p:nvSpPr>
        <p:spPr>
          <a:xfrm>
            <a:off x="103320" y="4734000"/>
            <a:ext cx="360360" cy="393120"/>
          </a:xfrm>
          <a:prstGeom prst="rect">
            <a:avLst/>
          </a:prstGeom>
          <a:noFill/>
          <a:ln>
            <a:noFill/>
          </a:ln>
        </p:spPr>
        <p:txBody>
          <a:bodyPr tIns="91440" bIns="91440" anchor="ctr"/>
          <a:p>
            <a:pPr>
              <a:lnSpc>
                <a:spcPct val="100000"/>
              </a:lnSpc>
            </a:pPr>
            <a:fld id="{1561901D-E913-4528-B1AC-6C1FD3622B91}"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398" name="CustomShape 2"/>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Decision Model &amp; Notation </a:t>
            </a:r>
            <a:endParaRPr b="0" lang="en-US" sz="1800" spc="-1" strike="noStrike">
              <a:solidFill>
                <a:srgbClr val="000000"/>
              </a:solidFill>
              <a:uFill>
                <a:solidFill>
                  <a:srgbClr val="ffffff"/>
                </a:solidFill>
              </a:uFill>
              <a:latin typeface="Arial"/>
            </a:endParaRPr>
          </a:p>
        </p:txBody>
      </p:sp>
      <p:sp>
        <p:nvSpPr>
          <p:cNvPr id="1399"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Decision Table</a:t>
            </a:r>
            <a:endParaRPr b="0" lang="en-US" sz="1800" spc="-1" strike="noStrike">
              <a:solidFill>
                <a:srgbClr val="000000"/>
              </a:solidFill>
              <a:uFill>
                <a:solidFill>
                  <a:srgbClr val="ffffff"/>
                </a:solidFill>
              </a:uFill>
              <a:latin typeface="Arial"/>
            </a:endParaRPr>
          </a:p>
        </p:txBody>
      </p:sp>
      <p:pic>
        <p:nvPicPr>
          <p:cNvPr id="1400" name="Shape 1812" descr=""/>
          <p:cNvPicPr/>
          <p:nvPr/>
        </p:nvPicPr>
        <p:blipFill>
          <a:blip r:embed="rId1"/>
          <a:stretch/>
        </p:blipFill>
        <p:spPr>
          <a:xfrm>
            <a:off x="515520" y="1396080"/>
            <a:ext cx="8290440" cy="3240720"/>
          </a:xfrm>
          <a:prstGeom prst="rect">
            <a:avLst/>
          </a:prstGeom>
          <a:ln>
            <a:noFill/>
          </a:ln>
        </p:spPr>
      </p:pic>
    </p:spTree>
  </p:cSld>
  <p:timing>
    <p:tnLst>
      <p:par>
        <p:cTn id="828" dur="indefinite" restart="never" nodeType="tmRoot">
          <p:childTnLst>
            <p:seq>
              <p:cTn id="829"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103320" y="4734000"/>
            <a:ext cx="360360" cy="393120"/>
          </a:xfrm>
          <a:prstGeom prst="rect">
            <a:avLst/>
          </a:prstGeom>
          <a:noFill/>
          <a:ln>
            <a:noFill/>
          </a:ln>
        </p:spPr>
        <p:txBody>
          <a:bodyPr tIns="91440" bIns="91440" anchor="ctr"/>
          <a:p>
            <a:pPr>
              <a:lnSpc>
                <a:spcPct val="100000"/>
              </a:lnSpc>
            </a:pPr>
            <a:fld id="{3429D76F-9402-4615-A145-A92E2931D93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353" name="TextShape 2"/>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354" name="Shape 467" descr=""/>
          <p:cNvPicPr/>
          <p:nvPr/>
        </p:nvPicPr>
        <p:blipFill>
          <a:blip r:embed="rId1"/>
          <a:stretch/>
        </p:blipFill>
        <p:spPr>
          <a:xfrm>
            <a:off x="1147680" y="3547080"/>
            <a:ext cx="854280" cy="857160"/>
          </a:xfrm>
          <a:prstGeom prst="rect">
            <a:avLst/>
          </a:prstGeom>
          <a:ln>
            <a:noFill/>
          </a:ln>
        </p:spPr>
      </p:pic>
      <p:pic>
        <p:nvPicPr>
          <p:cNvPr id="355" name="Shape 468" descr=""/>
          <p:cNvPicPr/>
          <p:nvPr/>
        </p:nvPicPr>
        <p:blipFill>
          <a:blip r:embed="rId2"/>
          <a:stretch/>
        </p:blipFill>
        <p:spPr>
          <a:xfrm>
            <a:off x="1078200" y="2488320"/>
            <a:ext cx="992520" cy="888120"/>
          </a:xfrm>
          <a:prstGeom prst="rect">
            <a:avLst/>
          </a:prstGeom>
          <a:ln>
            <a:noFill/>
          </a:ln>
        </p:spPr>
      </p:pic>
      <p:pic>
        <p:nvPicPr>
          <p:cNvPr id="356" name="Shape 469" descr=""/>
          <p:cNvPicPr/>
          <p:nvPr/>
        </p:nvPicPr>
        <p:blipFill>
          <a:blip r:embed="rId3"/>
          <a:stretch/>
        </p:blipFill>
        <p:spPr>
          <a:xfrm>
            <a:off x="1130760" y="1429200"/>
            <a:ext cx="888120" cy="888120"/>
          </a:xfrm>
          <a:prstGeom prst="rect">
            <a:avLst/>
          </a:prstGeom>
          <a:ln>
            <a:noFill/>
          </a:ln>
        </p:spPr>
      </p:pic>
      <p:sp>
        <p:nvSpPr>
          <p:cNvPr id="357" name="TextShape 3"/>
          <p:cNvSpPr txBox="1"/>
          <p:nvPr/>
        </p:nvSpPr>
        <p:spPr>
          <a:xfrm>
            <a:off x="2108880" y="1654560"/>
            <a:ext cx="6208560" cy="328320"/>
          </a:xfrm>
          <a:prstGeom prst="rect">
            <a:avLst/>
          </a:prstGeom>
          <a:noFill/>
          <a:ln>
            <a:noFill/>
          </a:ln>
        </p:spPr>
        <p:txBody>
          <a:bodyPr tIns="91440" bIns="91440" anchor="ctr"/>
          <a:p>
            <a:pPr>
              <a:lnSpc>
                <a:spcPct val="100000"/>
              </a:lnSpc>
            </a:pPr>
            <a:r>
              <a:rPr b="0" lang="en-US" sz="1600" spc="-1" strike="noStrike">
                <a:solidFill>
                  <a:srgbClr val="000000"/>
                </a:solidFill>
                <a:uFill>
                  <a:solidFill>
                    <a:srgbClr val="ffffff"/>
                  </a:solidFill>
                </a:uFill>
                <a:latin typeface="Proxima Nova"/>
                <a:ea typeface="Proxima Nova"/>
              </a:rPr>
              <a:t>Application Time-to-Market too long</a:t>
            </a:r>
            <a:endParaRPr b="0" lang="en-US" sz="3200" spc="-1" strike="noStrike">
              <a:solidFill>
                <a:srgbClr val="000000"/>
              </a:solidFill>
              <a:uFill>
                <a:solidFill>
                  <a:srgbClr val="ffffff"/>
                </a:solidFill>
              </a:uFill>
              <a:latin typeface="Arial"/>
            </a:endParaRPr>
          </a:p>
        </p:txBody>
      </p:sp>
      <p:sp>
        <p:nvSpPr>
          <p:cNvPr id="358" name="TextShape 4"/>
          <p:cNvSpPr txBox="1"/>
          <p:nvPr/>
        </p:nvSpPr>
        <p:spPr>
          <a:xfrm>
            <a:off x="2108880" y="1866240"/>
            <a:ext cx="6208560" cy="252720"/>
          </a:xfrm>
          <a:prstGeom prst="rect">
            <a:avLst/>
          </a:prstGeom>
          <a:noFill/>
          <a:ln>
            <a:noFill/>
          </a:ln>
        </p:spPr>
        <p:txBody>
          <a:bodyPr tIns="91440" bIns="91440" anchor="b"/>
          <a:p>
            <a:pPr>
              <a:lnSpc>
                <a:spcPct val="100000"/>
              </a:lnSpc>
            </a:pPr>
            <a:r>
              <a:rPr b="0" lang="en-US" sz="1200" spc="-1" strike="noStrike">
                <a:solidFill>
                  <a:srgbClr val="666666"/>
                </a:solidFill>
                <a:uFill>
                  <a:solidFill>
                    <a:srgbClr val="ffffff"/>
                  </a:solidFill>
                </a:uFill>
                <a:latin typeface="Proxima Nova"/>
                <a:ea typeface="Proxima Nova"/>
              </a:rPr>
              <a:t> </a:t>
            </a:r>
            <a:endParaRPr b="0" lang="en-US" sz="3200" spc="-1" strike="noStrike">
              <a:solidFill>
                <a:srgbClr val="000000"/>
              </a:solidFill>
              <a:uFill>
                <a:solidFill>
                  <a:srgbClr val="ffffff"/>
                </a:solidFill>
              </a:uFill>
              <a:latin typeface="Arial"/>
            </a:endParaRPr>
          </a:p>
        </p:txBody>
      </p:sp>
      <p:sp>
        <p:nvSpPr>
          <p:cNvPr id="359" name="TextShape 5"/>
          <p:cNvSpPr txBox="1"/>
          <p:nvPr/>
        </p:nvSpPr>
        <p:spPr>
          <a:xfrm>
            <a:off x="2108880" y="2670480"/>
            <a:ext cx="6208560" cy="328320"/>
          </a:xfrm>
          <a:prstGeom prst="rect">
            <a:avLst/>
          </a:prstGeom>
          <a:noFill/>
          <a:ln>
            <a:noFill/>
          </a:ln>
        </p:spPr>
        <p:txBody>
          <a:bodyPr tIns="91440" bIns="91440" anchor="ctr"/>
          <a:p>
            <a:pPr>
              <a:lnSpc>
                <a:spcPct val="100000"/>
              </a:lnSpc>
            </a:pPr>
            <a:r>
              <a:rPr b="0" lang="en-US" sz="1600" spc="-1" strike="noStrike">
                <a:solidFill>
                  <a:srgbClr val="000000"/>
                </a:solidFill>
                <a:uFill>
                  <a:solidFill>
                    <a:srgbClr val="ffffff"/>
                  </a:solidFill>
                </a:uFill>
                <a:latin typeface="Proxima Nova"/>
                <a:ea typeface="Proxima Nova"/>
              </a:rPr>
              <a:t>Mobile Apps are built separately</a:t>
            </a:r>
            <a:endParaRPr b="0" lang="en-US" sz="3200" spc="-1" strike="noStrike">
              <a:solidFill>
                <a:srgbClr val="000000"/>
              </a:solidFill>
              <a:uFill>
                <a:solidFill>
                  <a:srgbClr val="ffffff"/>
                </a:solidFill>
              </a:uFill>
              <a:latin typeface="Arial"/>
            </a:endParaRPr>
          </a:p>
        </p:txBody>
      </p:sp>
      <p:sp>
        <p:nvSpPr>
          <p:cNvPr id="360" name="TextShape 6"/>
          <p:cNvSpPr txBox="1"/>
          <p:nvPr/>
        </p:nvSpPr>
        <p:spPr>
          <a:xfrm>
            <a:off x="2108880" y="2882160"/>
            <a:ext cx="6208560" cy="252720"/>
          </a:xfrm>
          <a:prstGeom prst="rect">
            <a:avLst/>
          </a:prstGeom>
          <a:noFill/>
          <a:ln>
            <a:noFill/>
          </a:ln>
        </p:spPr>
        <p:txBody>
          <a:bodyPr tIns="91440" bIns="91440" anchor="b"/>
          <a:p>
            <a:pPr>
              <a:lnSpc>
                <a:spcPct val="100000"/>
              </a:lnSpc>
            </a:pPr>
            <a:r>
              <a:rPr b="0" lang="en-US" sz="1200" spc="-1" strike="noStrike">
                <a:solidFill>
                  <a:srgbClr val="666666"/>
                </a:solidFill>
                <a:uFill>
                  <a:solidFill>
                    <a:srgbClr val="ffffff"/>
                  </a:solidFill>
                </a:uFill>
                <a:latin typeface="Proxima Nova"/>
                <a:ea typeface="Proxima Nova"/>
              </a:rPr>
              <a:t> </a:t>
            </a:r>
            <a:endParaRPr b="0" lang="en-US" sz="3200" spc="-1" strike="noStrike">
              <a:solidFill>
                <a:srgbClr val="000000"/>
              </a:solidFill>
              <a:uFill>
                <a:solidFill>
                  <a:srgbClr val="ffffff"/>
                </a:solidFill>
              </a:uFill>
              <a:latin typeface="Arial"/>
            </a:endParaRPr>
          </a:p>
        </p:txBody>
      </p:sp>
      <p:sp>
        <p:nvSpPr>
          <p:cNvPr id="361" name="TextShape 7"/>
          <p:cNvSpPr txBox="1"/>
          <p:nvPr/>
        </p:nvSpPr>
        <p:spPr>
          <a:xfrm>
            <a:off x="2108880" y="3727440"/>
            <a:ext cx="6208560" cy="328320"/>
          </a:xfrm>
          <a:prstGeom prst="rect">
            <a:avLst/>
          </a:prstGeom>
          <a:noFill/>
          <a:ln>
            <a:noFill/>
          </a:ln>
        </p:spPr>
        <p:txBody>
          <a:bodyPr tIns="91440" bIns="91440" anchor="ctr"/>
          <a:p>
            <a:pPr>
              <a:lnSpc>
                <a:spcPct val="100000"/>
              </a:lnSpc>
            </a:pPr>
            <a:r>
              <a:rPr b="0" lang="en-US" sz="1600" spc="-1" strike="noStrike">
                <a:solidFill>
                  <a:srgbClr val="000000"/>
                </a:solidFill>
                <a:uFill>
                  <a:solidFill>
                    <a:srgbClr val="ffffff"/>
                  </a:solidFill>
                </a:uFill>
                <a:latin typeface="Proxima Nova"/>
                <a:ea typeface="Proxima Nova"/>
              </a:rPr>
              <a:t>Developers don’t understand business needs</a:t>
            </a:r>
            <a:endParaRPr b="0" lang="en-US" sz="3200" spc="-1" strike="noStrike">
              <a:solidFill>
                <a:srgbClr val="000000"/>
              </a:solidFill>
              <a:uFill>
                <a:solidFill>
                  <a:srgbClr val="ffffff"/>
                </a:solidFill>
              </a:uFill>
              <a:latin typeface="Arial"/>
            </a:endParaRPr>
          </a:p>
        </p:txBody>
      </p:sp>
      <p:sp>
        <p:nvSpPr>
          <p:cNvPr id="362" name="TextShape 8"/>
          <p:cNvSpPr txBox="1"/>
          <p:nvPr/>
        </p:nvSpPr>
        <p:spPr>
          <a:xfrm>
            <a:off x="2108880" y="3939120"/>
            <a:ext cx="6208560" cy="252720"/>
          </a:xfrm>
          <a:prstGeom prst="rect">
            <a:avLst/>
          </a:prstGeom>
          <a:noFill/>
          <a:ln>
            <a:noFill/>
          </a:ln>
        </p:spPr>
        <p:txBody>
          <a:bodyPr tIns="91440" bIns="91440" anchor="b"/>
          <a:p>
            <a:pPr>
              <a:lnSpc>
                <a:spcPct val="100000"/>
              </a:lnSpc>
            </a:pPr>
            <a:r>
              <a:rPr b="0" lang="en-US" sz="1200" spc="-1" strike="noStrike">
                <a:solidFill>
                  <a:srgbClr val="666666"/>
                </a:solidFill>
                <a:uFill>
                  <a:solidFill>
                    <a:srgbClr val="ffffff"/>
                  </a:solidFill>
                </a:uFill>
                <a:latin typeface="Proxima Nova"/>
                <a:ea typeface="Proxima Nova"/>
              </a:rPr>
              <a:t> </a:t>
            </a:r>
            <a:endParaRPr b="0" lang="en-US" sz="3200" spc="-1" strike="noStrike">
              <a:solidFill>
                <a:srgbClr val="000000"/>
              </a:solidFill>
              <a:uFill>
                <a:solidFill>
                  <a:srgbClr val="ffffff"/>
                </a:solidFill>
              </a:uFill>
              <a:latin typeface="Arial"/>
            </a:endParaRPr>
          </a:p>
        </p:txBody>
      </p:sp>
      <p:sp>
        <p:nvSpPr>
          <p:cNvPr id="363" name="TextShape 9"/>
          <p:cNvSpPr txBox="1"/>
          <p:nvPr/>
        </p:nvSpPr>
        <p:spPr>
          <a:xfrm>
            <a:off x="826560" y="0"/>
            <a:ext cx="7490520" cy="1062720"/>
          </a:xfrm>
          <a:prstGeom prst="rect">
            <a:avLst/>
          </a:prstGeom>
          <a:noFill/>
          <a:ln>
            <a:noFill/>
          </a:ln>
        </p:spPr>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Challenges</a:t>
            </a:r>
            <a:endParaRPr b="0" lang="en-US" sz="1400" spc="-1" strike="noStrike">
              <a:solidFill>
                <a:srgbClr val="000000"/>
              </a:solidFill>
              <a:uFill>
                <a:solidFill>
                  <a:srgbClr val="ffffff"/>
                </a:solidFill>
              </a:uFill>
              <a:latin typeface="Arial"/>
            </a:endParaRPr>
          </a:p>
        </p:txBody>
      </p:sp>
      <p:sp>
        <p:nvSpPr>
          <p:cNvPr id="364" name="TextShape 10"/>
          <p:cNvSpPr txBox="1"/>
          <p:nvPr/>
        </p:nvSpPr>
        <p:spPr>
          <a:xfrm>
            <a:off x="899640" y="929880"/>
            <a:ext cx="8244360" cy="328320"/>
          </a:xfrm>
          <a:prstGeom prst="rect">
            <a:avLst/>
          </a:prstGeom>
          <a:noFill/>
          <a:ln>
            <a:noFill/>
          </a:ln>
        </p:spPr>
        <p:txBody>
          <a:bodyPr tIns="91440" bIns="91440" anchor="ctr"/>
          <a:p>
            <a:pPr>
              <a:lnSpc>
                <a:spcPct val="100000"/>
              </a:lnSpc>
            </a:pPr>
            <a:r>
              <a:rPr b="0" lang="en-US" sz="1400" spc="-1" strike="noStrike">
                <a:solidFill>
                  <a:srgbClr val="000000"/>
                </a:solidFill>
                <a:uFill>
                  <a:solidFill>
                    <a:srgbClr val="ffffff"/>
                  </a:solidFill>
                </a:uFill>
                <a:latin typeface="Proxima Nova"/>
                <a:ea typeface="Proxima Nova"/>
              </a:rPr>
              <a:t>Some of them ... </a:t>
            </a:r>
            <a:endParaRPr b="0" lang="en-US" sz="32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TextShape 1"/>
          <p:cNvSpPr txBox="1"/>
          <p:nvPr/>
        </p:nvSpPr>
        <p:spPr>
          <a:xfrm>
            <a:off x="103320" y="4734000"/>
            <a:ext cx="360360" cy="393120"/>
          </a:xfrm>
          <a:prstGeom prst="rect">
            <a:avLst/>
          </a:prstGeom>
          <a:noFill/>
          <a:ln>
            <a:noFill/>
          </a:ln>
        </p:spPr>
        <p:txBody>
          <a:bodyPr tIns="91440" bIns="91440" anchor="ctr"/>
          <a:p>
            <a:pPr>
              <a:lnSpc>
                <a:spcPct val="100000"/>
              </a:lnSpc>
            </a:pPr>
            <a:fld id="{6FA7CDF2-D6AE-4164-85D3-AEA81892B78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402" name="CustomShape 2"/>
          <p:cNvSpPr/>
          <p:nvPr/>
        </p:nvSpPr>
        <p:spPr>
          <a:xfrm>
            <a:off x="1677600" y="0"/>
            <a:ext cx="6639120" cy="67680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Utility: Energy Sensor Monitoring</a:t>
            </a:r>
            <a:endParaRPr b="0" lang="en-US" sz="1800" spc="-1" strike="noStrike">
              <a:solidFill>
                <a:srgbClr val="000000"/>
              </a:solidFill>
              <a:uFill>
                <a:solidFill>
                  <a:srgbClr val="ffffff"/>
                </a:solidFill>
              </a:uFill>
              <a:latin typeface="Arial"/>
            </a:endParaRPr>
          </a:p>
        </p:txBody>
      </p:sp>
      <p:sp>
        <p:nvSpPr>
          <p:cNvPr id="1403" name="CustomShape 3"/>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404" name="TextShape 4"/>
          <p:cNvSpPr txBox="1"/>
          <p:nvPr/>
        </p:nvSpPr>
        <p:spPr>
          <a:xfrm>
            <a:off x="635400" y="1625760"/>
            <a:ext cx="5412600" cy="2031120"/>
          </a:xfrm>
          <a:prstGeom prst="rect">
            <a:avLst/>
          </a:prstGeom>
          <a:noFill/>
          <a:ln>
            <a:noFill/>
          </a:ln>
        </p:spPr>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Improved UX for (business users)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Wish to take advantage of IoT capabilities of energy meters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Monitoring of sensors with diverse capabilities</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Meter faults</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Meter readings</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Meter tampering</a:t>
            </a:r>
            <a:endParaRPr b="0" lang="en-US" sz="1400" spc="-1" strike="noStrike">
              <a:solidFill>
                <a:srgbClr val="000000"/>
              </a:solidFill>
              <a:uFill>
                <a:solidFill>
                  <a:srgbClr val="ffffff"/>
                </a:solidFill>
              </a:uFill>
              <a:latin typeface="Arial"/>
            </a:endParaRPr>
          </a:p>
          <a:p>
            <a:pPr lvl="1" marL="9144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Energy surges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pic>
        <p:nvPicPr>
          <p:cNvPr id="1405" name="Shape 1821" descr=""/>
          <p:cNvPicPr/>
          <p:nvPr/>
        </p:nvPicPr>
        <p:blipFill>
          <a:blip r:embed="rId1"/>
          <a:stretch/>
        </p:blipFill>
        <p:spPr>
          <a:xfrm>
            <a:off x="165960" y="144000"/>
            <a:ext cx="1780560" cy="1575000"/>
          </a:xfrm>
          <a:prstGeom prst="rect">
            <a:avLst/>
          </a:prstGeom>
          <a:ln>
            <a:noFill/>
          </a:ln>
        </p:spPr>
      </p:pic>
      <p:sp>
        <p:nvSpPr>
          <p:cNvPr id="1406"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407" name="CustomShape 6"/>
          <p:cNvSpPr/>
          <p:nvPr/>
        </p:nvSpPr>
        <p:spPr>
          <a:xfrm>
            <a:off x="1721520" y="54036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Problem Domain</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830" dur="indefinite" restart="never" nodeType="tmRoot">
          <p:childTnLst>
            <p:seq>
              <p:cTn id="831"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TextShape 1"/>
          <p:cNvSpPr txBox="1"/>
          <p:nvPr/>
        </p:nvSpPr>
        <p:spPr>
          <a:xfrm>
            <a:off x="103320" y="4734000"/>
            <a:ext cx="360360" cy="393120"/>
          </a:xfrm>
          <a:prstGeom prst="rect">
            <a:avLst/>
          </a:prstGeom>
          <a:noFill/>
          <a:ln>
            <a:noFill/>
          </a:ln>
        </p:spPr>
        <p:txBody>
          <a:bodyPr tIns="91440" bIns="91440" anchor="ctr"/>
          <a:p>
            <a:pPr>
              <a:lnSpc>
                <a:spcPct val="100000"/>
              </a:lnSpc>
            </a:pPr>
            <a:fld id="{2A8BCDB8-299C-4FC0-8DDB-97A5D8C7593E}"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409" name="CustomShape 2"/>
          <p:cNvSpPr/>
          <p:nvPr/>
        </p:nvSpPr>
        <p:spPr>
          <a:xfrm>
            <a:off x="1677600" y="0"/>
            <a:ext cx="6639120" cy="67680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Utility: Energy Sensor Monitoring</a:t>
            </a:r>
            <a:endParaRPr b="0" lang="en-US" sz="1800" spc="-1" strike="noStrike">
              <a:solidFill>
                <a:srgbClr val="000000"/>
              </a:solidFill>
              <a:uFill>
                <a:solidFill>
                  <a:srgbClr val="ffffff"/>
                </a:solidFill>
              </a:uFill>
              <a:latin typeface="Arial"/>
            </a:endParaRPr>
          </a:p>
        </p:txBody>
      </p:sp>
      <p:sp>
        <p:nvSpPr>
          <p:cNvPr id="1410" name="CustomShape 3"/>
          <p:cNvSpPr/>
          <p:nvPr/>
        </p:nvSpPr>
        <p:spPr>
          <a:xfrm>
            <a:off x="882000" y="53676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411" name="Shape 1831" descr=""/>
          <p:cNvPicPr/>
          <p:nvPr/>
        </p:nvPicPr>
        <p:blipFill>
          <a:blip r:embed="rId1"/>
          <a:stretch/>
        </p:blipFill>
        <p:spPr>
          <a:xfrm>
            <a:off x="165960" y="144000"/>
            <a:ext cx="1780560" cy="1575000"/>
          </a:xfrm>
          <a:prstGeom prst="rect">
            <a:avLst/>
          </a:prstGeom>
          <a:ln>
            <a:noFill/>
          </a:ln>
        </p:spPr>
      </p:pic>
      <p:sp>
        <p:nvSpPr>
          <p:cNvPr id="1412"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413" name="CustomShape 5"/>
          <p:cNvSpPr/>
          <p:nvPr/>
        </p:nvSpPr>
        <p:spPr>
          <a:xfrm>
            <a:off x="1721520" y="540360"/>
            <a:ext cx="695160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Arial"/>
                <a:ea typeface="Arial"/>
              </a:rPr>
              <a:t>Problem Domain</a:t>
            </a:r>
            <a:endParaRPr b="0" lang="en-US" sz="1800" spc="-1" strike="noStrike">
              <a:solidFill>
                <a:srgbClr val="000000"/>
              </a:solidFill>
              <a:uFill>
                <a:solidFill>
                  <a:srgbClr val="ffffff"/>
                </a:solidFill>
              </a:uFill>
              <a:latin typeface="Arial"/>
            </a:endParaRPr>
          </a:p>
          <a:p>
            <a:pPr>
              <a:lnSpc>
                <a:spcPct val="100000"/>
              </a:lnSpc>
            </a:pPr>
            <a:r>
              <a:rPr b="1" lang="en-US" sz="14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414" name="CustomShape 6"/>
          <p:cNvSpPr/>
          <p:nvPr/>
        </p:nvSpPr>
        <p:spPr>
          <a:xfrm>
            <a:off x="604440" y="3911040"/>
            <a:ext cx="2353320" cy="773280"/>
          </a:xfrm>
          <a:prstGeom prst="roundRect">
            <a:avLst>
              <a:gd name="adj" fmla="val 16667"/>
            </a:avLst>
          </a:prstGeom>
          <a:solidFill>
            <a:srgbClr val="000000"/>
          </a:solidFill>
          <a:ln w="12600">
            <a:solidFill>
              <a:srgbClr val="000000"/>
            </a:solidFill>
            <a:round/>
          </a:ln>
        </p:spPr>
        <p:style>
          <a:lnRef idx="0"/>
          <a:fillRef idx="0"/>
          <a:effectRef idx="0"/>
          <a:fontRef idx="minor"/>
        </p:style>
        <p:txBody>
          <a:bodyPr lIns="90720" rIns="90720" tIns="45360" bIns="45360"/>
          <a:p>
            <a:pPr>
              <a:lnSpc>
                <a:spcPct val="100000"/>
              </a:lnSpc>
            </a:pPr>
            <a:r>
              <a:rPr b="0" lang="en-US" sz="1400" spc="-1" strike="noStrike">
                <a:solidFill>
                  <a:srgbClr val="000000"/>
                </a:solidFill>
                <a:uFill>
                  <a:solidFill>
                    <a:srgbClr val="ffffff"/>
                  </a:solidFill>
                </a:uFill>
                <a:latin typeface="Arial"/>
                <a:ea typeface="Arial"/>
              </a:rPr>
              <a:t>D</a:t>
            </a:r>
            <a:endParaRPr b="0" lang="en-US" sz="1800" spc="-1" strike="noStrike">
              <a:solidFill>
                <a:srgbClr val="000000"/>
              </a:solidFill>
              <a:uFill>
                <a:solidFill>
                  <a:srgbClr val="ffffff"/>
                </a:solidFill>
              </a:uFill>
              <a:latin typeface="Arial"/>
            </a:endParaRPr>
          </a:p>
        </p:txBody>
      </p:sp>
      <p:sp>
        <p:nvSpPr>
          <p:cNvPr id="1415" name="CustomShape 7"/>
          <p:cNvSpPr/>
          <p:nvPr/>
        </p:nvSpPr>
        <p:spPr>
          <a:xfrm>
            <a:off x="677880" y="3911040"/>
            <a:ext cx="13352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uFill>
                  <a:solidFill>
                    <a:srgbClr val="ffffff"/>
                  </a:solidFill>
                </a:uFill>
                <a:latin typeface="Arial"/>
                <a:ea typeface="Arial"/>
              </a:rPr>
              <a:t>Data Grid</a:t>
            </a:r>
            <a:endParaRPr b="0" lang="en-US" sz="1800" spc="-1" strike="noStrike">
              <a:solidFill>
                <a:srgbClr val="000000"/>
              </a:solidFill>
              <a:uFill>
                <a:solidFill>
                  <a:srgbClr val="ffffff"/>
                </a:solidFill>
              </a:uFill>
              <a:latin typeface="Arial"/>
            </a:endParaRPr>
          </a:p>
        </p:txBody>
      </p:sp>
      <p:sp>
        <p:nvSpPr>
          <p:cNvPr id="1416" name="CustomShape 8"/>
          <p:cNvSpPr/>
          <p:nvPr/>
        </p:nvSpPr>
        <p:spPr>
          <a:xfrm>
            <a:off x="3395160" y="3953160"/>
            <a:ext cx="2353320" cy="773280"/>
          </a:xfrm>
          <a:prstGeom prst="roundRect">
            <a:avLst>
              <a:gd name="adj" fmla="val 16667"/>
            </a:avLst>
          </a:prstGeom>
          <a:solidFill>
            <a:srgbClr val="000000"/>
          </a:solidFill>
          <a:ln w="12600">
            <a:solidFill>
              <a:srgbClr val="000000"/>
            </a:solidFill>
            <a:round/>
          </a:ln>
        </p:spPr>
        <p:style>
          <a:lnRef idx="0"/>
          <a:fillRef idx="0"/>
          <a:effectRef idx="0"/>
          <a:fontRef idx="minor"/>
        </p:style>
        <p:txBody>
          <a:bodyPr lIns="90720" rIns="90720" tIns="45360" bIns="45360"/>
          <a:p>
            <a:pPr>
              <a:lnSpc>
                <a:spcPct val="100000"/>
              </a:lnSpc>
            </a:pPr>
            <a:r>
              <a:rPr b="0" lang="en-US" sz="1400" spc="-1" strike="noStrike">
                <a:solidFill>
                  <a:srgbClr val="000000"/>
                </a:solidFill>
                <a:uFill>
                  <a:solidFill>
                    <a:srgbClr val="ffffff"/>
                  </a:solidFill>
                </a:uFill>
                <a:latin typeface="Arial"/>
                <a:ea typeface="Arial"/>
              </a:rPr>
              <a:t>D</a:t>
            </a:r>
            <a:endParaRPr b="0" lang="en-US" sz="1800" spc="-1" strike="noStrike">
              <a:solidFill>
                <a:srgbClr val="000000"/>
              </a:solidFill>
              <a:uFill>
                <a:solidFill>
                  <a:srgbClr val="ffffff"/>
                </a:solidFill>
              </a:uFill>
              <a:latin typeface="Arial"/>
            </a:endParaRPr>
          </a:p>
        </p:txBody>
      </p:sp>
      <p:sp>
        <p:nvSpPr>
          <p:cNvPr id="1417" name="CustomShape 9"/>
          <p:cNvSpPr/>
          <p:nvPr/>
        </p:nvSpPr>
        <p:spPr>
          <a:xfrm>
            <a:off x="3468600" y="3953160"/>
            <a:ext cx="13352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uFill>
                  <a:solidFill>
                    <a:srgbClr val="ffffff"/>
                  </a:solidFill>
                </a:uFill>
                <a:latin typeface="Arial"/>
                <a:ea typeface="Arial"/>
              </a:rPr>
              <a:t>Data Grid</a:t>
            </a:r>
            <a:endParaRPr b="0" lang="en-US" sz="1800" spc="-1" strike="noStrike">
              <a:solidFill>
                <a:srgbClr val="000000"/>
              </a:solidFill>
              <a:uFill>
                <a:solidFill>
                  <a:srgbClr val="ffffff"/>
                </a:solidFill>
              </a:uFill>
              <a:latin typeface="Arial"/>
            </a:endParaRPr>
          </a:p>
        </p:txBody>
      </p:sp>
      <p:sp>
        <p:nvSpPr>
          <p:cNvPr id="1418" name="CustomShape 10"/>
          <p:cNvSpPr/>
          <p:nvPr/>
        </p:nvSpPr>
        <p:spPr>
          <a:xfrm>
            <a:off x="6185880" y="3953160"/>
            <a:ext cx="2353320" cy="773280"/>
          </a:xfrm>
          <a:prstGeom prst="roundRect">
            <a:avLst>
              <a:gd name="adj" fmla="val 16667"/>
            </a:avLst>
          </a:prstGeom>
          <a:solidFill>
            <a:srgbClr val="000000"/>
          </a:solidFill>
          <a:ln w="12600">
            <a:solidFill>
              <a:srgbClr val="000000"/>
            </a:solidFill>
            <a:round/>
          </a:ln>
        </p:spPr>
        <p:style>
          <a:lnRef idx="0"/>
          <a:fillRef idx="0"/>
          <a:effectRef idx="0"/>
          <a:fontRef idx="minor"/>
        </p:style>
        <p:txBody>
          <a:bodyPr lIns="90720" rIns="90720" tIns="45360" bIns="45360"/>
          <a:p>
            <a:pPr>
              <a:lnSpc>
                <a:spcPct val="100000"/>
              </a:lnSpc>
            </a:pPr>
            <a:r>
              <a:rPr b="0" lang="en-US" sz="1400" spc="-1" strike="noStrike">
                <a:solidFill>
                  <a:srgbClr val="000000"/>
                </a:solidFill>
                <a:uFill>
                  <a:solidFill>
                    <a:srgbClr val="ffffff"/>
                  </a:solidFill>
                </a:uFill>
                <a:latin typeface="Arial"/>
                <a:ea typeface="Arial"/>
              </a:rPr>
              <a:t>D</a:t>
            </a:r>
            <a:endParaRPr b="0" lang="en-US" sz="1800" spc="-1" strike="noStrike">
              <a:solidFill>
                <a:srgbClr val="000000"/>
              </a:solidFill>
              <a:uFill>
                <a:solidFill>
                  <a:srgbClr val="ffffff"/>
                </a:solidFill>
              </a:uFill>
              <a:latin typeface="Arial"/>
            </a:endParaRPr>
          </a:p>
        </p:txBody>
      </p:sp>
      <p:sp>
        <p:nvSpPr>
          <p:cNvPr id="1419" name="CustomShape 11"/>
          <p:cNvSpPr/>
          <p:nvPr/>
        </p:nvSpPr>
        <p:spPr>
          <a:xfrm>
            <a:off x="6259320" y="3953160"/>
            <a:ext cx="13352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uFill>
                  <a:solidFill>
                    <a:srgbClr val="ffffff"/>
                  </a:solidFill>
                </a:uFill>
                <a:latin typeface="Arial"/>
                <a:ea typeface="Arial"/>
              </a:rPr>
              <a:t>Data Grid</a:t>
            </a:r>
            <a:endParaRPr b="0" lang="en-US" sz="1800" spc="-1" strike="noStrike">
              <a:solidFill>
                <a:srgbClr val="000000"/>
              </a:solidFill>
              <a:uFill>
                <a:solidFill>
                  <a:srgbClr val="ffffff"/>
                </a:solidFill>
              </a:uFill>
              <a:latin typeface="Arial"/>
            </a:endParaRPr>
          </a:p>
        </p:txBody>
      </p:sp>
      <p:sp>
        <p:nvSpPr>
          <p:cNvPr id="1420" name="CustomShape 12"/>
          <p:cNvSpPr/>
          <p:nvPr/>
        </p:nvSpPr>
        <p:spPr>
          <a:xfrm>
            <a:off x="2805480" y="423972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21" name="CustomShape 13"/>
          <p:cNvSpPr/>
          <p:nvPr/>
        </p:nvSpPr>
        <p:spPr>
          <a:xfrm>
            <a:off x="5618160" y="4281840"/>
            <a:ext cx="761760" cy="200160"/>
          </a:xfrm>
          <a:prstGeom prst="lef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1422" name="Shape 1842" descr=""/>
          <p:cNvPicPr/>
          <p:nvPr/>
        </p:nvPicPr>
        <p:blipFill>
          <a:blip r:embed="rId2"/>
          <a:stretch/>
        </p:blipFill>
        <p:spPr>
          <a:xfrm>
            <a:off x="266760" y="1849680"/>
            <a:ext cx="465480" cy="493560"/>
          </a:xfrm>
          <a:prstGeom prst="rect">
            <a:avLst/>
          </a:prstGeom>
          <a:ln>
            <a:noFill/>
          </a:ln>
        </p:spPr>
      </p:pic>
      <p:pic>
        <p:nvPicPr>
          <p:cNvPr id="1423" name="Shape 1843" descr=""/>
          <p:cNvPicPr/>
          <p:nvPr/>
        </p:nvPicPr>
        <p:blipFill>
          <a:blip r:embed="rId3"/>
          <a:stretch/>
        </p:blipFill>
        <p:spPr>
          <a:xfrm>
            <a:off x="266760" y="2324880"/>
            <a:ext cx="465480" cy="493560"/>
          </a:xfrm>
          <a:prstGeom prst="rect">
            <a:avLst/>
          </a:prstGeom>
          <a:ln>
            <a:noFill/>
          </a:ln>
        </p:spPr>
      </p:pic>
      <p:pic>
        <p:nvPicPr>
          <p:cNvPr id="1424" name="Shape 1844" descr=""/>
          <p:cNvPicPr/>
          <p:nvPr/>
        </p:nvPicPr>
        <p:blipFill>
          <a:blip r:embed="rId4"/>
          <a:stretch/>
        </p:blipFill>
        <p:spPr>
          <a:xfrm>
            <a:off x="266760" y="2772360"/>
            <a:ext cx="465480" cy="493560"/>
          </a:xfrm>
          <a:prstGeom prst="rect">
            <a:avLst/>
          </a:prstGeom>
          <a:ln>
            <a:noFill/>
          </a:ln>
        </p:spPr>
      </p:pic>
      <p:pic>
        <p:nvPicPr>
          <p:cNvPr id="1425" name="Shape 1845" descr=""/>
          <p:cNvPicPr/>
          <p:nvPr/>
        </p:nvPicPr>
        <p:blipFill>
          <a:blip r:embed="rId5"/>
          <a:stretch/>
        </p:blipFill>
        <p:spPr>
          <a:xfrm>
            <a:off x="266760" y="3211920"/>
            <a:ext cx="465480" cy="493560"/>
          </a:xfrm>
          <a:prstGeom prst="rect">
            <a:avLst/>
          </a:prstGeom>
          <a:ln>
            <a:noFill/>
          </a:ln>
        </p:spPr>
      </p:pic>
      <p:sp>
        <p:nvSpPr>
          <p:cNvPr id="1426" name="CustomShape 14"/>
          <p:cNvSpPr/>
          <p:nvPr/>
        </p:nvSpPr>
        <p:spPr>
          <a:xfrm flipH="1" rot="16200000">
            <a:off x="-55080" y="2885040"/>
            <a:ext cx="1792080" cy="216000"/>
          </a:xfrm>
          <a:prstGeom prst="bentConnector3">
            <a:avLst>
              <a:gd name="adj1" fmla="val 2085"/>
            </a:avLst>
          </a:prstGeom>
          <a:noFill/>
          <a:ln w="9360">
            <a:solidFill>
              <a:schemeClr val="dk2"/>
            </a:solidFill>
            <a:round/>
          </a:ln>
        </p:spPr>
        <p:style>
          <a:lnRef idx="0"/>
          <a:fillRef idx="0"/>
          <a:effectRef idx="0"/>
          <a:fontRef idx="minor"/>
        </p:style>
      </p:sp>
      <p:sp>
        <p:nvSpPr>
          <p:cNvPr id="1427" name="CustomShape 15"/>
          <p:cNvSpPr/>
          <p:nvPr/>
        </p:nvSpPr>
        <p:spPr>
          <a:xfrm flipH="1" rot="16200000">
            <a:off x="170640" y="3133440"/>
            <a:ext cx="1327680" cy="204840"/>
          </a:xfrm>
          <a:prstGeom prst="bentConnector3">
            <a:avLst>
              <a:gd name="adj1" fmla="val 1939"/>
            </a:avLst>
          </a:prstGeom>
          <a:noFill/>
          <a:ln w="9360">
            <a:solidFill>
              <a:schemeClr val="dk2"/>
            </a:solidFill>
            <a:round/>
          </a:ln>
        </p:spPr>
        <p:style>
          <a:lnRef idx="0"/>
          <a:fillRef idx="0"/>
          <a:effectRef idx="0"/>
          <a:fontRef idx="minor"/>
        </p:style>
      </p:sp>
      <p:sp>
        <p:nvSpPr>
          <p:cNvPr id="1428" name="CustomShape 16"/>
          <p:cNvSpPr/>
          <p:nvPr/>
        </p:nvSpPr>
        <p:spPr>
          <a:xfrm flipH="1" rot="16200000">
            <a:off x="394560" y="3357360"/>
            <a:ext cx="869040" cy="194040"/>
          </a:xfrm>
          <a:prstGeom prst="bentConnector3">
            <a:avLst>
              <a:gd name="adj1" fmla="val 973"/>
            </a:avLst>
          </a:prstGeom>
          <a:noFill/>
          <a:ln w="9360">
            <a:solidFill>
              <a:schemeClr val="dk2"/>
            </a:solidFill>
            <a:round/>
          </a:ln>
        </p:spPr>
        <p:style>
          <a:lnRef idx="0"/>
          <a:fillRef idx="0"/>
          <a:effectRef idx="0"/>
          <a:fontRef idx="minor"/>
        </p:style>
      </p:sp>
      <p:sp>
        <p:nvSpPr>
          <p:cNvPr id="1429" name="CustomShape 17"/>
          <p:cNvSpPr/>
          <p:nvPr/>
        </p:nvSpPr>
        <p:spPr>
          <a:xfrm flipH="1" rot="16200000">
            <a:off x="592200" y="3599280"/>
            <a:ext cx="474120" cy="194040"/>
          </a:xfrm>
          <a:prstGeom prst="bentConnector3">
            <a:avLst>
              <a:gd name="adj1" fmla="val -98"/>
            </a:avLst>
          </a:prstGeom>
          <a:noFill/>
          <a:ln w="9360">
            <a:solidFill>
              <a:schemeClr val="dk2"/>
            </a:solidFill>
            <a:round/>
            <a:tailEnd len="lg" type="triangle" w="lg"/>
          </a:ln>
        </p:spPr>
        <p:style>
          <a:lnRef idx="0"/>
          <a:fillRef idx="0"/>
          <a:effectRef idx="0"/>
          <a:fontRef idx="minor"/>
        </p:style>
      </p:sp>
      <p:sp>
        <p:nvSpPr>
          <p:cNvPr id="1430" name="CustomShape 18"/>
          <p:cNvSpPr/>
          <p:nvPr/>
        </p:nvSpPr>
        <p:spPr>
          <a:xfrm>
            <a:off x="1545120" y="929880"/>
            <a:ext cx="6364440" cy="2775960"/>
          </a:xfrm>
          <a:prstGeom prst="roundRect">
            <a:avLst>
              <a:gd name="adj" fmla="val 16667"/>
            </a:avLst>
          </a:prstGeom>
          <a:noFill/>
          <a:ln w="12600">
            <a:solidFill>
              <a:srgbClr val="000000"/>
            </a:solidFill>
            <a:round/>
          </a:ln>
        </p:spPr>
        <p:style>
          <a:lnRef idx="0"/>
          <a:fillRef idx="0"/>
          <a:effectRef idx="0"/>
          <a:fontRef idx="minor"/>
        </p:style>
      </p:sp>
      <p:sp>
        <p:nvSpPr>
          <p:cNvPr id="1431" name="CustomShape 19"/>
          <p:cNvSpPr/>
          <p:nvPr/>
        </p:nvSpPr>
        <p:spPr>
          <a:xfrm>
            <a:off x="3481200" y="1218960"/>
            <a:ext cx="1167120" cy="47556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Validations</a:t>
            </a:r>
            <a:endParaRPr b="0" lang="en-US" sz="1800" spc="-1" strike="noStrike">
              <a:solidFill>
                <a:srgbClr val="000000"/>
              </a:solidFill>
              <a:uFill>
                <a:solidFill>
                  <a:srgbClr val="ffffff"/>
                </a:solidFill>
              </a:uFill>
              <a:latin typeface="Arial"/>
            </a:endParaRPr>
          </a:p>
        </p:txBody>
      </p:sp>
      <p:sp>
        <p:nvSpPr>
          <p:cNvPr id="1432" name="CustomShape 20"/>
          <p:cNvSpPr/>
          <p:nvPr/>
        </p:nvSpPr>
        <p:spPr>
          <a:xfrm>
            <a:off x="3912480" y="1545480"/>
            <a:ext cx="735840" cy="173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33" name="CustomShape 21"/>
          <p:cNvSpPr/>
          <p:nvPr/>
        </p:nvSpPr>
        <p:spPr>
          <a:xfrm>
            <a:off x="3024000" y="1321920"/>
            <a:ext cx="456840" cy="2700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34" name="CustomShape 22"/>
          <p:cNvSpPr/>
          <p:nvPr/>
        </p:nvSpPr>
        <p:spPr>
          <a:xfrm>
            <a:off x="2884680" y="1029960"/>
            <a:ext cx="67572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Fault Stream </a:t>
            </a:r>
            <a:endParaRPr b="0" lang="en-US" sz="1800" spc="-1" strike="noStrike">
              <a:solidFill>
                <a:srgbClr val="000000"/>
              </a:solidFill>
              <a:uFill>
                <a:solidFill>
                  <a:srgbClr val="ffffff"/>
                </a:solidFill>
              </a:uFill>
              <a:latin typeface="Arial"/>
            </a:endParaRPr>
          </a:p>
        </p:txBody>
      </p:sp>
      <p:sp>
        <p:nvSpPr>
          <p:cNvPr id="1435" name="CustomShape 23"/>
          <p:cNvSpPr/>
          <p:nvPr/>
        </p:nvSpPr>
        <p:spPr>
          <a:xfrm>
            <a:off x="3402360" y="2003040"/>
            <a:ext cx="1167120" cy="47556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Calculating, Capacity</a:t>
            </a:r>
            <a:endParaRPr b="0" lang="en-US" sz="1800" spc="-1" strike="noStrike">
              <a:solidFill>
                <a:srgbClr val="000000"/>
              </a:solidFill>
              <a:uFill>
                <a:solidFill>
                  <a:srgbClr val="ffffff"/>
                </a:solidFill>
              </a:uFill>
              <a:latin typeface="Arial"/>
            </a:endParaRPr>
          </a:p>
        </p:txBody>
      </p:sp>
      <p:sp>
        <p:nvSpPr>
          <p:cNvPr id="1436" name="CustomShape 24"/>
          <p:cNvSpPr/>
          <p:nvPr/>
        </p:nvSpPr>
        <p:spPr>
          <a:xfrm>
            <a:off x="3833280" y="2279520"/>
            <a:ext cx="735840" cy="173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37" name="CustomShape 25"/>
          <p:cNvSpPr/>
          <p:nvPr/>
        </p:nvSpPr>
        <p:spPr>
          <a:xfrm>
            <a:off x="2945160" y="2106000"/>
            <a:ext cx="456840" cy="2700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38" name="CustomShape 26"/>
          <p:cNvSpPr/>
          <p:nvPr/>
        </p:nvSpPr>
        <p:spPr>
          <a:xfrm>
            <a:off x="2805480" y="1814400"/>
            <a:ext cx="67572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Reading Stream</a:t>
            </a:r>
            <a:endParaRPr b="0" lang="en-US" sz="1800" spc="-1" strike="noStrike">
              <a:solidFill>
                <a:srgbClr val="000000"/>
              </a:solidFill>
              <a:uFill>
                <a:solidFill>
                  <a:srgbClr val="ffffff"/>
                </a:solidFill>
              </a:uFill>
              <a:latin typeface="Arial"/>
            </a:endParaRPr>
          </a:p>
        </p:txBody>
      </p:sp>
      <p:sp>
        <p:nvSpPr>
          <p:cNvPr id="1439" name="CustomShape 27"/>
          <p:cNvSpPr/>
          <p:nvPr/>
        </p:nvSpPr>
        <p:spPr>
          <a:xfrm>
            <a:off x="3024000" y="2938680"/>
            <a:ext cx="456840" cy="27000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40" name="CustomShape 28"/>
          <p:cNvSpPr/>
          <p:nvPr/>
        </p:nvSpPr>
        <p:spPr>
          <a:xfrm>
            <a:off x="3481200" y="2836080"/>
            <a:ext cx="1167120" cy="4759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Policies</a:t>
            </a:r>
            <a:endParaRPr b="0" lang="en-US" sz="1800" spc="-1" strike="noStrike">
              <a:solidFill>
                <a:srgbClr val="000000"/>
              </a:solidFill>
              <a:uFill>
                <a:solidFill>
                  <a:srgbClr val="ffffff"/>
                </a:solidFill>
              </a:uFill>
              <a:latin typeface="Arial"/>
            </a:endParaRPr>
          </a:p>
        </p:txBody>
      </p:sp>
      <p:sp>
        <p:nvSpPr>
          <p:cNvPr id="1441" name="CustomShape 29"/>
          <p:cNvSpPr/>
          <p:nvPr/>
        </p:nvSpPr>
        <p:spPr>
          <a:xfrm>
            <a:off x="3912480" y="3138120"/>
            <a:ext cx="735840" cy="173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42" name="CustomShape 30"/>
          <p:cNvSpPr/>
          <p:nvPr/>
        </p:nvSpPr>
        <p:spPr>
          <a:xfrm>
            <a:off x="2884680" y="2647080"/>
            <a:ext cx="67572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Fraud Stream</a:t>
            </a:r>
            <a:endParaRPr b="0" lang="en-US" sz="1800" spc="-1" strike="noStrike">
              <a:solidFill>
                <a:srgbClr val="000000"/>
              </a:solidFill>
              <a:uFill>
                <a:solidFill>
                  <a:srgbClr val="ffffff"/>
                </a:solidFill>
              </a:uFill>
              <a:latin typeface="Arial"/>
            </a:endParaRPr>
          </a:p>
        </p:txBody>
      </p:sp>
      <p:sp>
        <p:nvSpPr>
          <p:cNvPr id="1443" name="CustomShape 31"/>
          <p:cNvSpPr/>
          <p:nvPr/>
        </p:nvSpPr>
        <p:spPr>
          <a:xfrm>
            <a:off x="4359600" y="4052160"/>
            <a:ext cx="59112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Fault</a:t>
            </a:r>
            <a:endParaRPr b="0" lang="en-US" sz="1800" spc="-1" strike="noStrike">
              <a:solidFill>
                <a:srgbClr val="000000"/>
              </a:solidFill>
              <a:uFill>
                <a:solidFill>
                  <a:srgbClr val="ffffff"/>
                </a:solidFill>
              </a:uFill>
              <a:latin typeface="Arial"/>
            </a:endParaRPr>
          </a:p>
        </p:txBody>
      </p:sp>
      <p:sp>
        <p:nvSpPr>
          <p:cNvPr id="1444" name="CustomShape 32"/>
          <p:cNvSpPr/>
          <p:nvPr/>
        </p:nvSpPr>
        <p:spPr>
          <a:xfrm>
            <a:off x="7205400" y="4052160"/>
            <a:ext cx="59112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Fault</a:t>
            </a:r>
            <a:endParaRPr b="0" lang="en-US" sz="1800" spc="-1" strike="noStrike">
              <a:solidFill>
                <a:srgbClr val="000000"/>
              </a:solidFill>
              <a:uFill>
                <a:solidFill>
                  <a:srgbClr val="ffffff"/>
                </a:solidFill>
              </a:uFill>
              <a:latin typeface="Arial"/>
            </a:endParaRPr>
          </a:p>
        </p:txBody>
      </p:sp>
      <p:sp>
        <p:nvSpPr>
          <p:cNvPr id="1445" name="CustomShape 33"/>
          <p:cNvSpPr/>
          <p:nvPr/>
        </p:nvSpPr>
        <p:spPr>
          <a:xfrm>
            <a:off x="3840840" y="4368240"/>
            <a:ext cx="68436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Reading</a:t>
            </a:r>
            <a:endParaRPr b="0" lang="en-US" sz="1800" spc="-1" strike="noStrike">
              <a:solidFill>
                <a:srgbClr val="000000"/>
              </a:solidFill>
              <a:uFill>
                <a:solidFill>
                  <a:srgbClr val="ffffff"/>
                </a:solidFill>
              </a:uFill>
              <a:latin typeface="Arial"/>
            </a:endParaRPr>
          </a:p>
        </p:txBody>
      </p:sp>
      <p:sp>
        <p:nvSpPr>
          <p:cNvPr id="1446" name="CustomShape 34"/>
          <p:cNvSpPr/>
          <p:nvPr/>
        </p:nvSpPr>
        <p:spPr>
          <a:xfrm>
            <a:off x="4854960" y="4368240"/>
            <a:ext cx="68436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Fraud</a:t>
            </a:r>
            <a:endParaRPr b="0" lang="en-US" sz="1800" spc="-1" strike="noStrike">
              <a:solidFill>
                <a:srgbClr val="000000"/>
              </a:solidFill>
              <a:uFill>
                <a:solidFill>
                  <a:srgbClr val="ffffff"/>
                </a:solidFill>
              </a:uFill>
              <a:latin typeface="Arial"/>
            </a:endParaRPr>
          </a:p>
        </p:txBody>
      </p:sp>
      <p:sp>
        <p:nvSpPr>
          <p:cNvPr id="1447" name="CustomShape 35"/>
          <p:cNvSpPr/>
          <p:nvPr/>
        </p:nvSpPr>
        <p:spPr>
          <a:xfrm>
            <a:off x="2293200" y="4002840"/>
            <a:ext cx="591120" cy="2293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Fault</a:t>
            </a:r>
            <a:endParaRPr b="0" lang="en-US" sz="1800" spc="-1" strike="noStrike">
              <a:solidFill>
                <a:srgbClr val="000000"/>
              </a:solidFill>
              <a:uFill>
                <a:solidFill>
                  <a:srgbClr val="ffffff"/>
                </a:solidFill>
              </a:uFill>
              <a:latin typeface="Arial"/>
            </a:endParaRPr>
          </a:p>
        </p:txBody>
      </p:sp>
      <p:sp>
        <p:nvSpPr>
          <p:cNvPr id="1448" name="CustomShape 36"/>
          <p:cNvSpPr/>
          <p:nvPr/>
        </p:nvSpPr>
        <p:spPr>
          <a:xfrm>
            <a:off x="1589040" y="4372200"/>
            <a:ext cx="1004400" cy="229320"/>
          </a:xfrm>
          <a:prstGeom prst="rect">
            <a:avLst/>
          </a:prstGeom>
          <a:noFill/>
          <a:ln w="9360">
            <a:solidFill>
              <a:srgbClr val="00ff00"/>
            </a:solidFill>
            <a:round/>
          </a:ln>
        </p:spPr>
        <p:style>
          <a:lnRef idx="0"/>
          <a:fillRef idx="0"/>
          <a:effectRef idx="0"/>
          <a:fontRef idx="minor"/>
        </p:style>
        <p:txBody>
          <a:bodyPr tIns="91440" bIns="91440" anchor="ctr"/>
          <a:p>
            <a:pPr algn="ctr">
              <a:lnSpc>
                <a:spcPct val="100000"/>
              </a:lnSpc>
            </a:pPr>
            <a:r>
              <a:rPr b="1" lang="en-US" sz="1000" spc="-1" strike="noStrike">
                <a:solidFill>
                  <a:srgbClr val="00ff00"/>
                </a:solidFill>
                <a:uFill>
                  <a:solidFill>
                    <a:srgbClr val="ffffff"/>
                  </a:solidFill>
                </a:uFill>
                <a:latin typeface="Overpass"/>
                <a:ea typeface="Overpass"/>
              </a:rPr>
              <a:t>CEP Session</a:t>
            </a:r>
            <a:endParaRPr b="0" lang="en-US" sz="1800" spc="-1" strike="noStrike">
              <a:solidFill>
                <a:srgbClr val="000000"/>
              </a:solidFill>
              <a:uFill>
                <a:solidFill>
                  <a:srgbClr val="ffffff"/>
                </a:solidFill>
              </a:uFill>
              <a:latin typeface="Arial"/>
            </a:endParaRPr>
          </a:p>
        </p:txBody>
      </p:sp>
      <p:sp>
        <p:nvSpPr>
          <p:cNvPr id="1449" name="CustomShape 37"/>
          <p:cNvSpPr/>
          <p:nvPr/>
        </p:nvSpPr>
        <p:spPr>
          <a:xfrm>
            <a:off x="6379920" y="4372200"/>
            <a:ext cx="1004400" cy="229320"/>
          </a:xfrm>
          <a:prstGeom prst="rect">
            <a:avLst/>
          </a:prstGeom>
          <a:noFill/>
          <a:ln w="9360">
            <a:solidFill>
              <a:srgbClr val="00ff00"/>
            </a:solidFill>
            <a:round/>
          </a:ln>
        </p:spPr>
        <p:style>
          <a:lnRef idx="0"/>
          <a:fillRef idx="0"/>
          <a:effectRef idx="0"/>
          <a:fontRef idx="minor"/>
        </p:style>
        <p:txBody>
          <a:bodyPr tIns="91440" bIns="91440" anchor="ctr"/>
          <a:p>
            <a:pPr algn="ctr">
              <a:lnSpc>
                <a:spcPct val="100000"/>
              </a:lnSpc>
            </a:pPr>
            <a:r>
              <a:rPr b="1" lang="en-US" sz="1000" spc="-1" strike="noStrike">
                <a:solidFill>
                  <a:srgbClr val="00ff00"/>
                </a:solidFill>
                <a:uFill>
                  <a:solidFill>
                    <a:srgbClr val="ffffff"/>
                  </a:solidFill>
                </a:uFill>
                <a:latin typeface="Overpass"/>
                <a:ea typeface="Overpass"/>
              </a:rPr>
              <a:t>CEP Session</a:t>
            </a:r>
            <a:endParaRPr b="0" lang="en-US" sz="1800" spc="-1" strike="noStrike">
              <a:solidFill>
                <a:srgbClr val="000000"/>
              </a:solidFill>
              <a:uFill>
                <a:solidFill>
                  <a:srgbClr val="ffffff"/>
                </a:solidFill>
              </a:uFill>
              <a:latin typeface="Arial"/>
            </a:endParaRPr>
          </a:p>
        </p:txBody>
      </p:sp>
      <p:sp>
        <p:nvSpPr>
          <p:cNvPr id="1450" name="CustomShape 38"/>
          <p:cNvSpPr/>
          <p:nvPr/>
        </p:nvSpPr>
        <p:spPr>
          <a:xfrm>
            <a:off x="7472520" y="4372200"/>
            <a:ext cx="1004400" cy="229320"/>
          </a:xfrm>
          <a:prstGeom prst="rect">
            <a:avLst/>
          </a:prstGeom>
          <a:noFill/>
          <a:ln w="9360">
            <a:solidFill>
              <a:srgbClr val="00ff00"/>
            </a:solidFill>
            <a:round/>
          </a:ln>
        </p:spPr>
        <p:style>
          <a:lnRef idx="0"/>
          <a:fillRef idx="0"/>
          <a:effectRef idx="0"/>
          <a:fontRef idx="minor"/>
        </p:style>
        <p:txBody>
          <a:bodyPr tIns="91440" bIns="91440" anchor="ctr"/>
          <a:p>
            <a:pPr algn="ctr">
              <a:lnSpc>
                <a:spcPct val="100000"/>
              </a:lnSpc>
            </a:pPr>
            <a:r>
              <a:rPr b="1" lang="en-US" sz="1000" spc="-1" strike="noStrike">
                <a:solidFill>
                  <a:srgbClr val="00ff00"/>
                </a:solidFill>
                <a:uFill>
                  <a:solidFill>
                    <a:srgbClr val="ffffff"/>
                  </a:solidFill>
                </a:uFill>
                <a:latin typeface="Overpass"/>
                <a:ea typeface="Overpass"/>
              </a:rPr>
              <a:t>CEP Session</a:t>
            </a:r>
            <a:endParaRPr b="0" lang="en-US" sz="1800" spc="-1" strike="noStrike">
              <a:solidFill>
                <a:srgbClr val="000000"/>
              </a:solidFill>
              <a:uFill>
                <a:solidFill>
                  <a:srgbClr val="ffffff"/>
                </a:solidFill>
              </a:uFill>
              <a:latin typeface="Arial"/>
            </a:endParaRPr>
          </a:p>
        </p:txBody>
      </p:sp>
      <p:sp>
        <p:nvSpPr>
          <p:cNvPr id="1451" name="CustomShape 39"/>
          <p:cNvSpPr/>
          <p:nvPr/>
        </p:nvSpPr>
        <p:spPr>
          <a:xfrm>
            <a:off x="1589040" y="2070720"/>
            <a:ext cx="684360" cy="493920"/>
          </a:xfrm>
          <a:prstGeom prst="rect">
            <a:avLst/>
          </a:prstGeom>
          <a:noFill/>
          <a:ln w="9360">
            <a:solidFill>
              <a:srgbClr val="ff0000"/>
            </a:solidFill>
            <a:round/>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Capture Event</a:t>
            </a:r>
            <a:endParaRPr b="0" lang="en-US" sz="1800" spc="-1" strike="noStrike">
              <a:solidFill>
                <a:srgbClr val="000000"/>
              </a:solidFill>
              <a:uFill>
                <a:solidFill>
                  <a:srgbClr val="ffffff"/>
                </a:solidFill>
              </a:uFill>
              <a:latin typeface="Arial"/>
            </a:endParaRPr>
          </a:p>
        </p:txBody>
      </p:sp>
      <p:sp>
        <p:nvSpPr>
          <p:cNvPr id="1452" name="CustomShape 40"/>
          <p:cNvSpPr/>
          <p:nvPr/>
        </p:nvSpPr>
        <p:spPr>
          <a:xfrm flipH="1" rot="5400000">
            <a:off x="1246320" y="2660400"/>
            <a:ext cx="1684440" cy="999720"/>
          </a:xfrm>
          <a:prstGeom prst="bentConnector4">
            <a:avLst>
              <a:gd name="adj1" fmla="val 12650"/>
              <a:gd name="adj2" fmla="val 123815"/>
            </a:avLst>
          </a:prstGeom>
          <a:noFill/>
          <a:ln w="19080">
            <a:solidFill>
              <a:schemeClr val="dk2"/>
            </a:solidFill>
            <a:round/>
            <a:tailEnd len="lg" type="triangle" w="lg"/>
          </a:ln>
        </p:spPr>
        <p:style>
          <a:lnRef idx="0"/>
          <a:fillRef idx="0"/>
          <a:effectRef idx="0"/>
          <a:fontRef idx="minor"/>
        </p:style>
      </p:sp>
      <p:sp>
        <p:nvSpPr>
          <p:cNvPr id="1453" name="CustomShape 41"/>
          <p:cNvSpPr/>
          <p:nvPr/>
        </p:nvSpPr>
        <p:spPr>
          <a:xfrm flipH="1" rot="16200000">
            <a:off x="3388320" y="1107720"/>
            <a:ext cx="2036520" cy="4950720"/>
          </a:xfrm>
          <a:prstGeom prst="bentConnector3">
            <a:avLst>
              <a:gd name="adj1" fmla="val 52541"/>
            </a:avLst>
          </a:prstGeom>
          <a:noFill/>
          <a:ln w="19080">
            <a:solidFill>
              <a:srgbClr val="0000ff"/>
            </a:solidFill>
            <a:round/>
            <a:headEnd len="lg" type="stealth" w="lg"/>
          </a:ln>
        </p:spPr>
        <p:style>
          <a:lnRef idx="0"/>
          <a:fillRef idx="0"/>
          <a:effectRef idx="0"/>
          <a:fontRef idx="minor"/>
        </p:style>
      </p:sp>
      <p:sp>
        <p:nvSpPr>
          <p:cNvPr id="1454" name="CustomShape 42"/>
          <p:cNvSpPr/>
          <p:nvPr/>
        </p:nvSpPr>
        <p:spPr>
          <a:xfrm>
            <a:off x="4001040" y="3424680"/>
            <a:ext cx="1004400" cy="2293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ff"/>
                </a:solidFill>
                <a:uFill>
                  <a:solidFill>
                    <a:srgbClr val="ffffff"/>
                  </a:solidFill>
                </a:uFill>
                <a:latin typeface="Overpass"/>
                <a:ea typeface="Overpass"/>
              </a:rPr>
              <a:t>Load Session</a:t>
            </a:r>
            <a:endParaRPr b="0" lang="en-US" sz="1800" spc="-1" strike="noStrike">
              <a:solidFill>
                <a:srgbClr val="000000"/>
              </a:solidFill>
              <a:uFill>
                <a:solidFill>
                  <a:srgbClr val="ffffff"/>
                </a:solidFill>
              </a:uFill>
              <a:latin typeface="Arial"/>
            </a:endParaRPr>
          </a:p>
        </p:txBody>
      </p:sp>
      <p:sp>
        <p:nvSpPr>
          <p:cNvPr id="1455" name="CustomShape 43"/>
          <p:cNvSpPr/>
          <p:nvPr/>
        </p:nvSpPr>
        <p:spPr>
          <a:xfrm flipH="1" rot="10800000">
            <a:off x="3023280" y="2318040"/>
            <a:ext cx="749880" cy="860400"/>
          </a:xfrm>
          <a:prstGeom prst="bentConnector3">
            <a:avLst>
              <a:gd name="adj1" fmla="val 50005"/>
            </a:avLst>
          </a:prstGeom>
          <a:noFill/>
          <a:ln w="9360">
            <a:solidFill>
              <a:schemeClr val="dk2"/>
            </a:solidFill>
            <a:round/>
            <a:tailEnd len="lg" type="triangle" w="lg"/>
          </a:ln>
        </p:spPr>
        <p:style>
          <a:lnRef idx="0"/>
          <a:fillRef idx="0"/>
          <a:effectRef idx="0"/>
          <a:fontRef idx="minor"/>
        </p:style>
      </p:sp>
      <p:sp>
        <p:nvSpPr>
          <p:cNvPr id="1456" name="CustomShape 44"/>
          <p:cNvSpPr/>
          <p:nvPr/>
        </p:nvSpPr>
        <p:spPr>
          <a:xfrm flipH="1" rot="10800000">
            <a:off x="2925000" y="2318040"/>
            <a:ext cx="650880" cy="40320"/>
          </a:xfrm>
          <a:prstGeom prst="bentConnector3">
            <a:avLst>
              <a:gd name="adj1" fmla="val 50000"/>
            </a:avLst>
          </a:prstGeom>
          <a:noFill/>
          <a:ln w="9360">
            <a:solidFill>
              <a:schemeClr val="dk2"/>
            </a:solidFill>
            <a:round/>
            <a:tailEnd len="lg" type="triangle" w="lg"/>
          </a:ln>
        </p:spPr>
        <p:style>
          <a:lnRef idx="0"/>
          <a:fillRef idx="0"/>
          <a:effectRef idx="0"/>
          <a:fontRef idx="minor"/>
        </p:style>
      </p:sp>
      <p:sp>
        <p:nvSpPr>
          <p:cNvPr id="1457" name="CustomShape 45"/>
          <p:cNvSpPr/>
          <p:nvPr/>
        </p:nvSpPr>
        <p:spPr>
          <a:xfrm>
            <a:off x="2273760" y="2318040"/>
            <a:ext cx="948600" cy="664200"/>
          </a:xfrm>
          <a:prstGeom prst="bentConnector4">
            <a:avLst>
              <a:gd name="adj1" fmla="val 32189"/>
              <a:gd name="adj2" fmla="val 135841"/>
            </a:avLst>
          </a:prstGeom>
          <a:noFill/>
          <a:ln w="9360">
            <a:solidFill>
              <a:schemeClr val="dk2"/>
            </a:solidFill>
            <a:round/>
            <a:tailEnd len="lg" type="triangle" w="lg"/>
          </a:ln>
        </p:spPr>
        <p:style>
          <a:lnRef idx="0"/>
          <a:fillRef idx="0"/>
          <a:effectRef idx="0"/>
          <a:fontRef idx="minor"/>
        </p:style>
      </p:sp>
      <p:sp>
        <p:nvSpPr>
          <p:cNvPr id="1458" name="CustomShape 46"/>
          <p:cNvSpPr/>
          <p:nvPr/>
        </p:nvSpPr>
        <p:spPr>
          <a:xfrm>
            <a:off x="2199960" y="1653120"/>
            <a:ext cx="684360" cy="773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ff0000"/>
                </a:solidFill>
                <a:uFill>
                  <a:solidFill>
                    <a:srgbClr val="ffffff"/>
                  </a:solidFill>
                </a:uFill>
                <a:latin typeface="Overpass"/>
                <a:ea typeface="Overpass"/>
              </a:rPr>
              <a:t>Pass Event to Stream</a:t>
            </a:r>
            <a:endParaRPr b="0" lang="en-US" sz="1800" spc="-1" strike="noStrike">
              <a:solidFill>
                <a:srgbClr val="000000"/>
              </a:solidFill>
              <a:uFill>
                <a:solidFill>
                  <a:srgbClr val="ffffff"/>
                </a:solidFill>
              </a:uFill>
              <a:latin typeface="Arial"/>
            </a:endParaRPr>
          </a:p>
        </p:txBody>
      </p:sp>
      <p:sp>
        <p:nvSpPr>
          <p:cNvPr id="1459" name="CustomShape 47"/>
          <p:cNvSpPr/>
          <p:nvPr/>
        </p:nvSpPr>
        <p:spPr>
          <a:xfrm>
            <a:off x="5298120" y="1022400"/>
            <a:ext cx="1763280" cy="143280"/>
          </a:xfrm>
          <a:prstGeom prst="flowChartMagneticDrum">
            <a:avLst/>
          </a:prstGeom>
          <a:solidFill>
            <a:srgbClr val="ffffff"/>
          </a:solidFill>
          <a:ln w="19080">
            <a:solidFill>
              <a:schemeClr val="dk2"/>
            </a:solidFill>
            <a:round/>
          </a:ln>
        </p:spPr>
        <p:style>
          <a:lnRef idx="0"/>
          <a:fillRef idx="0"/>
          <a:effectRef idx="0"/>
          <a:fontRef idx="minor"/>
        </p:style>
        <p:txBody>
          <a:bodyPr tIns="91440" bIns="91440" anchor="ctr"/>
          <a:p>
            <a:pPr>
              <a:lnSpc>
                <a:spcPct val="100000"/>
              </a:lnSpc>
            </a:pPr>
            <a:r>
              <a:rPr b="1" lang="en-US" sz="900" spc="-1" strike="noStrike">
                <a:solidFill>
                  <a:srgbClr val="000000"/>
                </a:solidFill>
                <a:uFill>
                  <a:solidFill>
                    <a:srgbClr val="ffffff"/>
                  </a:solidFill>
                </a:uFill>
                <a:latin typeface="Arial"/>
                <a:ea typeface="Arial"/>
              </a:rPr>
              <a:t>Channel A</a:t>
            </a:r>
            <a:endParaRPr b="0" lang="en-US" sz="1800" spc="-1" strike="noStrike">
              <a:solidFill>
                <a:srgbClr val="000000"/>
              </a:solidFill>
              <a:uFill>
                <a:solidFill>
                  <a:srgbClr val="ffffff"/>
                </a:solidFill>
              </a:uFill>
              <a:latin typeface="Arial"/>
            </a:endParaRPr>
          </a:p>
        </p:txBody>
      </p:sp>
      <p:sp>
        <p:nvSpPr>
          <p:cNvPr id="1460" name="CustomShape 48"/>
          <p:cNvSpPr/>
          <p:nvPr/>
        </p:nvSpPr>
        <p:spPr>
          <a:xfrm>
            <a:off x="4744800" y="92988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61" name="CustomShape 49"/>
          <p:cNvSpPr/>
          <p:nvPr/>
        </p:nvSpPr>
        <p:spPr>
          <a:xfrm>
            <a:off x="5298120" y="1708560"/>
            <a:ext cx="1763280" cy="143280"/>
          </a:xfrm>
          <a:prstGeom prst="flowChartMagneticDrum">
            <a:avLst/>
          </a:prstGeom>
          <a:solidFill>
            <a:srgbClr val="ffffff"/>
          </a:solidFill>
          <a:ln w="19080">
            <a:solidFill>
              <a:schemeClr val="dk2"/>
            </a:solidFill>
            <a:round/>
          </a:ln>
        </p:spPr>
        <p:style>
          <a:lnRef idx="0"/>
          <a:fillRef idx="0"/>
          <a:effectRef idx="0"/>
          <a:fontRef idx="minor"/>
        </p:style>
        <p:txBody>
          <a:bodyPr tIns="91440" bIns="91440" anchor="ctr"/>
          <a:p>
            <a:pPr>
              <a:lnSpc>
                <a:spcPct val="100000"/>
              </a:lnSpc>
            </a:pPr>
            <a:r>
              <a:rPr b="1" lang="en-US" sz="900" spc="-1" strike="noStrike">
                <a:solidFill>
                  <a:srgbClr val="000000"/>
                </a:solidFill>
                <a:uFill>
                  <a:solidFill>
                    <a:srgbClr val="ffffff"/>
                  </a:solidFill>
                </a:uFill>
                <a:latin typeface="Arial"/>
                <a:ea typeface="Arial"/>
              </a:rPr>
              <a:t>Channel B</a:t>
            </a:r>
            <a:endParaRPr b="0" lang="en-US" sz="1800" spc="-1" strike="noStrike">
              <a:solidFill>
                <a:srgbClr val="000000"/>
              </a:solidFill>
              <a:uFill>
                <a:solidFill>
                  <a:srgbClr val="ffffff"/>
                </a:solidFill>
              </a:uFill>
              <a:latin typeface="Arial"/>
            </a:endParaRPr>
          </a:p>
        </p:txBody>
      </p:sp>
      <p:sp>
        <p:nvSpPr>
          <p:cNvPr id="1462" name="CustomShape 50"/>
          <p:cNvSpPr/>
          <p:nvPr/>
        </p:nvSpPr>
        <p:spPr>
          <a:xfrm>
            <a:off x="5335200" y="2947680"/>
            <a:ext cx="1763280" cy="143280"/>
          </a:xfrm>
          <a:prstGeom prst="flowChartMagneticDrum">
            <a:avLst/>
          </a:prstGeom>
          <a:solidFill>
            <a:srgbClr val="ffffff"/>
          </a:solidFill>
          <a:ln w="19080">
            <a:solidFill>
              <a:schemeClr val="dk2"/>
            </a:solidFill>
            <a:round/>
          </a:ln>
        </p:spPr>
        <p:style>
          <a:lnRef idx="0"/>
          <a:fillRef idx="0"/>
          <a:effectRef idx="0"/>
          <a:fontRef idx="minor"/>
        </p:style>
        <p:txBody>
          <a:bodyPr tIns="91440" bIns="91440" anchor="ctr"/>
          <a:p>
            <a:pPr>
              <a:lnSpc>
                <a:spcPct val="100000"/>
              </a:lnSpc>
            </a:pPr>
            <a:r>
              <a:rPr b="1" lang="en-US" sz="900" spc="-1" strike="noStrike">
                <a:solidFill>
                  <a:srgbClr val="000000"/>
                </a:solidFill>
                <a:uFill>
                  <a:solidFill>
                    <a:srgbClr val="ffffff"/>
                  </a:solidFill>
                </a:uFill>
                <a:latin typeface="Arial"/>
                <a:ea typeface="Arial"/>
              </a:rPr>
              <a:t>Channel D</a:t>
            </a:r>
            <a:endParaRPr b="0" lang="en-US" sz="1800" spc="-1" strike="noStrike">
              <a:solidFill>
                <a:srgbClr val="000000"/>
              </a:solidFill>
              <a:uFill>
                <a:solidFill>
                  <a:srgbClr val="ffffff"/>
                </a:solidFill>
              </a:uFill>
              <a:latin typeface="Arial"/>
            </a:endParaRPr>
          </a:p>
        </p:txBody>
      </p:sp>
      <p:sp>
        <p:nvSpPr>
          <p:cNvPr id="1463" name="CustomShape 51"/>
          <p:cNvSpPr/>
          <p:nvPr/>
        </p:nvSpPr>
        <p:spPr>
          <a:xfrm rot="20522400">
            <a:off x="4705200" y="1796760"/>
            <a:ext cx="456840" cy="229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64" name="CustomShape 52"/>
          <p:cNvSpPr/>
          <p:nvPr/>
        </p:nvSpPr>
        <p:spPr>
          <a:xfrm>
            <a:off x="4763520" y="284364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pic>
        <p:nvPicPr>
          <p:cNvPr id="1465" name="Shape 1889" descr=""/>
          <p:cNvPicPr/>
          <p:nvPr/>
        </p:nvPicPr>
        <p:blipFill>
          <a:blip r:embed="rId6"/>
          <a:stretch/>
        </p:blipFill>
        <p:spPr>
          <a:xfrm>
            <a:off x="7965360" y="741600"/>
            <a:ext cx="948600" cy="773280"/>
          </a:xfrm>
          <a:prstGeom prst="rect">
            <a:avLst/>
          </a:prstGeom>
          <a:ln>
            <a:noFill/>
          </a:ln>
        </p:spPr>
      </p:pic>
      <p:pic>
        <p:nvPicPr>
          <p:cNvPr id="1466" name="Shape 1890" descr=""/>
          <p:cNvPicPr/>
          <p:nvPr/>
        </p:nvPicPr>
        <p:blipFill>
          <a:blip r:embed="rId7"/>
          <a:stretch/>
        </p:blipFill>
        <p:spPr>
          <a:xfrm>
            <a:off x="8370720" y="820080"/>
            <a:ext cx="324720" cy="466920"/>
          </a:xfrm>
          <a:prstGeom prst="rect">
            <a:avLst/>
          </a:prstGeom>
          <a:ln>
            <a:noFill/>
          </a:ln>
        </p:spPr>
      </p:pic>
      <p:sp>
        <p:nvSpPr>
          <p:cNvPr id="1467" name="CustomShape 53"/>
          <p:cNvSpPr/>
          <p:nvPr/>
        </p:nvSpPr>
        <p:spPr>
          <a:xfrm>
            <a:off x="7189200" y="926280"/>
            <a:ext cx="74988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68" name="CustomShape 54"/>
          <p:cNvSpPr/>
          <p:nvPr/>
        </p:nvSpPr>
        <p:spPr>
          <a:xfrm>
            <a:off x="7032600" y="660600"/>
            <a:ext cx="123768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Repair/Replace</a:t>
            </a:r>
            <a:endParaRPr b="0" lang="en-US" sz="1800" spc="-1" strike="noStrike">
              <a:solidFill>
                <a:srgbClr val="000000"/>
              </a:solidFill>
              <a:uFill>
                <a:solidFill>
                  <a:srgbClr val="ffffff"/>
                </a:solidFill>
              </a:uFill>
              <a:latin typeface="Arial"/>
            </a:endParaRPr>
          </a:p>
        </p:txBody>
      </p:sp>
      <p:pic>
        <p:nvPicPr>
          <p:cNvPr id="1469" name="Shape 1893" descr=""/>
          <p:cNvPicPr/>
          <p:nvPr/>
        </p:nvPicPr>
        <p:blipFill>
          <a:blip r:embed="rId8"/>
          <a:stretch/>
        </p:blipFill>
        <p:spPr>
          <a:xfrm>
            <a:off x="8191080" y="2132280"/>
            <a:ext cx="684360" cy="684360"/>
          </a:xfrm>
          <a:prstGeom prst="rect">
            <a:avLst/>
          </a:prstGeom>
          <a:ln>
            <a:noFill/>
          </a:ln>
        </p:spPr>
      </p:pic>
      <p:pic>
        <p:nvPicPr>
          <p:cNvPr id="1470" name="Shape 1894" descr=""/>
          <p:cNvPicPr/>
          <p:nvPr/>
        </p:nvPicPr>
        <p:blipFill>
          <a:blip r:embed="rId9"/>
          <a:stretch/>
        </p:blipFill>
        <p:spPr>
          <a:xfrm>
            <a:off x="8224560" y="1579680"/>
            <a:ext cx="456840" cy="595080"/>
          </a:xfrm>
          <a:prstGeom prst="rect">
            <a:avLst/>
          </a:prstGeom>
          <a:ln>
            <a:noFill/>
          </a:ln>
        </p:spPr>
      </p:pic>
      <p:sp>
        <p:nvSpPr>
          <p:cNvPr id="1471" name="CustomShape 55"/>
          <p:cNvSpPr/>
          <p:nvPr/>
        </p:nvSpPr>
        <p:spPr>
          <a:xfrm>
            <a:off x="7189200" y="1646640"/>
            <a:ext cx="74988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72" name="CustomShape 56"/>
          <p:cNvSpPr/>
          <p:nvPr/>
        </p:nvSpPr>
        <p:spPr>
          <a:xfrm>
            <a:off x="6945480" y="1457280"/>
            <a:ext cx="123768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Produce Bill</a:t>
            </a:r>
            <a:endParaRPr b="0" lang="en-US" sz="1800" spc="-1" strike="noStrike">
              <a:solidFill>
                <a:srgbClr val="000000"/>
              </a:solidFill>
              <a:uFill>
                <a:solidFill>
                  <a:srgbClr val="ffffff"/>
                </a:solidFill>
              </a:uFill>
              <a:latin typeface="Arial"/>
            </a:endParaRPr>
          </a:p>
        </p:txBody>
      </p:sp>
      <p:sp>
        <p:nvSpPr>
          <p:cNvPr id="1473" name="CustomShape 57"/>
          <p:cNvSpPr/>
          <p:nvPr/>
        </p:nvSpPr>
        <p:spPr>
          <a:xfrm>
            <a:off x="4705200" y="2096640"/>
            <a:ext cx="456840" cy="229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74" name="CustomShape 58"/>
          <p:cNvSpPr/>
          <p:nvPr/>
        </p:nvSpPr>
        <p:spPr>
          <a:xfrm>
            <a:off x="5298120" y="2107080"/>
            <a:ext cx="1763280" cy="143280"/>
          </a:xfrm>
          <a:prstGeom prst="flowChartMagneticDrum">
            <a:avLst/>
          </a:prstGeom>
          <a:solidFill>
            <a:srgbClr val="ffffff"/>
          </a:solidFill>
          <a:ln w="19080">
            <a:solidFill>
              <a:schemeClr val="dk2"/>
            </a:solidFill>
            <a:round/>
          </a:ln>
        </p:spPr>
        <p:style>
          <a:lnRef idx="0"/>
          <a:fillRef idx="0"/>
          <a:effectRef idx="0"/>
          <a:fontRef idx="minor"/>
        </p:style>
        <p:txBody>
          <a:bodyPr tIns="91440" bIns="91440" anchor="ctr"/>
          <a:p>
            <a:pPr>
              <a:lnSpc>
                <a:spcPct val="100000"/>
              </a:lnSpc>
            </a:pPr>
            <a:r>
              <a:rPr b="1" lang="en-US" sz="900" spc="-1" strike="noStrike">
                <a:solidFill>
                  <a:srgbClr val="000000"/>
                </a:solidFill>
                <a:uFill>
                  <a:solidFill>
                    <a:srgbClr val="ffffff"/>
                  </a:solidFill>
                </a:uFill>
                <a:latin typeface="Arial"/>
                <a:ea typeface="Arial"/>
              </a:rPr>
              <a:t>Channel C</a:t>
            </a:r>
            <a:endParaRPr b="0" lang="en-US" sz="1800" spc="-1" strike="noStrike">
              <a:solidFill>
                <a:srgbClr val="000000"/>
              </a:solidFill>
              <a:uFill>
                <a:solidFill>
                  <a:srgbClr val="ffffff"/>
                </a:solidFill>
              </a:uFill>
              <a:latin typeface="Arial"/>
            </a:endParaRPr>
          </a:p>
        </p:txBody>
      </p:sp>
      <p:sp>
        <p:nvSpPr>
          <p:cNvPr id="1475" name="CustomShape 59"/>
          <p:cNvSpPr/>
          <p:nvPr/>
        </p:nvSpPr>
        <p:spPr>
          <a:xfrm>
            <a:off x="7197840" y="2046960"/>
            <a:ext cx="74988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76" name="CustomShape 60"/>
          <p:cNvSpPr/>
          <p:nvPr/>
        </p:nvSpPr>
        <p:spPr>
          <a:xfrm>
            <a:off x="7032600" y="1872360"/>
            <a:ext cx="1237680" cy="3351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Increase Capacity</a:t>
            </a:r>
            <a:endParaRPr b="0" lang="en-US" sz="1800" spc="-1" strike="noStrike">
              <a:solidFill>
                <a:srgbClr val="000000"/>
              </a:solidFill>
              <a:uFill>
                <a:solidFill>
                  <a:srgbClr val="ffffff"/>
                </a:solidFill>
              </a:uFill>
              <a:latin typeface="Arial"/>
            </a:endParaRPr>
          </a:p>
        </p:txBody>
      </p:sp>
      <p:pic>
        <p:nvPicPr>
          <p:cNvPr id="1477" name="Shape 1901" descr=""/>
          <p:cNvPicPr/>
          <p:nvPr/>
        </p:nvPicPr>
        <p:blipFill>
          <a:blip r:embed="rId10"/>
          <a:stretch/>
        </p:blipFill>
        <p:spPr>
          <a:xfrm>
            <a:off x="8080920" y="2860560"/>
            <a:ext cx="749880" cy="749880"/>
          </a:xfrm>
          <a:prstGeom prst="rect">
            <a:avLst/>
          </a:prstGeom>
          <a:ln>
            <a:noFill/>
          </a:ln>
        </p:spPr>
      </p:pic>
      <p:sp>
        <p:nvSpPr>
          <p:cNvPr id="1478" name="CustomShape 61"/>
          <p:cNvSpPr/>
          <p:nvPr/>
        </p:nvSpPr>
        <p:spPr>
          <a:xfrm>
            <a:off x="7214760" y="2849400"/>
            <a:ext cx="74988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Tree>
  </p:cSld>
  <p:timing>
    <p:tnLst>
      <p:par>
        <p:cTn id="832" dur="indefinite" restart="never" nodeType="tmRoot">
          <p:childTnLst>
            <p:seq>
              <p:cTn id="833"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TextShape 1"/>
          <p:cNvSpPr txBox="1"/>
          <p:nvPr/>
        </p:nvSpPr>
        <p:spPr>
          <a:xfrm>
            <a:off x="103320" y="4734000"/>
            <a:ext cx="360360" cy="393120"/>
          </a:xfrm>
          <a:prstGeom prst="rect">
            <a:avLst/>
          </a:prstGeom>
          <a:noFill/>
          <a:ln>
            <a:noFill/>
          </a:ln>
        </p:spPr>
        <p:txBody>
          <a:bodyPr tIns="91440" bIns="91440" anchor="ctr"/>
          <a:p>
            <a:pPr>
              <a:lnSpc>
                <a:spcPct val="100000"/>
              </a:lnSpc>
            </a:pPr>
            <a:fld id="{50AAEBD8-B63E-4DFB-A921-615902B4CE8C}"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480" name="CustomShape 2"/>
          <p:cNvSpPr/>
          <p:nvPr/>
        </p:nvSpPr>
        <p:spPr>
          <a:xfrm>
            <a:off x="1788120" y="589680"/>
            <a:ext cx="67694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Resource Allocation Calculation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481" name="Shape 1909" descr=""/>
          <p:cNvPicPr/>
          <p:nvPr/>
        </p:nvPicPr>
        <p:blipFill>
          <a:blip r:embed="rId1"/>
          <a:stretch/>
        </p:blipFill>
        <p:spPr>
          <a:xfrm>
            <a:off x="165960" y="144000"/>
            <a:ext cx="1780560" cy="1575000"/>
          </a:xfrm>
          <a:prstGeom prst="rect">
            <a:avLst/>
          </a:prstGeom>
          <a:ln>
            <a:noFill/>
          </a:ln>
        </p:spPr>
      </p:pic>
      <p:sp>
        <p:nvSpPr>
          <p:cNvPr id="1482" name="TextShape 3"/>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483" name="CustomShape 4"/>
          <p:cNvSpPr/>
          <p:nvPr/>
        </p:nvSpPr>
        <p:spPr>
          <a:xfrm>
            <a:off x="1677600" y="0"/>
            <a:ext cx="6639120" cy="67680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Utility: OIL Trading</a:t>
            </a:r>
            <a:endParaRPr b="0" lang="en-US" sz="1800" spc="-1" strike="noStrike">
              <a:solidFill>
                <a:srgbClr val="000000"/>
              </a:solidFill>
              <a:uFill>
                <a:solidFill>
                  <a:srgbClr val="ffffff"/>
                </a:solidFill>
              </a:uFill>
              <a:latin typeface="Arial"/>
            </a:endParaRPr>
          </a:p>
        </p:txBody>
      </p:sp>
      <p:pic>
        <p:nvPicPr>
          <p:cNvPr id="1484" name="Shape 1912" descr=""/>
          <p:cNvPicPr/>
          <p:nvPr/>
        </p:nvPicPr>
        <p:blipFill>
          <a:blip r:embed="rId2"/>
          <a:stretch/>
        </p:blipFill>
        <p:spPr>
          <a:xfrm>
            <a:off x="911880" y="3284640"/>
            <a:ext cx="1315080" cy="1099080"/>
          </a:xfrm>
          <a:prstGeom prst="rect">
            <a:avLst/>
          </a:prstGeom>
          <a:ln>
            <a:noFill/>
          </a:ln>
        </p:spPr>
      </p:pic>
      <p:pic>
        <p:nvPicPr>
          <p:cNvPr id="1485" name="Shape 1913" descr=""/>
          <p:cNvPicPr/>
          <p:nvPr/>
        </p:nvPicPr>
        <p:blipFill>
          <a:blip r:embed="rId3"/>
          <a:stretch/>
        </p:blipFill>
        <p:spPr>
          <a:xfrm>
            <a:off x="6916320" y="1511280"/>
            <a:ext cx="1315080" cy="1099080"/>
          </a:xfrm>
          <a:prstGeom prst="rect">
            <a:avLst/>
          </a:prstGeom>
          <a:ln>
            <a:noFill/>
          </a:ln>
        </p:spPr>
      </p:pic>
      <p:pic>
        <p:nvPicPr>
          <p:cNvPr id="1486" name="Shape 1914" descr=""/>
          <p:cNvPicPr/>
          <p:nvPr/>
        </p:nvPicPr>
        <p:blipFill>
          <a:blip r:embed="rId4"/>
          <a:stretch/>
        </p:blipFill>
        <p:spPr>
          <a:xfrm>
            <a:off x="6373440" y="3580200"/>
            <a:ext cx="1315080" cy="1099080"/>
          </a:xfrm>
          <a:prstGeom prst="rect">
            <a:avLst/>
          </a:prstGeom>
          <a:ln>
            <a:noFill/>
          </a:ln>
        </p:spPr>
      </p:pic>
      <p:pic>
        <p:nvPicPr>
          <p:cNvPr id="1487" name="Shape 1915" descr=""/>
          <p:cNvPicPr/>
          <p:nvPr/>
        </p:nvPicPr>
        <p:blipFill>
          <a:blip r:embed="rId5"/>
          <a:stretch/>
        </p:blipFill>
        <p:spPr>
          <a:xfrm>
            <a:off x="4199040" y="2088360"/>
            <a:ext cx="1315080" cy="1137240"/>
          </a:xfrm>
          <a:prstGeom prst="rect">
            <a:avLst/>
          </a:prstGeom>
          <a:ln>
            <a:noFill/>
          </a:ln>
        </p:spPr>
      </p:pic>
      <p:sp>
        <p:nvSpPr>
          <p:cNvPr id="1488" name="CustomShape 5"/>
          <p:cNvSpPr/>
          <p:nvPr/>
        </p:nvSpPr>
        <p:spPr>
          <a:xfrm flipH="1">
            <a:off x="2226960" y="3094200"/>
            <a:ext cx="1944360" cy="73980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1489" name="CustomShape 6"/>
          <p:cNvSpPr/>
          <p:nvPr/>
        </p:nvSpPr>
        <p:spPr>
          <a:xfrm flipH="1" rot="10800000">
            <a:off x="6915600" y="2657160"/>
            <a:ext cx="1401480" cy="59580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1490" name="CustomShape 7"/>
          <p:cNvSpPr/>
          <p:nvPr/>
        </p:nvSpPr>
        <p:spPr>
          <a:xfrm>
            <a:off x="5573880" y="3237840"/>
            <a:ext cx="860760" cy="385920"/>
          </a:xfrm>
          <a:custGeom>
            <a:avLst/>
            <a:gdLst/>
            <a:ahLst/>
            <a:rect l="l" t="t" r="r" b="b"/>
            <a:pathLst>
              <a:path w="21600" h="21600">
                <a:moveTo>
                  <a:pt x="0" y="0"/>
                </a:moveTo>
                <a:lnTo>
                  <a:pt x="21600" y="21600"/>
                </a:lnTo>
              </a:path>
            </a:pathLst>
          </a:custGeom>
          <a:noFill/>
          <a:ln w="19080">
            <a:solidFill>
              <a:schemeClr val="dk2"/>
            </a:solidFill>
            <a:round/>
            <a:tailEnd len="lg" type="triangle" w="lg"/>
          </a:ln>
        </p:spPr>
        <p:style>
          <a:lnRef idx="0"/>
          <a:fillRef idx="0"/>
          <a:effectRef idx="0"/>
          <a:fontRef idx="minor"/>
        </p:style>
      </p:sp>
      <p:sp>
        <p:nvSpPr>
          <p:cNvPr id="1491" name="CustomShape 8"/>
          <p:cNvSpPr/>
          <p:nvPr/>
        </p:nvSpPr>
        <p:spPr>
          <a:xfrm>
            <a:off x="2745360" y="2894760"/>
            <a:ext cx="933120" cy="7398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Distance</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Capacity</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Speed</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Empty/Full</a:t>
            </a:r>
            <a:endParaRPr b="0" lang="en-US" sz="1800" spc="-1" strike="noStrike">
              <a:solidFill>
                <a:srgbClr val="000000"/>
              </a:solidFill>
              <a:uFill>
                <a:solidFill>
                  <a:srgbClr val="ffffff"/>
                </a:solidFill>
              </a:uFill>
              <a:latin typeface="Arial"/>
            </a:endParaRPr>
          </a:p>
        </p:txBody>
      </p:sp>
      <p:sp>
        <p:nvSpPr>
          <p:cNvPr id="1492" name="CustomShape 9"/>
          <p:cNvSpPr/>
          <p:nvPr/>
        </p:nvSpPr>
        <p:spPr>
          <a:xfrm>
            <a:off x="5668200" y="2049480"/>
            <a:ext cx="933120" cy="7398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Distance</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Capacity</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Speed</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Empty/Full</a:t>
            </a:r>
            <a:endParaRPr b="0" lang="en-US" sz="1800" spc="-1" strike="noStrike">
              <a:solidFill>
                <a:srgbClr val="000000"/>
              </a:solidFill>
              <a:uFill>
                <a:solidFill>
                  <a:srgbClr val="ffffff"/>
                </a:solidFill>
              </a:uFill>
              <a:latin typeface="Arial"/>
            </a:endParaRPr>
          </a:p>
        </p:txBody>
      </p:sp>
      <p:sp>
        <p:nvSpPr>
          <p:cNvPr id="1493" name="CustomShape 10"/>
          <p:cNvSpPr/>
          <p:nvPr/>
        </p:nvSpPr>
        <p:spPr>
          <a:xfrm>
            <a:off x="5279760" y="2945520"/>
            <a:ext cx="933120" cy="73980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Distance</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Capacity</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Speed</a:t>
            </a:r>
            <a:endParaRPr b="0" lang="en-US" sz="1800" spc="-1" strike="noStrike">
              <a:solidFill>
                <a:srgbClr val="000000"/>
              </a:solidFill>
              <a:uFill>
                <a:solidFill>
                  <a:srgbClr val="ffffff"/>
                </a:solidFill>
              </a:uFill>
              <a:latin typeface="Arial"/>
            </a:endParaRPr>
          </a:p>
          <a:p>
            <a:pPr algn="ctr">
              <a:lnSpc>
                <a:spcPct val="100000"/>
              </a:lnSpc>
            </a:pPr>
            <a:r>
              <a:rPr b="1" lang="en-US" sz="1000" spc="-1" strike="noStrike">
                <a:solidFill>
                  <a:srgbClr val="000000"/>
                </a:solidFill>
                <a:uFill>
                  <a:solidFill>
                    <a:srgbClr val="ffffff"/>
                  </a:solidFill>
                </a:uFill>
                <a:latin typeface="Overpass"/>
                <a:ea typeface="Overpass"/>
              </a:rPr>
              <a:t>Empty/Full</a:t>
            </a:r>
            <a:endParaRPr b="0" lang="en-US" sz="1800" spc="-1" strike="noStrike">
              <a:solidFill>
                <a:srgbClr val="000000"/>
              </a:solidFill>
              <a:uFill>
                <a:solidFill>
                  <a:srgbClr val="ffffff"/>
                </a:solidFill>
              </a:uFill>
              <a:latin typeface="Arial"/>
            </a:endParaRPr>
          </a:p>
        </p:txBody>
      </p:sp>
      <p:sp>
        <p:nvSpPr>
          <p:cNvPr id="1494" name="CustomShape 11"/>
          <p:cNvSpPr/>
          <p:nvPr/>
        </p:nvSpPr>
        <p:spPr>
          <a:xfrm>
            <a:off x="2926440" y="1987200"/>
            <a:ext cx="1167120" cy="578520"/>
          </a:xfrm>
          <a:prstGeom prst="roundRect">
            <a:avLst>
              <a:gd name="adj" fmla="val 4654"/>
            </a:avLst>
          </a:prstGeom>
          <a:noFill/>
          <a:ln w="25560">
            <a:solidFill>
              <a:srgbClr val="ff0000"/>
            </a:solidFill>
            <a:round/>
          </a:ln>
        </p:spPr>
        <p:style>
          <a:lnRef idx="0"/>
          <a:fillRef idx="0"/>
          <a:effectRef idx="0"/>
          <a:fontRef idx="minor"/>
        </p:style>
        <p:txBody>
          <a:bodyPr/>
          <a:p>
            <a:pPr>
              <a:lnSpc>
                <a:spcPct val="100000"/>
              </a:lnSpc>
            </a:pPr>
            <a:r>
              <a:rPr b="1" lang="en-US" sz="1000" spc="-1" strike="noStrike">
                <a:solidFill>
                  <a:srgbClr val="000000"/>
                </a:solidFill>
                <a:uFill>
                  <a:solidFill>
                    <a:srgbClr val="ffffff"/>
                  </a:solidFill>
                </a:uFill>
                <a:latin typeface="Overpass"/>
                <a:ea typeface="Overpass"/>
              </a:rPr>
              <a:t>Algorithm to assign oil tanker</a:t>
            </a:r>
            <a:endParaRPr b="0" lang="en-US" sz="1800" spc="-1" strike="noStrike">
              <a:solidFill>
                <a:srgbClr val="000000"/>
              </a:solidFill>
              <a:uFill>
                <a:solidFill>
                  <a:srgbClr val="ffffff"/>
                </a:solidFill>
              </a:uFill>
              <a:latin typeface="Arial"/>
            </a:endParaRPr>
          </a:p>
        </p:txBody>
      </p:sp>
      <p:sp>
        <p:nvSpPr>
          <p:cNvPr id="1495" name="CustomShape 12"/>
          <p:cNvSpPr/>
          <p:nvPr/>
        </p:nvSpPr>
        <p:spPr>
          <a:xfrm>
            <a:off x="3357720" y="2384280"/>
            <a:ext cx="735840" cy="21096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BRMS</a:t>
            </a:r>
            <a:endParaRPr b="0" lang="en-US" sz="1800" spc="-1" strike="noStrike">
              <a:solidFill>
                <a:srgbClr val="000000"/>
              </a:solidFill>
              <a:uFill>
                <a:solidFill>
                  <a:srgbClr val="ffffff"/>
                </a:solidFill>
              </a:uFill>
              <a:latin typeface="Arial"/>
            </a:endParaRPr>
          </a:p>
        </p:txBody>
      </p:sp>
      <p:sp>
        <p:nvSpPr>
          <p:cNvPr id="1496" name="CustomShape 13"/>
          <p:cNvSpPr/>
          <p:nvPr/>
        </p:nvSpPr>
        <p:spPr>
          <a:xfrm>
            <a:off x="2469240" y="2112120"/>
            <a:ext cx="456840" cy="328320"/>
          </a:xfrm>
          <a:prstGeom prst="rightArrow">
            <a:avLst>
              <a:gd name="adj1" fmla="val 50000"/>
              <a:gd name="adj2" fmla="val 50000"/>
            </a:avLst>
          </a:prstGeom>
          <a:solidFill>
            <a:srgbClr val="ffffff"/>
          </a:solidFill>
          <a:ln w="25560">
            <a:solidFill>
              <a:srgbClr val="000000"/>
            </a:solidFill>
            <a:round/>
          </a:ln>
        </p:spPr>
        <p:style>
          <a:lnRef idx="0"/>
          <a:fillRef idx="0"/>
          <a:effectRef idx="0"/>
          <a:fontRef idx="minor"/>
        </p:style>
      </p:sp>
      <p:sp>
        <p:nvSpPr>
          <p:cNvPr id="1497" name="CustomShape 14"/>
          <p:cNvSpPr/>
          <p:nvPr/>
        </p:nvSpPr>
        <p:spPr>
          <a:xfrm>
            <a:off x="2227680" y="1607400"/>
            <a:ext cx="778320" cy="55728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Hard &amp; Soft Constraints</a:t>
            </a:r>
            <a:endParaRPr b="0" lang="en-US" sz="1800" spc="-1" strike="noStrike">
              <a:solidFill>
                <a:srgbClr val="000000"/>
              </a:solidFill>
              <a:uFill>
                <a:solidFill>
                  <a:srgbClr val="ffffff"/>
                </a:solidFill>
              </a:uFill>
              <a:latin typeface="Arial"/>
            </a:endParaRPr>
          </a:p>
        </p:txBody>
      </p:sp>
      <p:pic>
        <p:nvPicPr>
          <p:cNvPr id="1498" name="Shape 1927" descr=""/>
          <p:cNvPicPr/>
          <p:nvPr/>
        </p:nvPicPr>
        <p:blipFill>
          <a:blip r:embed="rId6"/>
          <a:stretch/>
        </p:blipFill>
        <p:spPr>
          <a:xfrm>
            <a:off x="999720" y="1979640"/>
            <a:ext cx="360360" cy="557280"/>
          </a:xfrm>
          <a:prstGeom prst="rect">
            <a:avLst/>
          </a:prstGeom>
          <a:ln>
            <a:noFill/>
          </a:ln>
        </p:spPr>
      </p:pic>
      <p:sp>
        <p:nvSpPr>
          <p:cNvPr id="1499" name="CustomShape 15"/>
          <p:cNvSpPr/>
          <p:nvPr/>
        </p:nvSpPr>
        <p:spPr>
          <a:xfrm>
            <a:off x="623160" y="2558880"/>
            <a:ext cx="1217520" cy="299520"/>
          </a:xfrm>
          <a:prstGeom prst="rect">
            <a:avLst/>
          </a:prstGeom>
          <a:noFill/>
          <a:ln>
            <a:noFill/>
          </a:ln>
        </p:spPr>
        <p:style>
          <a:lnRef idx="0"/>
          <a:fillRef idx="0"/>
          <a:effectRef idx="0"/>
          <a:fontRef idx="minor"/>
        </p:style>
        <p:txBody>
          <a:bodyPr tIns="91440" bIns="91440" anchor="ctr"/>
          <a:p>
            <a:pPr algn="ctr">
              <a:lnSpc>
                <a:spcPct val="100000"/>
              </a:lnSpc>
            </a:pPr>
            <a:r>
              <a:rPr b="1" lang="en-US" sz="1000" spc="-1" strike="noStrike">
                <a:solidFill>
                  <a:srgbClr val="000000"/>
                </a:solidFill>
                <a:uFill>
                  <a:solidFill>
                    <a:srgbClr val="ffffff"/>
                  </a:solidFill>
                </a:uFill>
                <a:latin typeface="Overpass"/>
                <a:ea typeface="Overpass"/>
              </a:rPr>
              <a:t>OIL Dealer</a:t>
            </a:r>
            <a:endParaRPr b="0" lang="en-US" sz="1800" spc="-1" strike="noStrike">
              <a:solidFill>
                <a:srgbClr val="000000"/>
              </a:solidFill>
              <a:uFill>
                <a:solidFill>
                  <a:srgbClr val="ffffff"/>
                </a:solidFill>
              </a:uFill>
              <a:latin typeface="Arial"/>
            </a:endParaRPr>
          </a:p>
        </p:txBody>
      </p:sp>
      <p:pic>
        <p:nvPicPr>
          <p:cNvPr id="1500" name="Shape 1929" descr=""/>
          <p:cNvPicPr/>
          <p:nvPr/>
        </p:nvPicPr>
        <p:blipFill>
          <a:blip r:embed="rId7"/>
          <a:stretch/>
        </p:blipFill>
        <p:spPr>
          <a:xfrm>
            <a:off x="3373560" y="3163320"/>
            <a:ext cx="304560" cy="304560"/>
          </a:xfrm>
          <a:prstGeom prst="rect">
            <a:avLst/>
          </a:prstGeom>
          <a:ln>
            <a:noFill/>
          </a:ln>
        </p:spPr>
      </p:pic>
      <p:pic>
        <p:nvPicPr>
          <p:cNvPr id="1501" name="Shape 1930" descr=""/>
          <p:cNvPicPr/>
          <p:nvPr/>
        </p:nvPicPr>
        <p:blipFill>
          <a:blip r:embed="rId8"/>
          <a:stretch/>
        </p:blipFill>
        <p:spPr>
          <a:xfrm>
            <a:off x="5907960" y="3237840"/>
            <a:ext cx="304560" cy="304560"/>
          </a:xfrm>
          <a:prstGeom prst="rect">
            <a:avLst/>
          </a:prstGeom>
          <a:ln>
            <a:noFill/>
          </a:ln>
        </p:spPr>
      </p:pic>
      <p:pic>
        <p:nvPicPr>
          <p:cNvPr id="1502" name="Shape 1931" descr=""/>
          <p:cNvPicPr/>
          <p:nvPr/>
        </p:nvPicPr>
        <p:blipFill>
          <a:blip r:embed="rId9"/>
          <a:stretch/>
        </p:blipFill>
        <p:spPr>
          <a:xfrm>
            <a:off x="6373440" y="2266920"/>
            <a:ext cx="304560" cy="304560"/>
          </a:xfrm>
          <a:prstGeom prst="rect">
            <a:avLst/>
          </a:prstGeom>
          <a:ln>
            <a:noFill/>
          </a:ln>
        </p:spPr>
      </p:pic>
      <p:pic>
        <p:nvPicPr>
          <p:cNvPr id="1503" name="Shape 1932" descr=""/>
          <p:cNvPicPr/>
          <p:nvPr/>
        </p:nvPicPr>
        <p:blipFill>
          <a:blip r:embed="rId10"/>
          <a:stretch/>
        </p:blipFill>
        <p:spPr>
          <a:xfrm>
            <a:off x="3894120" y="2206800"/>
            <a:ext cx="304560" cy="304560"/>
          </a:xfrm>
          <a:prstGeom prst="rect">
            <a:avLst/>
          </a:prstGeom>
          <a:ln>
            <a:noFill/>
          </a:ln>
        </p:spPr>
      </p:pic>
      <p:sp>
        <p:nvSpPr>
          <p:cNvPr id="1504" name="CustomShape 16"/>
          <p:cNvSpPr/>
          <p:nvPr/>
        </p:nvSpPr>
        <p:spPr>
          <a:xfrm>
            <a:off x="1048680" y="1101960"/>
            <a:ext cx="1611000" cy="987480"/>
          </a:xfrm>
          <a:prstGeom prst="cloudCallout">
            <a:avLst>
              <a:gd name="adj1" fmla="val -20833"/>
              <a:gd name="adj2" fmla="val 62500"/>
            </a:avLst>
          </a:prstGeom>
          <a:solidFill>
            <a:srgbClr val="ffffff"/>
          </a:solidFill>
          <a:ln w="25560">
            <a:solidFill>
              <a:srgbClr val="000000"/>
            </a:solidFill>
            <a:round/>
          </a:ln>
        </p:spPr>
        <p:style>
          <a:lnRef idx="0"/>
          <a:fillRef idx="0"/>
          <a:effectRef idx="0"/>
          <a:fontRef idx="minor"/>
        </p:style>
        <p:txBody>
          <a:bodyPr tIns="91440" bIns="91440"/>
          <a:p>
            <a:pPr>
              <a:lnSpc>
                <a:spcPct val="100000"/>
              </a:lnSpc>
            </a:pPr>
            <a:r>
              <a:rPr b="0" lang="en-US" sz="1000" spc="-1" strike="noStrike">
                <a:solidFill>
                  <a:srgbClr val="000000"/>
                </a:solidFill>
                <a:uFill>
                  <a:solidFill>
                    <a:srgbClr val="ffffff"/>
                  </a:solidFill>
                </a:uFill>
                <a:latin typeface="Arial"/>
                <a:ea typeface="Arial"/>
              </a:rPr>
              <a:t>Need to send 200M gallons.  of OIL Whic one will get faster?</a:t>
            </a:r>
            <a:endParaRPr b="0" lang="en-US" sz="1800" spc="-1" strike="noStrike">
              <a:solidFill>
                <a:srgbClr val="000000"/>
              </a:solidFill>
              <a:uFill>
                <a:solidFill>
                  <a:srgbClr val="ffffff"/>
                </a:solidFill>
              </a:uFill>
              <a:latin typeface="Arial"/>
            </a:endParaRPr>
          </a:p>
        </p:txBody>
      </p:sp>
      <p:pic>
        <p:nvPicPr>
          <p:cNvPr id="1505" name="Shape 1934" descr=""/>
          <p:cNvPicPr/>
          <p:nvPr/>
        </p:nvPicPr>
        <p:blipFill>
          <a:blip r:embed="rId11"/>
          <a:stretch/>
        </p:blipFill>
        <p:spPr>
          <a:xfrm>
            <a:off x="4486680" y="1607400"/>
            <a:ext cx="739800" cy="739800"/>
          </a:xfrm>
          <a:prstGeom prst="rect">
            <a:avLst/>
          </a:prstGeom>
          <a:ln w="25560">
            <a:solidFill>
              <a:srgbClr val="000000"/>
            </a:solidFill>
            <a:round/>
          </a:ln>
        </p:spPr>
      </p:pic>
    </p:spTree>
  </p:cSld>
  <p:timing>
    <p:tnLst>
      <p:par>
        <p:cTn id="834" dur="indefinite" restart="never" nodeType="tmRoot">
          <p:childTnLst>
            <p:seq>
              <p:cTn id="835"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TextShape 1"/>
          <p:cNvSpPr txBox="1"/>
          <p:nvPr/>
        </p:nvSpPr>
        <p:spPr>
          <a:xfrm>
            <a:off x="103320" y="4734000"/>
            <a:ext cx="360360" cy="393120"/>
          </a:xfrm>
          <a:prstGeom prst="rect">
            <a:avLst/>
          </a:prstGeom>
          <a:noFill/>
          <a:ln>
            <a:noFill/>
          </a:ln>
        </p:spPr>
        <p:txBody>
          <a:bodyPr tIns="91440" bIns="91440" anchor="ctr"/>
          <a:p>
            <a:pPr>
              <a:lnSpc>
                <a:spcPct val="100000"/>
              </a:lnSpc>
            </a:pPr>
            <a:fld id="{EFB0FE97-0EE3-464C-A36F-47C53D84CD46}"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507" name="CustomShape 2"/>
          <p:cNvSpPr/>
          <p:nvPr/>
        </p:nvSpPr>
        <p:spPr>
          <a:xfrm>
            <a:off x="2062800" y="0"/>
            <a:ext cx="7080480" cy="6314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Manufacturing: Supply Line Monitoring</a:t>
            </a:r>
            <a:r>
              <a:rPr b="0" lang="en-US" sz="28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1508" name="CustomShape 3"/>
          <p:cNvSpPr/>
          <p:nvPr/>
        </p:nvSpPr>
        <p:spPr>
          <a:xfrm>
            <a:off x="2062800" y="631800"/>
            <a:ext cx="6982920" cy="53064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ff0000"/>
                </a:solidFill>
                <a:uFill>
                  <a:solidFill>
                    <a:srgbClr val="ffffff"/>
                  </a:solidFill>
                </a:uFill>
                <a:latin typeface="Overpass"/>
                <a:ea typeface="Overpass"/>
              </a:rPr>
              <a:t>Asahi Tekko Ironworks</a:t>
            </a:r>
            <a:endParaRPr b="0" lang="en-US" sz="1800" spc="-1" strike="noStrike">
              <a:solidFill>
                <a:srgbClr val="000000"/>
              </a:solidFill>
              <a:uFill>
                <a:solidFill>
                  <a:srgbClr val="ffffff"/>
                </a:solidFill>
              </a:uFill>
              <a:latin typeface="Arial"/>
            </a:endParaRPr>
          </a:p>
        </p:txBody>
      </p:sp>
      <p:sp>
        <p:nvSpPr>
          <p:cNvPr id="1509" name="TextShape 4"/>
          <p:cNvSpPr txBox="1"/>
          <p:nvPr/>
        </p:nvSpPr>
        <p:spPr>
          <a:xfrm>
            <a:off x="635400" y="1625760"/>
            <a:ext cx="8229240" cy="999000"/>
          </a:xfrm>
          <a:prstGeom prst="rect">
            <a:avLst/>
          </a:prstGeom>
          <a:noFill/>
          <a:ln>
            <a:noFill/>
          </a:ln>
        </p:spPr>
        <p:txBody>
          <a:bodyPr tIns="91440" bIns="91440"/>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Automobile parts supplier mainly for TOYOTA group</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Annual sales : 140M US$</a:t>
            </a:r>
            <a:endParaRPr b="0" lang="en-US" sz="1400" spc="-1" strike="noStrike">
              <a:solidFill>
                <a:srgbClr val="000000"/>
              </a:solidFill>
              <a:uFill>
                <a:solidFill>
                  <a:srgbClr val="ffffff"/>
                </a:solidFill>
              </a:uFill>
              <a:latin typeface="Arial"/>
            </a:endParaRPr>
          </a:p>
          <a:p>
            <a:pPr marL="457200" indent="-228240">
              <a:lnSpc>
                <a:spcPct val="100000"/>
              </a:lnSpc>
              <a:buClr>
                <a:srgbClr val="000000"/>
              </a:buClr>
              <a:buFont typeface="Proxima Nova"/>
              <a:buChar char="●"/>
            </a:pPr>
            <a:r>
              <a:rPr b="0" lang="en-US" sz="1400" spc="-1" strike="noStrike">
                <a:solidFill>
                  <a:srgbClr val="000000"/>
                </a:solidFill>
                <a:uFill>
                  <a:solidFill>
                    <a:srgbClr val="ffffff"/>
                  </a:solidFill>
                </a:uFill>
                <a:latin typeface="Proxima Nova"/>
                <a:ea typeface="Proxima Nova"/>
              </a:rPr>
              <a:t>Number of employees: 480</a:t>
            </a:r>
            <a:endParaRPr b="0" lang="en-US" sz="1400" spc="-1" strike="noStrike">
              <a:solidFill>
                <a:srgbClr val="000000"/>
              </a:solidFill>
              <a:uFill>
                <a:solidFill>
                  <a:srgbClr val="ffffff"/>
                </a:solidFill>
              </a:uFill>
              <a:latin typeface="Arial"/>
            </a:endParaRPr>
          </a:p>
        </p:txBody>
      </p:sp>
      <p:pic>
        <p:nvPicPr>
          <p:cNvPr id="1510" name="Shape 1943" descr=""/>
          <p:cNvPicPr/>
          <p:nvPr/>
        </p:nvPicPr>
        <p:blipFill>
          <a:blip r:embed="rId1"/>
          <a:stretch/>
        </p:blipFill>
        <p:spPr>
          <a:xfrm>
            <a:off x="103320" y="163080"/>
            <a:ext cx="1853280" cy="1378440"/>
          </a:xfrm>
          <a:prstGeom prst="rect">
            <a:avLst/>
          </a:prstGeom>
          <a:ln>
            <a:noFill/>
          </a:ln>
        </p:spPr>
      </p:pic>
      <p:sp>
        <p:nvSpPr>
          <p:cNvPr id="1511" name="TextShape 5"/>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1512" name="Shape 1945" descr=""/>
          <p:cNvPicPr/>
          <p:nvPr/>
        </p:nvPicPr>
        <p:blipFill>
          <a:blip r:embed="rId2"/>
          <a:stretch/>
        </p:blipFill>
        <p:spPr>
          <a:xfrm>
            <a:off x="1669320" y="2521080"/>
            <a:ext cx="6611040" cy="2212560"/>
          </a:xfrm>
          <a:prstGeom prst="rect">
            <a:avLst/>
          </a:prstGeom>
          <a:ln>
            <a:noFill/>
          </a:ln>
        </p:spPr>
      </p:pic>
    </p:spTree>
  </p:cSld>
  <p:timing>
    <p:tnLst>
      <p:par>
        <p:cTn id="836" dur="indefinite" restart="never" nodeType="tmRoot">
          <p:childTnLst>
            <p:seq>
              <p:cTn id="837"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TextShape 1"/>
          <p:cNvSpPr txBox="1"/>
          <p:nvPr/>
        </p:nvSpPr>
        <p:spPr>
          <a:xfrm>
            <a:off x="103320" y="4734000"/>
            <a:ext cx="360360" cy="393120"/>
          </a:xfrm>
          <a:prstGeom prst="rect">
            <a:avLst/>
          </a:prstGeom>
          <a:noFill/>
          <a:ln>
            <a:noFill/>
          </a:ln>
        </p:spPr>
        <p:txBody>
          <a:bodyPr tIns="91440" bIns="91440" anchor="ctr"/>
          <a:p>
            <a:pPr>
              <a:lnSpc>
                <a:spcPct val="100000"/>
              </a:lnSpc>
            </a:pPr>
            <a:fld id="{CE2354F7-6FF6-4E2A-A734-E55ECFA0B8F2}"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514" name="CustomShape 2"/>
          <p:cNvSpPr/>
          <p:nvPr/>
        </p:nvSpPr>
        <p:spPr>
          <a:xfrm>
            <a:off x="2062800" y="0"/>
            <a:ext cx="7080480" cy="6314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Manufacturing: Supply Line Monitoring</a:t>
            </a:r>
            <a:r>
              <a:rPr b="0" lang="en-US" sz="28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1515" name="CustomShape 3"/>
          <p:cNvSpPr/>
          <p:nvPr/>
        </p:nvSpPr>
        <p:spPr>
          <a:xfrm>
            <a:off x="2062800" y="631800"/>
            <a:ext cx="6982920" cy="53064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Overpass"/>
                <a:ea typeface="Overpass"/>
              </a:rPr>
              <a:t>Problem &amp; Solution with BRMS</a:t>
            </a:r>
            <a:endParaRPr b="0" lang="en-US" sz="1800" spc="-1" strike="noStrike">
              <a:solidFill>
                <a:srgbClr val="000000"/>
              </a:solidFill>
              <a:uFill>
                <a:solidFill>
                  <a:srgbClr val="ffffff"/>
                </a:solidFill>
              </a:uFill>
              <a:latin typeface="Arial"/>
            </a:endParaRPr>
          </a:p>
        </p:txBody>
      </p:sp>
      <p:pic>
        <p:nvPicPr>
          <p:cNvPr id="1516" name="Shape 1953" descr=""/>
          <p:cNvPicPr/>
          <p:nvPr/>
        </p:nvPicPr>
        <p:blipFill>
          <a:blip r:embed="rId1"/>
          <a:stretch/>
        </p:blipFill>
        <p:spPr>
          <a:xfrm>
            <a:off x="103320" y="163080"/>
            <a:ext cx="1853280" cy="1378440"/>
          </a:xfrm>
          <a:prstGeom prst="rect">
            <a:avLst/>
          </a:prstGeom>
          <a:ln>
            <a:noFill/>
          </a:ln>
        </p:spPr>
      </p:pic>
      <p:sp>
        <p:nvSpPr>
          <p:cNvPr id="1517"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pic>
        <p:nvPicPr>
          <p:cNvPr id="1518" name="Shape 1955" descr=""/>
          <p:cNvPicPr/>
          <p:nvPr/>
        </p:nvPicPr>
        <p:blipFill>
          <a:blip r:embed="rId2"/>
          <a:stretch/>
        </p:blipFill>
        <p:spPr>
          <a:xfrm>
            <a:off x="2175120" y="1364400"/>
            <a:ext cx="5873760" cy="3167280"/>
          </a:xfrm>
          <a:prstGeom prst="rect">
            <a:avLst/>
          </a:prstGeom>
          <a:ln>
            <a:noFill/>
          </a:ln>
        </p:spPr>
      </p:pic>
      <p:pic>
        <p:nvPicPr>
          <p:cNvPr id="1519" name="Shape 1956" descr=""/>
          <p:cNvPicPr/>
          <p:nvPr/>
        </p:nvPicPr>
        <p:blipFill>
          <a:blip r:embed="rId3"/>
          <a:stretch/>
        </p:blipFill>
        <p:spPr>
          <a:xfrm>
            <a:off x="2062800" y="1425240"/>
            <a:ext cx="6818400" cy="3228840"/>
          </a:xfrm>
          <a:prstGeom prst="rect">
            <a:avLst/>
          </a:prstGeom>
          <a:ln>
            <a:noFill/>
          </a:ln>
        </p:spPr>
      </p:pic>
      <p:pic>
        <p:nvPicPr>
          <p:cNvPr id="1520" name="Shape 1957" descr=""/>
          <p:cNvPicPr/>
          <p:nvPr/>
        </p:nvPicPr>
        <p:blipFill>
          <a:blip r:embed="rId4"/>
          <a:stretch/>
        </p:blipFill>
        <p:spPr>
          <a:xfrm>
            <a:off x="2140920" y="1234440"/>
            <a:ext cx="6712560" cy="3419280"/>
          </a:xfrm>
          <a:prstGeom prst="rect">
            <a:avLst/>
          </a:prstGeom>
          <a:ln>
            <a:noFill/>
          </a:ln>
        </p:spPr>
      </p:pic>
      <p:pic>
        <p:nvPicPr>
          <p:cNvPr id="1521" name="Shape 1958" descr=""/>
          <p:cNvPicPr/>
          <p:nvPr/>
        </p:nvPicPr>
        <p:blipFill>
          <a:blip r:embed="rId5"/>
          <a:stretch/>
        </p:blipFill>
        <p:spPr>
          <a:xfrm>
            <a:off x="1956960" y="948600"/>
            <a:ext cx="6982920" cy="3747960"/>
          </a:xfrm>
          <a:prstGeom prst="rect">
            <a:avLst/>
          </a:prstGeom>
          <a:ln>
            <a:noFill/>
          </a:ln>
        </p:spPr>
      </p:pic>
      <p:pic>
        <p:nvPicPr>
          <p:cNvPr id="1522" name="Shape 1959" descr=""/>
          <p:cNvPicPr/>
          <p:nvPr/>
        </p:nvPicPr>
        <p:blipFill>
          <a:blip r:embed="rId6"/>
          <a:stretch/>
        </p:blipFill>
        <p:spPr>
          <a:xfrm>
            <a:off x="1956960" y="1039320"/>
            <a:ext cx="6924240" cy="3747960"/>
          </a:xfrm>
          <a:prstGeom prst="rect">
            <a:avLst/>
          </a:prstGeom>
          <a:ln>
            <a:noFill/>
          </a:ln>
        </p:spPr>
      </p:pic>
      <p:pic>
        <p:nvPicPr>
          <p:cNvPr id="1523" name="Shape 1960" descr=""/>
          <p:cNvPicPr/>
          <p:nvPr/>
        </p:nvPicPr>
        <p:blipFill>
          <a:blip r:embed="rId7"/>
          <a:stretch/>
        </p:blipFill>
        <p:spPr>
          <a:xfrm>
            <a:off x="1956960" y="1053360"/>
            <a:ext cx="6982920" cy="3680280"/>
          </a:xfrm>
          <a:prstGeom prst="rect">
            <a:avLst/>
          </a:prstGeom>
          <a:ln>
            <a:noFill/>
          </a:ln>
        </p:spPr>
      </p:pic>
      <p:pic>
        <p:nvPicPr>
          <p:cNvPr id="1524" name="Shape 1961" descr=""/>
          <p:cNvPicPr/>
          <p:nvPr/>
        </p:nvPicPr>
        <p:blipFill>
          <a:blip r:embed="rId8"/>
          <a:stretch/>
        </p:blipFill>
        <p:spPr>
          <a:xfrm>
            <a:off x="1980720" y="1070280"/>
            <a:ext cx="6982920" cy="3747960"/>
          </a:xfrm>
          <a:prstGeom prst="rect">
            <a:avLst/>
          </a:prstGeom>
          <a:ln>
            <a:noFill/>
          </a:ln>
        </p:spPr>
      </p:pic>
      <p:pic>
        <p:nvPicPr>
          <p:cNvPr id="1525" name="Shape 1962" descr=""/>
          <p:cNvPicPr/>
          <p:nvPr/>
        </p:nvPicPr>
        <p:blipFill>
          <a:blip r:embed="rId9"/>
          <a:stretch/>
        </p:blipFill>
        <p:spPr>
          <a:xfrm>
            <a:off x="2009880" y="982800"/>
            <a:ext cx="6924240" cy="3680280"/>
          </a:xfrm>
          <a:prstGeom prst="rect">
            <a:avLst/>
          </a:prstGeom>
          <a:ln>
            <a:noFill/>
          </a:ln>
        </p:spPr>
      </p:pic>
      <p:pic>
        <p:nvPicPr>
          <p:cNvPr id="1526" name="Shape 1963" descr=""/>
          <p:cNvPicPr/>
          <p:nvPr/>
        </p:nvPicPr>
        <p:blipFill>
          <a:blip r:embed="rId10"/>
          <a:stretch/>
        </p:blipFill>
        <p:spPr>
          <a:xfrm>
            <a:off x="1956960" y="948600"/>
            <a:ext cx="6924240" cy="3680280"/>
          </a:xfrm>
          <a:prstGeom prst="rect">
            <a:avLst/>
          </a:prstGeom>
          <a:ln>
            <a:noFill/>
          </a:ln>
        </p:spPr>
      </p:pic>
      <p:pic>
        <p:nvPicPr>
          <p:cNvPr id="1527" name="Shape 1964" descr=""/>
          <p:cNvPicPr/>
          <p:nvPr/>
        </p:nvPicPr>
        <p:blipFill>
          <a:blip r:embed="rId11"/>
          <a:stretch/>
        </p:blipFill>
        <p:spPr>
          <a:xfrm>
            <a:off x="1956960" y="935280"/>
            <a:ext cx="7080480" cy="3706920"/>
          </a:xfrm>
          <a:prstGeom prst="rect">
            <a:avLst/>
          </a:prstGeom>
          <a:ln>
            <a:noFill/>
          </a:ln>
        </p:spPr>
      </p:pic>
      <p:pic>
        <p:nvPicPr>
          <p:cNvPr id="1528" name="Shape 1965" descr=""/>
          <p:cNvPicPr/>
          <p:nvPr/>
        </p:nvPicPr>
        <p:blipFill>
          <a:blip r:embed="rId12"/>
          <a:stretch/>
        </p:blipFill>
        <p:spPr>
          <a:xfrm>
            <a:off x="1956960" y="1053360"/>
            <a:ext cx="6924240" cy="3680280"/>
          </a:xfrm>
          <a:prstGeom prst="rect">
            <a:avLst/>
          </a:prstGeom>
          <a:ln>
            <a:noFill/>
          </a:ln>
        </p:spPr>
      </p:pic>
    </p:spTree>
  </p:cSld>
  <p:timing>
    <p:tnLst>
      <p:par>
        <p:cTn id="838" dur="indefinite" restart="never" nodeType="tmRoot">
          <p:childTnLst>
            <p:seq>
              <p:cTn id="839" dur="indefinite" nodeType="mainSeq">
                <p:childTnLst>
                  <p:par>
                    <p:cTn id="840" fill="hold">
                      <p:stCondLst>
                        <p:cond delay="indefinite"/>
                      </p:stCondLst>
                      <p:childTnLst>
                        <p:par>
                          <p:cTn id="841" fill="hold">
                            <p:stCondLst>
                              <p:cond delay="0"/>
                            </p:stCondLst>
                            <p:childTnLst>
                              <p:par>
                                <p:cTn id="842" nodeType="clickEffect" fill="hold" presetClass="entr" presetID="10">
                                  <p:stCondLst>
                                    <p:cond delay="0"/>
                                  </p:stCondLst>
                                  <p:childTnLst>
                                    <p:set>
                                      <p:cBhvr>
                                        <p:cTn id="843" dur="1" fill="hold">
                                          <p:stCondLst>
                                            <p:cond delay="0"/>
                                          </p:stCondLst>
                                        </p:cTn>
                                        <p:tgtEl>
                                          <p:spTgt spid="1519"/>
                                        </p:tgtEl>
                                        <p:attrNameLst>
                                          <p:attrName>style.visibility</p:attrName>
                                        </p:attrNameLst>
                                      </p:cBhvr>
                                      <p:to>
                                        <p:strVal val="visible"/>
                                      </p:to>
                                    </p:set>
                                    <p:animEffect filter="fade" transition="in">
                                      <p:cBhvr additive="repl">
                                        <p:cTn id="844" dur="1000"/>
                                        <p:tgtEl>
                                          <p:spTgt spid="1519"/>
                                        </p:tgtEl>
                                      </p:cBhvr>
                                    </p:animEffect>
                                  </p:childTnLst>
                                </p:cTn>
                              </p:par>
                            </p:childTnLst>
                          </p:cTn>
                        </p:par>
                      </p:childTnLst>
                    </p:cTn>
                  </p:par>
                  <p:par>
                    <p:cTn id="845" fill="hold">
                      <p:stCondLst>
                        <p:cond delay="indefinite"/>
                      </p:stCondLst>
                      <p:childTnLst>
                        <p:par>
                          <p:cTn id="846" fill="hold">
                            <p:stCondLst>
                              <p:cond delay="0"/>
                            </p:stCondLst>
                            <p:childTnLst>
                              <p:par>
                                <p:cTn id="847" nodeType="clickEffect" fill="hold" presetClass="entr" presetID="10">
                                  <p:stCondLst>
                                    <p:cond delay="0"/>
                                  </p:stCondLst>
                                  <p:childTnLst>
                                    <p:set>
                                      <p:cBhvr>
                                        <p:cTn id="848" dur="1" fill="hold">
                                          <p:stCondLst>
                                            <p:cond delay="0"/>
                                          </p:stCondLst>
                                        </p:cTn>
                                        <p:tgtEl>
                                          <p:spTgt spid="1520"/>
                                        </p:tgtEl>
                                        <p:attrNameLst>
                                          <p:attrName>style.visibility</p:attrName>
                                        </p:attrNameLst>
                                      </p:cBhvr>
                                      <p:to>
                                        <p:strVal val="visible"/>
                                      </p:to>
                                    </p:set>
                                    <p:animEffect filter="fade" transition="in">
                                      <p:cBhvr additive="repl">
                                        <p:cTn id="849" dur="1000"/>
                                        <p:tgtEl>
                                          <p:spTgt spid="1520"/>
                                        </p:tgtEl>
                                      </p:cBhvr>
                                    </p:animEffect>
                                  </p:childTnLst>
                                </p:cTn>
                              </p:par>
                            </p:childTnLst>
                          </p:cTn>
                        </p:par>
                      </p:childTnLst>
                    </p:cTn>
                  </p:par>
                  <p:par>
                    <p:cTn id="850" fill="hold">
                      <p:stCondLst>
                        <p:cond delay="indefinite"/>
                      </p:stCondLst>
                      <p:childTnLst>
                        <p:par>
                          <p:cTn id="851" fill="hold">
                            <p:stCondLst>
                              <p:cond delay="0"/>
                            </p:stCondLst>
                            <p:childTnLst>
                              <p:par>
                                <p:cTn id="852" nodeType="clickEffect" fill="hold" presetClass="entr" presetID="10">
                                  <p:stCondLst>
                                    <p:cond delay="0"/>
                                  </p:stCondLst>
                                  <p:childTnLst>
                                    <p:set>
                                      <p:cBhvr>
                                        <p:cTn id="853" dur="1" fill="hold">
                                          <p:stCondLst>
                                            <p:cond delay="0"/>
                                          </p:stCondLst>
                                        </p:cTn>
                                        <p:tgtEl>
                                          <p:spTgt spid="1521"/>
                                        </p:tgtEl>
                                        <p:attrNameLst>
                                          <p:attrName>style.visibility</p:attrName>
                                        </p:attrNameLst>
                                      </p:cBhvr>
                                      <p:to>
                                        <p:strVal val="visible"/>
                                      </p:to>
                                    </p:set>
                                    <p:animEffect filter="fade" transition="in">
                                      <p:cBhvr additive="repl">
                                        <p:cTn id="854" dur="1000"/>
                                        <p:tgtEl>
                                          <p:spTgt spid="1521"/>
                                        </p:tgtEl>
                                      </p:cBhvr>
                                    </p:animEffect>
                                  </p:childTnLst>
                                </p:cTn>
                              </p:par>
                            </p:childTnLst>
                          </p:cTn>
                        </p:par>
                      </p:childTnLst>
                    </p:cTn>
                  </p:par>
                  <p:par>
                    <p:cTn id="855" fill="hold">
                      <p:stCondLst>
                        <p:cond delay="indefinite"/>
                      </p:stCondLst>
                      <p:childTnLst>
                        <p:par>
                          <p:cTn id="856" fill="hold">
                            <p:stCondLst>
                              <p:cond delay="0"/>
                            </p:stCondLst>
                            <p:childTnLst>
                              <p:par>
                                <p:cTn id="857" nodeType="clickEffect" fill="hold" presetClass="entr" presetID="10">
                                  <p:stCondLst>
                                    <p:cond delay="0"/>
                                  </p:stCondLst>
                                  <p:childTnLst>
                                    <p:set>
                                      <p:cBhvr>
                                        <p:cTn id="858" dur="1" fill="hold">
                                          <p:stCondLst>
                                            <p:cond delay="0"/>
                                          </p:stCondLst>
                                        </p:cTn>
                                        <p:tgtEl>
                                          <p:spTgt spid="1522"/>
                                        </p:tgtEl>
                                        <p:attrNameLst>
                                          <p:attrName>style.visibility</p:attrName>
                                        </p:attrNameLst>
                                      </p:cBhvr>
                                      <p:to>
                                        <p:strVal val="visible"/>
                                      </p:to>
                                    </p:set>
                                    <p:animEffect filter="fade" transition="in">
                                      <p:cBhvr additive="repl">
                                        <p:cTn id="859" dur="1000"/>
                                        <p:tgtEl>
                                          <p:spTgt spid="1522"/>
                                        </p:tgtEl>
                                      </p:cBhvr>
                                    </p:animEffect>
                                  </p:childTnLst>
                                </p:cTn>
                              </p:par>
                            </p:childTnLst>
                          </p:cTn>
                        </p:par>
                      </p:childTnLst>
                    </p:cTn>
                  </p:par>
                  <p:par>
                    <p:cTn id="860" fill="hold">
                      <p:stCondLst>
                        <p:cond delay="indefinite"/>
                      </p:stCondLst>
                      <p:childTnLst>
                        <p:par>
                          <p:cTn id="861" fill="hold">
                            <p:stCondLst>
                              <p:cond delay="0"/>
                            </p:stCondLst>
                            <p:childTnLst>
                              <p:par>
                                <p:cTn id="862" nodeType="clickEffect" fill="hold" presetClass="entr" presetID="10">
                                  <p:stCondLst>
                                    <p:cond delay="0"/>
                                  </p:stCondLst>
                                  <p:childTnLst>
                                    <p:set>
                                      <p:cBhvr>
                                        <p:cTn id="863" dur="1" fill="hold">
                                          <p:stCondLst>
                                            <p:cond delay="0"/>
                                          </p:stCondLst>
                                        </p:cTn>
                                        <p:tgtEl>
                                          <p:spTgt spid="1523"/>
                                        </p:tgtEl>
                                        <p:attrNameLst>
                                          <p:attrName>style.visibility</p:attrName>
                                        </p:attrNameLst>
                                      </p:cBhvr>
                                      <p:to>
                                        <p:strVal val="visible"/>
                                      </p:to>
                                    </p:set>
                                    <p:animEffect filter="fade" transition="in">
                                      <p:cBhvr additive="repl">
                                        <p:cTn id="864" dur="1000"/>
                                        <p:tgtEl>
                                          <p:spTgt spid="1523"/>
                                        </p:tgtEl>
                                      </p:cBhvr>
                                    </p:animEffec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0">
                                  <p:stCondLst>
                                    <p:cond delay="0"/>
                                  </p:stCondLst>
                                  <p:childTnLst>
                                    <p:set>
                                      <p:cBhvr>
                                        <p:cTn id="868" dur="1" fill="hold">
                                          <p:stCondLst>
                                            <p:cond delay="0"/>
                                          </p:stCondLst>
                                        </p:cTn>
                                        <p:tgtEl>
                                          <p:spTgt spid="1524"/>
                                        </p:tgtEl>
                                        <p:attrNameLst>
                                          <p:attrName>style.visibility</p:attrName>
                                        </p:attrNameLst>
                                      </p:cBhvr>
                                      <p:to>
                                        <p:strVal val="visible"/>
                                      </p:to>
                                    </p:set>
                                    <p:animEffect filter="fade" transition="in">
                                      <p:cBhvr additive="repl">
                                        <p:cTn id="869" dur="1000"/>
                                        <p:tgtEl>
                                          <p:spTgt spid="1524"/>
                                        </p:tgtEl>
                                      </p:cBhvr>
                                    </p:animEffect>
                                  </p:childTnLst>
                                </p:cTn>
                              </p:par>
                            </p:childTnLst>
                          </p:cTn>
                        </p:par>
                      </p:childTnLst>
                    </p:cTn>
                  </p:par>
                  <p:par>
                    <p:cTn id="870" fill="hold">
                      <p:stCondLst>
                        <p:cond delay="indefinite"/>
                      </p:stCondLst>
                      <p:childTnLst>
                        <p:par>
                          <p:cTn id="871" fill="hold">
                            <p:stCondLst>
                              <p:cond delay="0"/>
                            </p:stCondLst>
                            <p:childTnLst>
                              <p:par>
                                <p:cTn id="872" nodeType="clickEffect" fill="hold" presetClass="entr" presetID="10">
                                  <p:stCondLst>
                                    <p:cond delay="0"/>
                                  </p:stCondLst>
                                  <p:childTnLst>
                                    <p:set>
                                      <p:cBhvr>
                                        <p:cTn id="873" dur="1" fill="hold">
                                          <p:stCondLst>
                                            <p:cond delay="0"/>
                                          </p:stCondLst>
                                        </p:cTn>
                                        <p:tgtEl>
                                          <p:spTgt spid="1525"/>
                                        </p:tgtEl>
                                        <p:attrNameLst>
                                          <p:attrName>style.visibility</p:attrName>
                                        </p:attrNameLst>
                                      </p:cBhvr>
                                      <p:to>
                                        <p:strVal val="visible"/>
                                      </p:to>
                                    </p:set>
                                    <p:animEffect filter="fade" transition="in">
                                      <p:cBhvr additive="repl">
                                        <p:cTn id="874" dur="1000"/>
                                        <p:tgtEl>
                                          <p:spTgt spid="1525"/>
                                        </p:tgtEl>
                                      </p:cBhvr>
                                    </p:animEffect>
                                  </p:childTnLst>
                                </p:cTn>
                              </p:par>
                            </p:childTnLst>
                          </p:cTn>
                        </p:par>
                      </p:childTnLst>
                    </p:cTn>
                  </p:par>
                  <p:par>
                    <p:cTn id="875" fill="hold">
                      <p:stCondLst>
                        <p:cond delay="indefinite"/>
                      </p:stCondLst>
                      <p:childTnLst>
                        <p:par>
                          <p:cTn id="876" fill="hold">
                            <p:stCondLst>
                              <p:cond delay="0"/>
                            </p:stCondLst>
                            <p:childTnLst>
                              <p:par>
                                <p:cTn id="877" nodeType="clickEffect" fill="hold" presetClass="entr" presetID="10">
                                  <p:stCondLst>
                                    <p:cond delay="0"/>
                                  </p:stCondLst>
                                  <p:childTnLst>
                                    <p:set>
                                      <p:cBhvr>
                                        <p:cTn id="878" dur="1" fill="hold">
                                          <p:stCondLst>
                                            <p:cond delay="0"/>
                                          </p:stCondLst>
                                        </p:cTn>
                                        <p:tgtEl>
                                          <p:spTgt spid="1526"/>
                                        </p:tgtEl>
                                        <p:attrNameLst>
                                          <p:attrName>style.visibility</p:attrName>
                                        </p:attrNameLst>
                                      </p:cBhvr>
                                      <p:to>
                                        <p:strVal val="visible"/>
                                      </p:to>
                                    </p:set>
                                    <p:animEffect filter="fade" transition="in">
                                      <p:cBhvr additive="repl">
                                        <p:cTn id="879" dur="1000"/>
                                        <p:tgtEl>
                                          <p:spTgt spid="1526"/>
                                        </p:tgtEl>
                                      </p:cBhvr>
                                    </p:animEffect>
                                  </p:childTnLst>
                                </p:cTn>
                              </p:par>
                            </p:childTnLst>
                          </p:cTn>
                        </p:par>
                      </p:childTnLst>
                    </p:cTn>
                  </p:par>
                  <p:par>
                    <p:cTn id="880" fill="hold">
                      <p:stCondLst>
                        <p:cond delay="indefinite"/>
                      </p:stCondLst>
                      <p:childTnLst>
                        <p:par>
                          <p:cTn id="881" fill="hold">
                            <p:stCondLst>
                              <p:cond delay="0"/>
                            </p:stCondLst>
                            <p:childTnLst>
                              <p:par>
                                <p:cTn id="882" nodeType="clickEffect" fill="hold" presetClass="entr" presetID="10">
                                  <p:stCondLst>
                                    <p:cond delay="0"/>
                                  </p:stCondLst>
                                  <p:childTnLst>
                                    <p:set>
                                      <p:cBhvr>
                                        <p:cTn id="883" dur="1" fill="hold">
                                          <p:stCondLst>
                                            <p:cond delay="0"/>
                                          </p:stCondLst>
                                        </p:cTn>
                                        <p:tgtEl>
                                          <p:spTgt spid="1527"/>
                                        </p:tgtEl>
                                        <p:attrNameLst>
                                          <p:attrName>style.visibility</p:attrName>
                                        </p:attrNameLst>
                                      </p:cBhvr>
                                      <p:to>
                                        <p:strVal val="visible"/>
                                      </p:to>
                                    </p:set>
                                    <p:animEffect filter="fade" transition="in">
                                      <p:cBhvr additive="repl">
                                        <p:cTn id="884" dur="1000"/>
                                        <p:tgtEl>
                                          <p:spTgt spid="1527"/>
                                        </p:tgtEl>
                                      </p:cBhvr>
                                    </p:animEffect>
                                  </p:childTnLst>
                                </p:cTn>
                              </p:par>
                            </p:childTnLst>
                          </p:cTn>
                        </p:par>
                      </p:childTnLst>
                    </p:cTn>
                  </p:par>
                  <p:par>
                    <p:cTn id="885" fill="hold">
                      <p:stCondLst>
                        <p:cond delay="indefinite"/>
                      </p:stCondLst>
                      <p:childTnLst>
                        <p:par>
                          <p:cTn id="886" fill="hold">
                            <p:stCondLst>
                              <p:cond delay="0"/>
                            </p:stCondLst>
                            <p:childTnLst>
                              <p:par>
                                <p:cTn id="887" nodeType="clickEffect" fill="hold" presetClass="entr" presetID="10">
                                  <p:stCondLst>
                                    <p:cond delay="0"/>
                                  </p:stCondLst>
                                  <p:childTnLst>
                                    <p:set>
                                      <p:cBhvr>
                                        <p:cTn id="888" dur="1" fill="hold">
                                          <p:stCondLst>
                                            <p:cond delay="0"/>
                                          </p:stCondLst>
                                        </p:cTn>
                                        <p:tgtEl>
                                          <p:spTgt spid="1528"/>
                                        </p:tgtEl>
                                        <p:attrNameLst>
                                          <p:attrName>style.visibility</p:attrName>
                                        </p:attrNameLst>
                                      </p:cBhvr>
                                      <p:to>
                                        <p:strVal val="visible"/>
                                      </p:to>
                                    </p:set>
                                    <p:animEffect filter="fade" transition="in">
                                      <p:cBhvr additive="repl">
                                        <p:cTn id="889" dur="1000"/>
                                        <p:tgtEl>
                                          <p:spTgt spid="15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9" name="TextShape 1"/>
          <p:cNvSpPr txBox="1"/>
          <p:nvPr/>
        </p:nvSpPr>
        <p:spPr>
          <a:xfrm>
            <a:off x="103320" y="4734000"/>
            <a:ext cx="360360" cy="393120"/>
          </a:xfrm>
          <a:prstGeom prst="rect">
            <a:avLst/>
          </a:prstGeom>
          <a:noFill/>
          <a:ln>
            <a:noFill/>
          </a:ln>
        </p:spPr>
        <p:txBody>
          <a:bodyPr tIns="91440" bIns="91440" anchor="ctr"/>
          <a:p>
            <a:pPr>
              <a:lnSpc>
                <a:spcPct val="100000"/>
              </a:lnSpc>
            </a:pPr>
            <a:fld id="{21E2AEF2-8CA2-4728-A9B1-76EADCC26049}"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sp>
        <p:nvSpPr>
          <p:cNvPr id="1530" name="CustomShape 2"/>
          <p:cNvSpPr/>
          <p:nvPr/>
        </p:nvSpPr>
        <p:spPr>
          <a:xfrm>
            <a:off x="2062800" y="0"/>
            <a:ext cx="7080480" cy="631440"/>
          </a:xfrm>
          <a:prstGeom prst="rect">
            <a:avLst/>
          </a:prstGeom>
          <a:noFill/>
          <a:ln>
            <a:noFill/>
          </a:ln>
        </p:spPr>
        <p:style>
          <a:lnRef idx="0"/>
          <a:fillRef idx="0"/>
          <a:effectRef idx="0"/>
          <a:fontRef idx="minor"/>
        </p:style>
        <p:txBody>
          <a:bodyPr tIns="91440" bIns="91440" anchor="b"/>
          <a:p>
            <a:pPr>
              <a:lnSpc>
                <a:spcPct val="100000"/>
              </a:lnSpc>
            </a:pPr>
            <a:r>
              <a:rPr b="1" lang="en-US" sz="2800" spc="-1" strike="noStrike">
                <a:solidFill>
                  <a:srgbClr val="000000"/>
                </a:solidFill>
                <a:uFill>
                  <a:solidFill>
                    <a:srgbClr val="ffffff"/>
                  </a:solidFill>
                </a:uFill>
                <a:latin typeface="Proxima Nova"/>
                <a:ea typeface="Proxima Nova"/>
              </a:rPr>
              <a:t>Manufacturing: Supply Line Monitoring</a:t>
            </a:r>
            <a:r>
              <a:rPr b="0" lang="en-US" sz="2800" spc="-1" strike="noStrike">
                <a:solidFill>
                  <a:srgbClr val="000000"/>
                </a:solidFill>
                <a:uFill>
                  <a:solidFill>
                    <a:srgbClr val="ffffff"/>
                  </a:solidFill>
                </a:uFill>
                <a:latin typeface="Proxima Nova"/>
                <a:ea typeface="Proxima Nova"/>
              </a:rPr>
              <a:t> </a:t>
            </a:r>
            <a:endParaRPr b="0" lang="en-US" sz="1800" spc="-1" strike="noStrike">
              <a:solidFill>
                <a:srgbClr val="000000"/>
              </a:solidFill>
              <a:uFill>
                <a:solidFill>
                  <a:srgbClr val="ffffff"/>
                </a:solidFill>
              </a:uFill>
              <a:latin typeface="Arial"/>
            </a:endParaRPr>
          </a:p>
        </p:txBody>
      </p:sp>
      <p:sp>
        <p:nvSpPr>
          <p:cNvPr id="1531" name="CustomShape 3"/>
          <p:cNvSpPr/>
          <p:nvPr/>
        </p:nvSpPr>
        <p:spPr>
          <a:xfrm>
            <a:off x="2062800" y="631800"/>
            <a:ext cx="6982920" cy="53064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Overpass"/>
                <a:ea typeface="Overpass"/>
              </a:rPr>
              <a:t>Video</a:t>
            </a:r>
            <a:endParaRPr b="0" lang="en-US" sz="1800" spc="-1" strike="noStrike">
              <a:solidFill>
                <a:srgbClr val="000000"/>
              </a:solidFill>
              <a:uFill>
                <a:solidFill>
                  <a:srgbClr val="ffffff"/>
                </a:solidFill>
              </a:uFill>
              <a:latin typeface="Arial"/>
            </a:endParaRPr>
          </a:p>
        </p:txBody>
      </p:sp>
      <p:pic>
        <p:nvPicPr>
          <p:cNvPr id="1532" name="Shape 1973" descr=""/>
          <p:cNvPicPr/>
          <p:nvPr/>
        </p:nvPicPr>
        <p:blipFill>
          <a:blip r:embed="rId1"/>
          <a:stretch/>
        </p:blipFill>
        <p:spPr>
          <a:xfrm>
            <a:off x="103320" y="163080"/>
            <a:ext cx="1853280" cy="1378440"/>
          </a:xfrm>
          <a:prstGeom prst="rect">
            <a:avLst/>
          </a:prstGeom>
          <a:ln>
            <a:noFill/>
          </a:ln>
        </p:spPr>
      </p:pic>
      <p:sp>
        <p:nvSpPr>
          <p:cNvPr id="1533" name="TextShape 4"/>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
        <p:nvSpPr>
          <p:cNvPr id="1534" name="CustomShape 5"/>
          <p:cNvSpPr/>
          <p:nvPr/>
        </p:nvSpPr>
        <p:spPr>
          <a:xfrm>
            <a:off x="980280" y="1810440"/>
            <a:ext cx="6982920" cy="1975320"/>
          </a:xfrm>
          <a:prstGeom prst="rect">
            <a:avLst/>
          </a:prstGeom>
          <a:noFill/>
          <a:ln>
            <a:noFill/>
          </a:ln>
        </p:spPr>
        <p:style>
          <a:lnRef idx="0"/>
          <a:fillRef idx="0"/>
          <a:effectRef idx="0"/>
          <a:fontRef idx="minor"/>
        </p:style>
        <p:txBody>
          <a:bodyPr tIns="91440" bIns="91440" anchor="ctr"/>
          <a:p>
            <a:pPr>
              <a:lnSpc>
                <a:spcPct val="100000"/>
              </a:lnSpc>
            </a:pPr>
            <a:r>
              <a:rPr b="0" lang="en-US" sz="1100" spc="-1" strike="noStrike" u="sng">
                <a:solidFill>
                  <a:srgbClr val="1155cc"/>
                </a:solidFill>
                <a:uFill>
                  <a:solidFill>
                    <a:srgbClr val="ffffff"/>
                  </a:solidFill>
                </a:uFill>
                <a:latin typeface="Arial"/>
                <a:ea typeface="Arial"/>
                <a:hlinkClick r:id="rId2"/>
              </a:rPr>
              <a:t>https://www3.nhk.or.jp/nhkworld/en/news/editors/2/ahackforproductivity/</a:t>
            </a:r>
            <a:endParaRPr b="0" lang="en-US" sz="1800" spc="-1" strike="noStrike">
              <a:solidFill>
                <a:srgbClr val="000000"/>
              </a:solidFill>
              <a:uFill>
                <a:solidFill>
                  <a:srgbClr val="ffffff"/>
                </a:solidFill>
              </a:uFill>
              <a:latin typeface="Arial"/>
            </a:endParaRPr>
          </a:p>
        </p:txBody>
      </p:sp>
    </p:spTree>
  </p:cSld>
  <p:timing>
    <p:tnLst>
      <p:par>
        <p:cTn id="890" dur="indefinite" restart="never" nodeType="tmRoot">
          <p:childTnLst>
            <p:seq>
              <p:cTn id="891"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Questions?</a:t>
            </a:r>
            <a:endParaRPr b="0" lang="en-US" sz="1400" spc="-1" strike="noStrike">
              <a:solidFill>
                <a:srgbClr val="000000"/>
              </a:solidFill>
              <a:uFill>
                <a:solidFill>
                  <a:srgbClr val="ffffff"/>
                </a:solidFill>
              </a:uFill>
              <a:latin typeface="Arial"/>
            </a:endParaRPr>
          </a:p>
        </p:txBody>
      </p:sp>
    </p:spTree>
  </p:cSld>
  <p:timing>
    <p:tnLst>
      <p:par>
        <p:cTn id="892" dur="indefinite" restart="never" nodeType="tmRoot">
          <p:childTnLst>
            <p:seq>
              <p:cTn id="893"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6" name="TextShape 1"/>
          <p:cNvSpPr txBox="1"/>
          <p:nvPr/>
        </p:nvSpPr>
        <p:spPr>
          <a:xfrm>
            <a:off x="1786320" y="1895040"/>
            <a:ext cx="5938560" cy="1214280"/>
          </a:xfrm>
          <a:prstGeom prst="rect">
            <a:avLst/>
          </a:prstGeom>
          <a:noFill/>
          <a:ln>
            <a:noFill/>
          </a:ln>
        </p:spPr>
        <p:txBody>
          <a:bodyPr tIns="91440" bIns="91440" anchor="ctr"/>
          <a:p>
            <a:pPr>
              <a:lnSpc>
                <a:spcPct val="100000"/>
              </a:lnSpc>
            </a:pPr>
            <a:r>
              <a:rPr b="1" lang="en-US" sz="4000" spc="-1" strike="noStrike">
                <a:solidFill>
                  <a:srgbClr val="ffffff"/>
                </a:solidFill>
                <a:uFill>
                  <a:solidFill>
                    <a:srgbClr val="ffffff"/>
                  </a:solidFill>
                </a:uFill>
                <a:latin typeface="Proxima Nova"/>
                <a:ea typeface="Proxima Nova"/>
              </a:rPr>
              <a:t>THANK YOU</a:t>
            </a:r>
            <a:endParaRPr b="0" lang="en-US" sz="1400" spc="-1" strike="noStrike">
              <a:solidFill>
                <a:srgbClr val="000000"/>
              </a:solidFill>
              <a:uFill>
                <a:solidFill>
                  <a:srgbClr val="ffffff"/>
                </a:solidFill>
              </a:uFill>
              <a:latin typeface="Arial"/>
            </a:endParaRPr>
          </a:p>
        </p:txBody>
      </p:sp>
      <p:sp>
        <p:nvSpPr>
          <p:cNvPr id="1537" name="TextShape 2"/>
          <p:cNvSpPr txBox="1"/>
          <p:nvPr/>
        </p:nvSpPr>
        <p:spPr>
          <a:xfrm>
            <a:off x="2276640" y="326484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plus.google.com/+RedHat</a:t>
            </a:r>
            <a:endParaRPr b="0" lang="en-US" sz="3200" spc="-1" strike="noStrike">
              <a:solidFill>
                <a:srgbClr val="ffffff"/>
              </a:solidFill>
              <a:uFill>
                <a:solidFill>
                  <a:srgbClr val="ffffff"/>
                </a:solidFill>
              </a:uFill>
              <a:latin typeface="Arial"/>
            </a:endParaRPr>
          </a:p>
        </p:txBody>
      </p:sp>
      <p:sp>
        <p:nvSpPr>
          <p:cNvPr id="1538" name="TextShape 3"/>
          <p:cNvSpPr txBox="1"/>
          <p:nvPr/>
        </p:nvSpPr>
        <p:spPr>
          <a:xfrm>
            <a:off x="2276640" y="373248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linkedin.com/company/red-hat</a:t>
            </a:r>
            <a:endParaRPr b="0" lang="en-US" sz="3200" spc="-1" strike="noStrike">
              <a:solidFill>
                <a:srgbClr val="ffffff"/>
              </a:solidFill>
              <a:uFill>
                <a:solidFill>
                  <a:srgbClr val="ffffff"/>
                </a:solidFill>
              </a:uFill>
              <a:latin typeface="Arial"/>
            </a:endParaRPr>
          </a:p>
        </p:txBody>
      </p:sp>
      <p:sp>
        <p:nvSpPr>
          <p:cNvPr id="1539" name="TextShape 4"/>
          <p:cNvSpPr txBox="1"/>
          <p:nvPr/>
        </p:nvSpPr>
        <p:spPr>
          <a:xfrm>
            <a:off x="2276640" y="419688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youtube.com/user/RedHatVideos</a:t>
            </a:r>
            <a:endParaRPr b="0" lang="en-US" sz="3200" spc="-1" strike="noStrike">
              <a:solidFill>
                <a:srgbClr val="ffffff"/>
              </a:solidFill>
              <a:uFill>
                <a:solidFill>
                  <a:srgbClr val="ffffff"/>
                </a:solidFill>
              </a:uFill>
              <a:latin typeface="Arial"/>
            </a:endParaRPr>
          </a:p>
        </p:txBody>
      </p:sp>
      <p:sp>
        <p:nvSpPr>
          <p:cNvPr id="1540" name="TextShape 5"/>
          <p:cNvSpPr txBox="1"/>
          <p:nvPr/>
        </p:nvSpPr>
        <p:spPr>
          <a:xfrm>
            <a:off x="5069160" y="326484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facebook.com/redhatinc</a:t>
            </a:r>
            <a:endParaRPr b="0" lang="en-US" sz="3200" spc="-1" strike="noStrike">
              <a:solidFill>
                <a:srgbClr val="ffffff"/>
              </a:solidFill>
              <a:uFill>
                <a:solidFill>
                  <a:srgbClr val="ffffff"/>
                </a:solidFill>
              </a:uFill>
              <a:latin typeface="Arial"/>
            </a:endParaRPr>
          </a:p>
        </p:txBody>
      </p:sp>
      <p:sp>
        <p:nvSpPr>
          <p:cNvPr id="1541" name="TextShape 6"/>
          <p:cNvSpPr txBox="1"/>
          <p:nvPr/>
        </p:nvSpPr>
        <p:spPr>
          <a:xfrm>
            <a:off x="5069160" y="3732480"/>
            <a:ext cx="2378520" cy="309600"/>
          </a:xfrm>
          <a:prstGeom prst="rect">
            <a:avLst/>
          </a:prstGeom>
          <a:noFill/>
          <a:ln>
            <a:noFill/>
          </a:ln>
        </p:spPr>
        <p:txBody>
          <a:bodyPr tIns="91440" bIns="91440" anchor="ctr"/>
          <a:p>
            <a:pPr>
              <a:lnSpc>
                <a:spcPct val="100000"/>
              </a:lnSpc>
            </a:pPr>
            <a:r>
              <a:rPr b="0" lang="en-US" sz="1100" spc="-1" strike="noStrike">
                <a:solidFill>
                  <a:srgbClr val="ffffff"/>
                </a:solidFill>
                <a:uFill>
                  <a:solidFill>
                    <a:srgbClr val="ffffff"/>
                  </a:solidFill>
                </a:uFill>
                <a:latin typeface="Proxima Nova"/>
                <a:ea typeface="Proxima Nova"/>
              </a:rPr>
              <a:t>twitter.com/RedHatNews</a:t>
            </a:r>
            <a:endParaRPr b="0" lang="en-US" sz="3200" spc="-1" strike="noStrike">
              <a:solidFill>
                <a:srgbClr val="ffffff"/>
              </a:solidFill>
              <a:uFill>
                <a:solidFill>
                  <a:srgbClr val="ffffff"/>
                </a:solidFill>
              </a:uFill>
              <a:latin typeface="Arial"/>
            </a:endParaRPr>
          </a:p>
        </p:txBody>
      </p:sp>
    </p:spTree>
  </p:cSld>
  <p:timing>
    <p:tnLst>
      <p:par>
        <p:cTn id="894" dur="indefinite" restart="never" nodeType="tmRoot">
          <p:childTnLst>
            <p:seq>
              <p:cTn id="895"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826560" y="1660680"/>
            <a:ext cx="7490520" cy="1821960"/>
          </a:xfrm>
          <a:prstGeom prst="rect">
            <a:avLst/>
          </a:prstGeom>
          <a:noFill/>
          <a:ln>
            <a:noFill/>
          </a:ln>
        </p:spPr>
        <p:txBody>
          <a:bodyPr tIns="91440" bIns="91440" anchor="ctr"/>
          <a:p>
            <a:pPr algn="ctr">
              <a:lnSpc>
                <a:spcPct val="100000"/>
              </a:lnSpc>
            </a:pPr>
            <a:r>
              <a:rPr b="1" lang="en-US" sz="3200" spc="-1" strike="noStrike">
                <a:solidFill>
                  <a:srgbClr val="ffffff"/>
                </a:solidFill>
                <a:uFill>
                  <a:solidFill>
                    <a:srgbClr val="ffffff"/>
                  </a:solidFill>
                </a:uFill>
                <a:latin typeface="Proxima Nova"/>
                <a:ea typeface="Proxima Nova"/>
              </a:rPr>
              <a:t>Introduction to Business Rules</a:t>
            </a:r>
            <a:endParaRPr b="0" lang="en-US" sz="14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82656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Laws, Regulations and Policies</a:t>
            </a:r>
            <a:endParaRPr b="0" lang="en-US" sz="1800" spc="-1" strike="noStrike">
              <a:solidFill>
                <a:srgbClr val="000000"/>
              </a:solidFill>
              <a:uFill>
                <a:solidFill>
                  <a:srgbClr val="ffffff"/>
                </a:solidFill>
              </a:uFill>
              <a:latin typeface="Arial"/>
            </a:endParaRPr>
          </a:p>
        </p:txBody>
      </p:sp>
      <p:sp>
        <p:nvSpPr>
          <p:cNvPr id="367" name="TextShape 2"/>
          <p:cNvSpPr txBox="1"/>
          <p:nvPr/>
        </p:nvSpPr>
        <p:spPr>
          <a:xfrm>
            <a:off x="103320" y="4734000"/>
            <a:ext cx="360360" cy="393120"/>
          </a:xfrm>
          <a:prstGeom prst="rect">
            <a:avLst/>
          </a:prstGeom>
          <a:noFill/>
          <a:ln>
            <a:noFill/>
          </a:ln>
        </p:spPr>
        <p:txBody>
          <a:bodyPr tIns="91440" bIns="91440" anchor="ctr"/>
          <a:p>
            <a:pPr>
              <a:lnSpc>
                <a:spcPct val="100000"/>
              </a:lnSpc>
            </a:pPr>
            <a:fld id="{D3E98D9C-1D12-499E-B24D-BC48BD9044F8}" type="slidenum">
              <a:rPr b="0" lang="en-US" sz="1400" spc="-1" strike="noStrike">
                <a:solidFill>
                  <a:srgbClr val="000000"/>
                </a:solidFill>
                <a:uFill>
                  <a:solidFill>
                    <a:srgbClr val="ffffff"/>
                  </a:solidFill>
                </a:uFill>
                <a:latin typeface="Arial"/>
                <a:ea typeface="Arial"/>
              </a:rPr>
              <a:t>&lt;number&gt;</a:t>
            </a:fld>
            <a:endParaRPr b="0" lang="en-US" sz="1400" spc="-1" strike="noStrike">
              <a:solidFill>
                <a:srgbClr val="000000"/>
              </a:solidFill>
              <a:uFill>
                <a:solidFill>
                  <a:srgbClr val="ffffff"/>
                </a:solidFill>
              </a:uFill>
              <a:latin typeface="Times New Roman"/>
            </a:endParaRPr>
          </a:p>
        </p:txBody>
      </p:sp>
      <p:pic>
        <p:nvPicPr>
          <p:cNvPr id="368" name="Shape 489" descr=""/>
          <p:cNvPicPr/>
          <p:nvPr/>
        </p:nvPicPr>
        <p:blipFill>
          <a:blip r:embed="rId1"/>
          <a:stretch/>
        </p:blipFill>
        <p:spPr>
          <a:xfrm>
            <a:off x="1389240" y="1656000"/>
            <a:ext cx="1135080" cy="1135080"/>
          </a:xfrm>
          <a:prstGeom prst="rect">
            <a:avLst/>
          </a:prstGeom>
          <a:ln>
            <a:noFill/>
          </a:ln>
        </p:spPr>
      </p:pic>
      <p:pic>
        <p:nvPicPr>
          <p:cNvPr id="369" name="Shape 490" descr=""/>
          <p:cNvPicPr/>
          <p:nvPr/>
        </p:nvPicPr>
        <p:blipFill>
          <a:blip r:embed="rId2"/>
          <a:stretch/>
        </p:blipFill>
        <p:spPr>
          <a:xfrm>
            <a:off x="4004280" y="1656000"/>
            <a:ext cx="1135080" cy="1135080"/>
          </a:xfrm>
          <a:prstGeom prst="rect">
            <a:avLst/>
          </a:prstGeom>
          <a:ln>
            <a:noFill/>
          </a:ln>
        </p:spPr>
      </p:pic>
      <p:pic>
        <p:nvPicPr>
          <p:cNvPr id="370" name="Shape 491" descr=""/>
          <p:cNvPicPr/>
          <p:nvPr/>
        </p:nvPicPr>
        <p:blipFill>
          <a:blip r:embed="rId3"/>
          <a:stretch/>
        </p:blipFill>
        <p:spPr>
          <a:xfrm>
            <a:off x="6619320" y="1656000"/>
            <a:ext cx="1135080" cy="1135080"/>
          </a:xfrm>
          <a:prstGeom prst="rect">
            <a:avLst/>
          </a:prstGeom>
          <a:ln>
            <a:noFill/>
          </a:ln>
        </p:spPr>
      </p:pic>
      <p:sp>
        <p:nvSpPr>
          <p:cNvPr id="371" name="CustomShape 3"/>
          <p:cNvSpPr/>
          <p:nvPr/>
        </p:nvSpPr>
        <p:spPr>
          <a:xfrm>
            <a:off x="344160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Biological Rules</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sp>
        <p:nvSpPr>
          <p:cNvPr id="372" name="CustomShape 4"/>
          <p:cNvSpPr/>
          <p:nvPr/>
        </p:nvSpPr>
        <p:spPr>
          <a:xfrm>
            <a:off x="6056640" y="2872080"/>
            <a:ext cx="2260440" cy="663840"/>
          </a:xfrm>
          <a:prstGeom prst="rect">
            <a:avLst/>
          </a:prstGeom>
          <a:noFill/>
          <a:ln>
            <a:noFill/>
          </a:ln>
        </p:spPr>
        <p:style>
          <a:lnRef idx="0"/>
          <a:fillRef idx="0"/>
          <a:effectRef idx="0"/>
          <a:fontRef idx="minor"/>
        </p:style>
        <p:txBody>
          <a:bodyPr tIns="91440" bIns="91440" anchor="b"/>
          <a:p>
            <a:pPr algn="ctr">
              <a:lnSpc>
                <a:spcPct val="100000"/>
              </a:lnSpc>
            </a:pPr>
            <a:r>
              <a:rPr b="1" lang="en-US" sz="1400" spc="-1" strike="noStrike">
                <a:solidFill>
                  <a:srgbClr val="000000"/>
                </a:solidFill>
                <a:uFill>
                  <a:solidFill>
                    <a:srgbClr val="ffffff"/>
                  </a:solidFill>
                </a:uFill>
                <a:latin typeface="Proxima Nova"/>
                <a:ea typeface="Proxima Nova"/>
              </a:rPr>
              <a:t>Determine Pricing of Products and Services</a:t>
            </a:r>
            <a:endParaRPr b="0" lang="en-US" sz="1800" spc="-1" strike="noStrike">
              <a:solidFill>
                <a:srgbClr val="000000"/>
              </a:solidFill>
              <a:uFill>
                <a:solidFill>
                  <a:srgbClr val="ffffff"/>
                </a:solidFill>
              </a:uFill>
              <a:latin typeface="Arial"/>
            </a:endParaRPr>
          </a:p>
        </p:txBody>
      </p:sp>
      <p:sp>
        <p:nvSpPr>
          <p:cNvPr id="373" name="CustomShape 5"/>
          <p:cNvSpPr/>
          <p:nvPr/>
        </p:nvSpPr>
        <p:spPr>
          <a:xfrm>
            <a:off x="826560" y="0"/>
            <a:ext cx="7490520" cy="1062720"/>
          </a:xfrm>
          <a:prstGeom prst="rect">
            <a:avLst/>
          </a:prstGeom>
          <a:noFill/>
          <a:ln>
            <a:noFill/>
          </a:ln>
        </p:spPr>
        <p:style>
          <a:lnRef idx="0"/>
          <a:fillRef idx="0"/>
          <a:effectRef idx="0"/>
          <a:fontRef idx="minor"/>
        </p:style>
        <p:txBody>
          <a:bodyPr tIns="91440" bIns="91440" anchor="b"/>
          <a:p>
            <a:pPr>
              <a:lnSpc>
                <a:spcPct val="100000"/>
              </a:lnSpc>
            </a:pPr>
            <a:r>
              <a:rPr b="0" lang="en-US" sz="2800" spc="-1" strike="noStrike">
                <a:solidFill>
                  <a:srgbClr val="000000"/>
                </a:solidFill>
                <a:uFill>
                  <a:solidFill>
                    <a:srgbClr val="ffffff"/>
                  </a:solidFill>
                </a:uFill>
                <a:latin typeface="Proxima Nova"/>
                <a:ea typeface="Proxima Nova"/>
              </a:rPr>
              <a:t>Rules</a:t>
            </a:r>
            <a:endParaRPr b="0" lang="en-US" sz="1800" spc="-1" strike="noStrike">
              <a:solidFill>
                <a:srgbClr val="000000"/>
              </a:solidFill>
              <a:uFill>
                <a:solidFill>
                  <a:srgbClr val="ffffff"/>
                </a:solidFill>
              </a:uFill>
              <a:latin typeface="Arial"/>
            </a:endParaRPr>
          </a:p>
        </p:txBody>
      </p:sp>
      <p:sp>
        <p:nvSpPr>
          <p:cNvPr id="374" name="CustomShape 6"/>
          <p:cNvSpPr/>
          <p:nvPr/>
        </p:nvSpPr>
        <p:spPr>
          <a:xfrm>
            <a:off x="826560" y="929880"/>
            <a:ext cx="7557840" cy="328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Proxima Nova"/>
                <a:ea typeface="Proxima Nova"/>
              </a:rPr>
              <a:t>Rules are all arounds in nature and everyday life</a:t>
            </a:r>
            <a:endParaRPr b="0" lang="en-US" sz="1800" spc="-1" strike="noStrike">
              <a:solidFill>
                <a:srgbClr val="000000"/>
              </a:solidFill>
              <a:uFill>
                <a:solidFill>
                  <a:srgbClr val="ffffff"/>
                </a:solidFill>
              </a:uFill>
              <a:latin typeface="Arial"/>
            </a:endParaRPr>
          </a:p>
        </p:txBody>
      </p:sp>
      <p:pic>
        <p:nvPicPr>
          <p:cNvPr id="375" name="Shape 496" descr=""/>
          <p:cNvPicPr/>
          <p:nvPr/>
        </p:nvPicPr>
        <p:blipFill>
          <a:blip r:embed="rId4"/>
          <a:stretch/>
        </p:blipFill>
        <p:spPr>
          <a:xfrm>
            <a:off x="3873600" y="1525320"/>
            <a:ext cx="1396080" cy="1396080"/>
          </a:xfrm>
          <a:prstGeom prst="rect">
            <a:avLst/>
          </a:prstGeom>
          <a:ln>
            <a:noFill/>
          </a:ln>
        </p:spPr>
      </p:pic>
      <p:pic>
        <p:nvPicPr>
          <p:cNvPr id="376" name="Shape 497" descr=""/>
          <p:cNvPicPr/>
          <p:nvPr/>
        </p:nvPicPr>
        <p:blipFill>
          <a:blip r:embed="rId5"/>
          <a:stretch/>
        </p:blipFill>
        <p:spPr>
          <a:xfrm>
            <a:off x="1258920" y="1434600"/>
            <a:ext cx="1577520" cy="1577520"/>
          </a:xfrm>
          <a:prstGeom prst="rect">
            <a:avLst/>
          </a:prstGeom>
          <a:ln>
            <a:noFill/>
          </a:ln>
        </p:spPr>
      </p:pic>
      <p:pic>
        <p:nvPicPr>
          <p:cNvPr id="377" name="Shape 498" descr=""/>
          <p:cNvPicPr/>
          <p:nvPr/>
        </p:nvPicPr>
        <p:blipFill>
          <a:blip r:embed="rId6"/>
          <a:stretch/>
        </p:blipFill>
        <p:spPr>
          <a:xfrm>
            <a:off x="6397920" y="1434600"/>
            <a:ext cx="1577520" cy="1577520"/>
          </a:xfrm>
          <a:prstGeom prst="rect">
            <a:avLst/>
          </a:prstGeom>
          <a:ln>
            <a:noFill/>
          </a:ln>
        </p:spPr>
      </p:pic>
      <p:sp>
        <p:nvSpPr>
          <p:cNvPr id="378" name="TextShape 7"/>
          <p:cNvSpPr txBox="1"/>
          <p:nvPr/>
        </p:nvSpPr>
        <p:spPr>
          <a:xfrm>
            <a:off x="464040" y="4734000"/>
            <a:ext cx="1763280" cy="393120"/>
          </a:xfrm>
          <a:prstGeom prst="rect">
            <a:avLst/>
          </a:prstGeom>
          <a:solidFill>
            <a:srgbClr val="efefef"/>
          </a:solidFill>
          <a:ln w="9360">
            <a:solidFill>
              <a:srgbClr val="efefef"/>
            </a:solidFill>
            <a:round/>
          </a:ln>
        </p:spPr>
        <p:txBody>
          <a:bodyPr tIns="91440" bIns="91440" anchor="ctr"/>
          <a:p>
            <a:pPr>
              <a:lnSpc>
                <a:spcPct val="100000"/>
              </a:lnSpc>
            </a:pPr>
            <a:r>
              <a:rPr b="0" lang="en-US" sz="1400" spc="-1" strike="noStrike">
                <a:solidFill>
                  <a:srgbClr val="000000"/>
                </a:solidFill>
                <a:uFill>
                  <a:solidFill>
                    <a:srgbClr val="ffffff"/>
                  </a:solidFill>
                </a:uFill>
                <a:latin typeface="Arial"/>
                <a:ea typeface="Arial"/>
              </a:rPr>
              <a:t>BRMS in Digital Transformation</a:t>
            </a:r>
            <a:endParaRPr b="0" lang="en-US" sz="1400" spc="-1" strike="noStrike">
              <a:solidFill>
                <a:srgbClr val="000000"/>
              </a:solidFill>
              <a:uFill>
                <a:solidFill>
                  <a:srgbClr val="ffffff"/>
                </a:solidFill>
              </a:uFill>
              <a:latin typeface="Times New Roman"/>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TotalTime>
  <Application>LibreOffice/5.1.6.2.0$Linux_X86_64 LibreOffice_project/10$Build-2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2017-05-26T09:29:48Z</dcterms:modified>
  <cp:revision>1</cp:revision>
  <dc:subject/>
  <dc:title/>
</cp:coreProperties>
</file>